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74"/>
  </p:notesMasterIdLst>
  <p:handoutMasterIdLst>
    <p:handoutMasterId r:id="rId75"/>
  </p:handoutMasterIdLst>
  <p:sldIdLst>
    <p:sldId id="287" r:id="rId2"/>
    <p:sldId id="661" r:id="rId3"/>
    <p:sldId id="732" r:id="rId4"/>
    <p:sldId id="731" r:id="rId5"/>
    <p:sldId id="402" r:id="rId6"/>
    <p:sldId id="257" r:id="rId7"/>
    <p:sldId id="593" r:id="rId8"/>
    <p:sldId id="700" r:id="rId9"/>
    <p:sldId id="729" r:id="rId10"/>
    <p:sldId id="666" r:id="rId11"/>
    <p:sldId id="728" r:id="rId12"/>
    <p:sldId id="667" r:id="rId13"/>
    <p:sldId id="668" r:id="rId14"/>
    <p:sldId id="589" r:id="rId15"/>
    <p:sldId id="698" r:id="rId16"/>
    <p:sldId id="707" r:id="rId17"/>
    <p:sldId id="701" r:id="rId18"/>
    <p:sldId id="699" r:id="rId19"/>
    <p:sldId id="622" r:id="rId20"/>
    <p:sldId id="623" r:id="rId21"/>
    <p:sldId id="624" r:id="rId22"/>
    <p:sldId id="625" r:id="rId23"/>
    <p:sldId id="626" r:id="rId24"/>
    <p:sldId id="627" r:id="rId25"/>
    <p:sldId id="628" r:id="rId26"/>
    <p:sldId id="629" r:id="rId27"/>
    <p:sldId id="631" r:id="rId28"/>
    <p:sldId id="632" r:id="rId29"/>
    <p:sldId id="633" r:id="rId30"/>
    <p:sldId id="634" r:id="rId31"/>
    <p:sldId id="636" r:id="rId32"/>
    <p:sldId id="637" r:id="rId33"/>
    <p:sldId id="638" r:id="rId34"/>
    <p:sldId id="639" r:id="rId35"/>
    <p:sldId id="640" r:id="rId36"/>
    <p:sldId id="704" r:id="rId37"/>
    <p:sldId id="679" r:id="rId38"/>
    <p:sldId id="712" r:id="rId39"/>
    <p:sldId id="702" r:id="rId40"/>
    <p:sldId id="723" r:id="rId41"/>
    <p:sldId id="695" r:id="rId42"/>
    <p:sldId id="726" r:id="rId43"/>
    <p:sldId id="727" r:id="rId44"/>
    <p:sldId id="725" r:id="rId45"/>
    <p:sldId id="641" r:id="rId46"/>
    <p:sldId id="642" r:id="rId47"/>
    <p:sldId id="643" r:id="rId48"/>
    <p:sldId id="644" r:id="rId49"/>
    <p:sldId id="645" r:id="rId50"/>
    <p:sldId id="647" r:id="rId51"/>
    <p:sldId id="705" r:id="rId52"/>
    <p:sldId id="706" r:id="rId53"/>
    <p:sldId id="708" r:id="rId54"/>
    <p:sldId id="709" r:id="rId55"/>
    <p:sldId id="710" r:id="rId56"/>
    <p:sldId id="711" r:id="rId57"/>
    <p:sldId id="703" r:id="rId58"/>
    <p:sldId id="657" r:id="rId59"/>
    <p:sldId id="659" r:id="rId60"/>
    <p:sldId id="680" r:id="rId61"/>
    <p:sldId id="673" r:id="rId62"/>
    <p:sldId id="724" r:id="rId63"/>
    <p:sldId id="675" r:id="rId64"/>
    <p:sldId id="713" r:id="rId65"/>
    <p:sldId id="650" r:id="rId66"/>
    <p:sldId id="721" r:id="rId67"/>
    <p:sldId id="722" r:id="rId68"/>
    <p:sldId id="714" r:id="rId69"/>
    <p:sldId id="718" r:id="rId70"/>
    <p:sldId id="719" r:id="rId71"/>
    <p:sldId id="648" r:id="rId72"/>
    <p:sldId id="594" r:id="rId73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>
          <p15:clr>
            <a:srgbClr val="A4A3A4"/>
          </p15:clr>
        </p15:guide>
        <p15:guide id="2" pos="28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94658" autoAdjust="0"/>
  </p:normalViewPr>
  <p:slideViewPr>
    <p:cSldViewPr snapToGrid="0">
      <p:cViewPr varScale="1">
        <p:scale>
          <a:sx n="152" d="100"/>
          <a:sy n="152" d="100"/>
        </p:scale>
        <p:origin x="1888" y="108"/>
      </p:cViewPr>
      <p:guideLst>
        <p:guide orient="horz" pos="2167"/>
        <p:guide pos="28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458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.fournier\Downloads\TIMIC_TOUS_PATH_CRITIQU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742923054156708E-2"/>
          <c:y val="4.7870008426723433E-2"/>
          <c:w val="0.93955281218133291"/>
          <c:h val="0.89768303976438157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Feuil1!$A$29:$A$47</c:f>
              <c:numCache>
                <c:formatCode>0</c:formatCode>
                <c:ptCount val="19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  <c:pt idx="15">
                  <c:v>2019</c:v>
                </c:pt>
                <c:pt idx="16">
                  <c:v>2020</c:v>
                </c:pt>
                <c:pt idx="17">
                  <c:v>2021</c:v>
                </c:pt>
                <c:pt idx="18">
                  <c:v>2022</c:v>
                </c:pt>
              </c:numCache>
            </c:numRef>
          </c:cat>
          <c:val>
            <c:numRef>
              <c:f>Feuil1!$DE$29:$DE$47</c:f>
              <c:numCache>
                <c:formatCode>#,##0</c:formatCode>
                <c:ptCount val="19"/>
                <c:pt idx="0">
                  <c:v>517</c:v>
                </c:pt>
                <c:pt idx="1">
                  <c:v>469</c:v>
                </c:pt>
                <c:pt idx="2">
                  <c:v>548</c:v>
                </c:pt>
                <c:pt idx="3">
                  <c:v>537</c:v>
                </c:pt>
                <c:pt idx="4">
                  <c:v>640</c:v>
                </c:pt>
                <c:pt idx="5">
                  <c:v>779</c:v>
                </c:pt>
                <c:pt idx="6">
                  <c:v>844</c:v>
                </c:pt>
                <c:pt idx="7">
                  <c:v>612</c:v>
                </c:pt>
                <c:pt idx="8">
                  <c:v>557</c:v>
                </c:pt>
                <c:pt idx="9">
                  <c:v>405</c:v>
                </c:pt>
                <c:pt idx="10">
                  <c:v>477</c:v>
                </c:pt>
                <c:pt idx="11">
                  <c:v>490</c:v>
                </c:pt>
                <c:pt idx="12">
                  <c:v>490</c:v>
                </c:pt>
                <c:pt idx="13">
                  <c:v>445</c:v>
                </c:pt>
                <c:pt idx="14">
                  <c:v>519</c:v>
                </c:pt>
                <c:pt idx="15">
                  <c:v>449</c:v>
                </c:pt>
                <c:pt idx="16">
                  <c:v>288</c:v>
                </c:pt>
                <c:pt idx="17">
                  <c:v>261</c:v>
                </c:pt>
                <c:pt idx="18">
                  <c:v>368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8FD-4AEE-B58D-B7F9AF4619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43678255"/>
        <c:axId val="1143691567"/>
      </c:lineChart>
      <c:catAx>
        <c:axId val="1143678255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143691567"/>
        <c:crosses val="autoZero"/>
        <c:auto val="1"/>
        <c:lblAlgn val="ctr"/>
        <c:lblOffset val="100"/>
        <c:noMultiLvlLbl val="0"/>
      </c:catAx>
      <c:valAx>
        <c:axId val="11436915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1436782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BC9D8E3-7B60-33DF-26E1-45E4D1C1945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B353A331-AF32-E494-4C4D-B336C26E16E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0FBF6B40-61CE-C183-FDD3-93947483019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D617FAD3-E1C1-4FFA-3263-B18AD4560D1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FFBCC4-C92E-4243-9AB2-595AABEEDE79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464ADE85-87A6-51ED-C508-D16D5C4FAB5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BA557805-F01A-E5F1-B065-6FB7EED6A9E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0900" name="Rectangle 4">
            <a:extLst>
              <a:ext uri="{FF2B5EF4-FFF2-40B4-BE49-F238E27FC236}">
                <a16:creationId xmlns:a16="http://schemas.microsoft.com/office/drawing/2014/main" id="{CE4D150A-6C63-2849-A3BA-A043B764E7B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F813BFEF-8EDF-BE22-B4E8-440A88F6BDD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A8FD181D-BBC4-965A-E362-591A30320ED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A6F17F50-6EDA-F316-1FCA-BEA071036F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93AA75-EB6B-4E4D-A9F7-9577AB1CFEB5}" type="slidenum">
              <a:rPr lang="en-GB" altLang="fr-FR"/>
              <a:pPr/>
              <a:t>‹N°›</a:t>
            </a:fld>
            <a:endParaRPr lang="en-GB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ＭＳ Ｐゴシック" pitchFamily="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0D8EA503-59D3-D61D-276E-D37016563A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21E33749-C862-C446-9D78-2E34AD09D36D}" type="slidenum">
              <a:rPr lang="en-GB" altLang="fr-FR" sz="1200"/>
              <a:pPr/>
              <a:t>1</a:t>
            </a:fld>
            <a:endParaRPr lang="en-GB" altLang="fr-FR" sz="1200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B1C699B0-86F0-E03A-E44F-1F3245EA5B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1628627F-5E8A-519F-7B1A-AE10CD5D2E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id="{7C065A83-2A28-0C2A-EBA7-77D595A90E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2D2C8099-CA3A-2344-B905-739AEBFA0374}" type="slidenum">
              <a:rPr lang="en-GB" altLang="fr-FR" sz="1200"/>
              <a:pPr/>
              <a:t>52</a:t>
            </a:fld>
            <a:endParaRPr lang="en-GB" altLang="fr-FR" sz="1200"/>
          </a:p>
        </p:txBody>
      </p:sp>
      <p:sp>
        <p:nvSpPr>
          <p:cNvPr id="91139" name="Rectangle 2">
            <a:extLst>
              <a:ext uri="{FF2B5EF4-FFF2-40B4-BE49-F238E27FC236}">
                <a16:creationId xmlns:a16="http://schemas.microsoft.com/office/drawing/2014/main" id="{B086F1C8-FE09-3AF5-8CA1-BD64B011E2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>
            <a:extLst>
              <a:ext uri="{FF2B5EF4-FFF2-40B4-BE49-F238E27FC236}">
                <a16:creationId xmlns:a16="http://schemas.microsoft.com/office/drawing/2014/main" id="{118799A6-9E69-C24B-66CE-7868A35545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:a16="http://schemas.microsoft.com/office/drawing/2014/main" id="{2CC44B18-5709-FB9F-EDBC-4D0C2D293C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34FF9FDD-D45D-DA4B-844D-AEC7AE15B8D7}" type="slidenum">
              <a:rPr lang="en-GB" altLang="fr-FR" sz="1200"/>
              <a:pPr/>
              <a:t>53</a:t>
            </a:fld>
            <a:endParaRPr lang="en-GB" altLang="fr-FR" sz="1200"/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8552B5DD-CAC1-DF0C-F4CA-00295BE384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>
            <a:extLst>
              <a:ext uri="{FF2B5EF4-FFF2-40B4-BE49-F238E27FC236}">
                <a16:creationId xmlns:a16="http://schemas.microsoft.com/office/drawing/2014/main" id="{CEDD2F90-9851-8684-00C6-86CAE3E084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BC209C67-9109-1D1F-4D97-D4AF6137D9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7665F3AE-480F-CF4E-81A2-19C894E9914E}" type="slidenum">
              <a:rPr lang="en-GB" altLang="fr-FR" sz="1200"/>
              <a:pPr/>
              <a:t>55</a:t>
            </a:fld>
            <a:endParaRPr lang="en-GB" altLang="fr-FR" sz="1200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93140B12-08D2-574D-FDF4-7A38071C47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id="{C4824407-F126-6FBE-14FD-5930D71198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id="{3D781A08-C6F8-962C-F8BC-E454E897B0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1BB8FD5-0366-F54D-9FCB-C0893AFDAA9C}" type="slidenum">
              <a:rPr lang="en-GB" altLang="fr-FR" sz="1200"/>
              <a:pPr/>
              <a:t>56</a:t>
            </a:fld>
            <a:endParaRPr lang="en-GB" altLang="fr-FR" sz="1200"/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C8EEE272-6D1B-CDB3-8FA8-933A1217AD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>
            <a:extLst>
              <a:ext uri="{FF2B5EF4-FFF2-40B4-BE49-F238E27FC236}">
                <a16:creationId xmlns:a16="http://schemas.microsoft.com/office/drawing/2014/main" id="{AA2242EB-B0C1-A2F1-1E2E-C2B6F6D7F7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5">
            <a:extLst>
              <a:ext uri="{FF2B5EF4-FFF2-40B4-BE49-F238E27FC236}">
                <a16:creationId xmlns:a16="http://schemas.microsoft.com/office/drawing/2014/main" id="{0CF58D43-F0D2-D5B7-8641-7F9F4092E8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B17BC9F6-4BCE-EF48-9D50-3C97B82C1BA1}" type="slidenum">
              <a:rPr lang="fr-FR" altLang="fr-FR" sz="1200"/>
              <a:pPr/>
              <a:t>72</a:t>
            </a:fld>
            <a:endParaRPr lang="fr-FR" altLang="fr-FR" sz="1200"/>
          </a:p>
        </p:txBody>
      </p:sp>
      <p:sp>
        <p:nvSpPr>
          <p:cNvPr id="95235" name="Rectangle 2">
            <a:extLst>
              <a:ext uri="{FF2B5EF4-FFF2-40B4-BE49-F238E27FC236}">
                <a16:creationId xmlns:a16="http://schemas.microsoft.com/office/drawing/2014/main" id="{BDED63A7-7B36-2AF2-CA6C-8F30011574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>
            <a:extLst>
              <a:ext uri="{FF2B5EF4-FFF2-40B4-BE49-F238E27FC236}">
                <a16:creationId xmlns:a16="http://schemas.microsoft.com/office/drawing/2014/main" id="{F68ABE96-2343-DEEE-1566-496A0BB29A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ED5FA8A0-5546-F2EE-D106-082982CB7F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D0435CED-3E68-FF42-A8F4-5DF80E90B954}" type="slidenum">
              <a:rPr lang="en-GB" altLang="fr-FR" sz="1200"/>
              <a:pPr/>
              <a:t>5</a:t>
            </a:fld>
            <a:endParaRPr lang="en-GB" altLang="fr-FR" sz="1200"/>
          </a:p>
        </p:txBody>
      </p:sp>
      <p:sp>
        <p:nvSpPr>
          <p:cNvPr id="82947" name="Rectangle 2">
            <a:extLst>
              <a:ext uri="{FF2B5EF4-FFF2-40B4-BE49-F238E27FC236}">
                <a16:creationId xmlns:a16="http://schemas.microsoft.com/office/drawing/2014/main" id="{6791EEE2-6623-7312-3D96-662CB5A9E3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>
            <a:extLst>
              <a:ext uri="{FF2B5EF4-FFF2-40B4-BE49-F238E27FC236}">
                <a16:creationId xmlns:a16="http://schemas.microsoft.com/office/drawing/2014/main" id="{C4F4371F-7CD6-1C56-2621-6CA38E0E90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9B84AE92-FEB1-40FC-CDE3-6328299475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F48B010-3D09-114E-8709-61CD40662CA0}" type="slidenum">
              <a:rPr lang="en-GB" altLang="fr-FR" sz="1200"/>
              <a:pPr/>
              <a:t>6</a:t>
            </a:fld>
            <a:endParaRPr lang="en-GB" altLang="fr-FR" sz="1200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CE1C89D4-D54C-57C1-A1DE-F40CFDB1C7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1C247D0C-CD7C-79C1-19C2-5D27CADDC5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1E96D3A5-57C9-D2BF-843B-D401A79582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06A888E2-3025-A042-AFE9-C8810F0E80F5}" type="slidenum">
              <a:rPr lang="en-GB" altLang="fr-FR" sz="1200"/>
              <a:pPr/>
              <a:t>7</a:t>
            </a:fld>
            <a:endParaRPr lang="en-GB" altLang="fr-FR" sz="1200"/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id="{7A831A48-F6C2-03CF-E63F-6258A85542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id="{92DE332D-3BD7-FD54-8689-1BB57C6113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45BB0C99-A41D-7D8F-0EE3-D5640752F0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3AF17379-0DD0-A243-AF8A-62EBFE93F13C}" type="slidenum">
              <a:rPr lang="en-GB" altLang="fr-FR" sz="1200"/>
              <a:pPr/>
              <a:t>14</a:t>
            </a:fld>
            <a:endParaRPr lang="en-GB" altLang="fr-FR" sz="1200"/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BA639C54-21E3-0A20-84EE-34D52BE51F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6101C55E-50B8-F056-8399-05C26304C8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>
            <a:extLst>
              <a:ext uri="{FF2B5EF4-FFF2-40B4-BE49-F238E27FC236}">
                <a16:creationId xmlns:a16="http://schemas.microsoft.com/office/drawing/2014/main" id="{59BA486E-C231-E2FC-5243-DCEC5451E6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50D9109-46D4-E146-9CC6-8F34608CD2BD}" type="slidenum">
              <a:rPr lang="en-GB" altLang="fr-FR" sz="1200"/>
              <a:pPr/>
              <a:t>15</a:t>
            </a:fld>
            <a:endParaRPr lang="en-GB" altLang="fr-FR" sz="1200"/>
          </a:p>
        </p:txBody>
      </p:sp>
      <p:sp>
        <p:nvSpPr>
          <p:cNvPr id="87043" name="Rectangle 2">
            <a:extLst>
              <a:ext uri="{FF2B5EF4-FFF2-40B4-BE49-F238E27FC236}">
                <a16:creationId xmlns:a16="http://schemas.microsoft.com/office/drawing/2014/main" id="{45946C15-7C74-2995-599E-8B671A03CC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>
            <a:extLst>
              <a:ext uri="{FF2B5EF4-FFF2-40B4-BE49-F238E27FC236}">
                <a16:creationId xmlns:a16="http://schemas.microsoft.com/office/drawing/2014/main" id="{A0266F86-E1E3-9BB6-BF94-9F38294C9D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F8D88EFD-1025-A1AD-04BF-8E135BC0DD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11C0D680-3BC9-D442-84F9-F934E4612A63}" type="slidenum">
              <a:rPr lang="en-GB" altLang="fr-FR" sz="1200"/>
              <a:pPr/>
              <a:t>38</a:t>
            </a:fld>
            <a:endParaRPr lang="en-GB" altLang="fr-FR" sz="1200"/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F890CE88-E7B3-F26E-794E-88706318EB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79D358C3-1C52-2F7C-B907-F7829FDA07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>
            <a:extLst>
              <a:ext uri="{FF2B5EF4-FFF2-40B4-BE49-F238E27FC236}">
                <a16:creationId xmlns:a16="http://schemas.microsoft.com/office/drawing/2014/main" id="{ACD117DD-FB6C-35F2-96A9-E1F4EEEEB4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B5B18C6-DCE5-B144-B460-266E9E2486E2}" type="slidenum">
              <a:rPr lang="en-GB" altLang="fr-FR" sz="1200"/>
              <a:pPr/>
              <a:t>40</a:t>
            </a:fld>
            <a:endParaRPr lang="en-GB" altLang="fr-FR" sz="1200"/>
          </a:p>
        </p:txBody>
      </p:sp>
      <p:sp>
        <p:nvSpPr>
          <p:cNvPr id="89091" name="Rectangle 2">
            <a:extLst>
              <a:ext uri="{FF2B5EF4-FFF2-40B4-BE49-F238E27FC236}">
                <a16:creationId xmlns:a16="http://schemas.microsoft.com/office/drawing/2014/main" id="{68CF0C7D-D37F-4F10-3828-B89A1CF3A8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>
            <a:extLst>
              <a:ext uri="{FF2B5EF4-FFF2-40B4-BE49-F238E27FC236}">
                <a16:creationId xmlns:a16="http://schemas.microsoft.com/office/drawing/2014/main" id="{4AB6B732-0135-1775-F92E-FC62E2A0D1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46481B12-699C-80B5-E18D-7D266E9AD3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EE874291-168E-B84F-808C-ACB638D3BA7F}" type="slidenum">
              <a:rPr lang="en-GB" altLang="fr-FR" sz="1200"/>
              <a:pPr/>
              <a:t>44</a:t>
            </a:fld>
            <a:endParaRPr lang="en-GB" altLang="fr-FR" sz="1200"/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11406302-C2E7-67D7-84DF-3BE5E60812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3899FFB8-8778-6610-D65C-28B14B048D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96F3AB-95B2-8A4F-0881-A25FD35E8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18C8-A605-814B-A924-3CABAE27C288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4C36344-4C50-A7A0-FCEB-899568CA0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9274242-F00E-71CA-D0E7-C6FF569C6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C438F-C840-AE49-9F58-4769F33B0244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40635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2D9D67-FA9F-08D8-E368-14F3F67CC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38C26-5D2F-7A4B-9BBE-AB811DCF579C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FC299C-A642-0001-8B62-8B31E2C59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8B4153-50A6-4C25-E05E-414C9D441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407CF-CF2E-8E4C-8119-A20A4F19E267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98789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DADBCC-ECC8-F164-F618-129F03718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BC4FA-A68F-E447-BB8A-0FDF27172FE0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308675-C9BD-BB4D-E008-32FE9459A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7B40BD-676E-EBD0-E611-846875DFA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E689A-8504-B94D-8AF4-50886967649C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45738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101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930532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5DA2B2-7047-6F41-C8E4-484E5757D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F46A3-AEFE-F442-879D-922403282BB3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370DB0-77C9-668C-27F0-58EEBE5ED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0B888F1-C2BA-0617-1C5F-D5D2BE401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37D39-1748-7A44-8898-57C94FD3DCD5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266659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7D681C4-CDC0-D731-A11F-CB7C47A84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23893-5E58-5B4E-957E-2D092A5F11E0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2B612FB-626B-25ED-887E-A2A6DC56B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BB2F91-0972-3B4A-49CA-635B3CD4A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E6509-8EE2-F146-B401-D8AB9325AB91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36722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C6CA1C2B-1221-5682-54C5-9736961FD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60A07-8111-C64D-9A5A-8D2244507F24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E5F0DBF-8CB3-0748-6178-A85DCC59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C07E1931-8B54-9353-31B2-9C9C6D15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AB5A0-0736-004E-9067-5C5646BCB03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609816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A0DE0080-13BA-5930-1FD3-4A2680738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7024-FEF3-1F43-9A33-0F455FFCCA54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1A4D1AC8-FDFE-5681-342C-1E87A7724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64035612-8E7E-C7E7-CC9A-F1C28BEE7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C7812-882C-0343-893E-0F6E1E3513E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47774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9FD064BE-EC9A-1BE1-55F2-51565E11B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7BBE9-815F-E245-B6D2-37C88FB76C46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7EB72425-413F-3DA8-0ED7-6D663E35D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B70A1850-26D4-8EFA-4F68-71E67C3FD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789D4-3467-9B4A-95B2-AA2CA96E1758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224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7655C354-BF43-9BF9-877F-846FFE37F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89B54-EC90-4347-B083-BCBDC9150859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E330F21C-59CC-B4A7-8D5A-8AD6C37A2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F15AE5D-ADB1-D035-2683-90990703F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9B3D1-058E-384E-B9E8-F3EADEC234CF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19230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8FE9386C-A86E-9529-1B96-6EB8E05AC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A7E89-8456-E347-8BA3-4FABE3BF0BC6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EF905640-73B7-ABEA-FFB1-5CB4523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8BC182BB-CB93-C3F7-3691-C0B7AA9DD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A78B8-33FE-FB40-ACEB-48FD1D5D16F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20853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B5BE2DDC-FEB7-A9CC-ABDD-5D4333597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53CC-87D5-F94A-B1F4-7DF16CFC04FA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3E595337-96A1-BCBE-FC63-489629054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784D846F-498A-EC9F-F97F-29D6D92F7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00BA3-F13D-7748-835B-C37B636C39AF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68504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0CAF4340-601A-5859-41FF-CD991CD724C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3D49F1B9-2D9C-4AEE-BECD-9A1954A1B30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860FF7D-EFAE-90F5-4E44-8C2D0950C1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defRPr>
            </a:lvl1pPr>
          </a:lstStyle>
          <a:p>
            <a:pPr>
              <a:defRPr/>
            </a:pPr>
            <a:fld id="{55F3AB93-BE5D-C346-A0A2-276356EF4D3C}" type="datetime1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9E1D996-3B87-4E7D-20C3-FEA808BBF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35EAA6-3E48-5721-EDB9-F728F3C615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F375891C-18AD-B049-9E61-4C619790C9D3}" type="slidenum">
              <a:rPr lang="fr-FR" altLang="fr-FR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  <p:sldLayoutId id="2147484273" r:id="rId12"/>
    <p:sldLayoutId id="21474842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fr/url?sa=i&amp;rct=j&amp;q=&amp;esrc=s&amp;source=images&amp;cd=&amp;cad=rja&amp;uact=8&amp;ved=0ahUKEwinhJi29LvXAhWBRBoKHfWuAGkQjRwIBw&amp;url=http%3A%2F%2Fa-cartable-ouvert.eklablog.fr%2Fl-homme-de-vitruve-a107526248&amp;psig=AOvVaw0kddNUK0FbaHU9VI0KdiON&amp;ust=151067481141042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AE78F21-BB67-7281-4BA5-5F694E24C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809625"/>
            <a:ext cx="87630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MICROBIOTE HUMAIN 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ET INFECTIONS NOSOCOMIALES</a:t>
            </a:r>
            <a:endParaRPr lang="fr-FR" sz="4000" dirty="0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  <a:cs typeface="Tahoma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D9A7822-FAC3-C20B-FF4F-BDFEB0115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00" y="4598988"/>
            <a:ext cx="868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Pierre-</a:t>
            </a:r>
            <a:r>
              <a:rPr lang="en-US" sz="2800" dirty="0" err="1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Edouard</a:t>
            </a:r>
            <a:r>
              <a:rPr lang="en-US" sz="28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 Fournier</a:t>
            </a:r>
          </a:p>
          <a:p>
            <a:pPr algn="ctr" eaLnBrk="1" hangingPunct="1">
              <a:defRPr/>
            </a:pPr>
            <a:endParaRPr lang="en-US" sz="2800" dirty="0">
              <a:solidFill>
                <a:srgbClr val="0007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MS PGothic" pitchFamily="34" charset="-128"/>
            </a:endParaRPr>
          </a:p>
          <a:p>
            <a:pPr algn="ctr" eaLnBrk="1" hangingPunct="1">
              <a:defRPr/>
            </a:pPr>
            <a:r>
              <a:rPr lang="en-US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Année universitaire 2024-2025</a:t>
            </a:r>
          </a:p>
          <a:p>
            <a:pPr algn="ctr" eaLnBrk="1" hangingPunct="1">
              <a:defRPr/>
            </a:pPr>
            <a:endParaRPr lang="en-US" dirty="0">
              <a:solidFill>
                <a:srgbClr val="0007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MS PGothic" pitchFamily="34" charset="-128"/>
            </a:endParaRPr>
          </a:p>
          <a:p>
            <a:pPr algn="ctr" eaLnBrk="1" hangingPunct="1">
              <a:defRPr/>
            </a:pPr>
            <a:endParaRPr lang="en-US" sz="2800" dirty="0">
              <a:solidFill>
                <a:srgbClr val="0007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MS PGothic" pitchFamily="34" charset="-128"/>
            </a:endParaRPr>
          </a:p>
          <a:p>
            <a:pPr algn="ctr" eaLnBrk="1" hangingPunct="1">
              <a:defRPr/>
            </a:pPr>
            <a:r>
              <a:rPr lang="en-US" sz="20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UMR RITMES </a:t>
            </a:r>
          </a:p>
          <a:p>
            <a:pPr algn="ctr" eaLnBrk="1" hangingPunct="1">
              <a:defRPr/>
            </a:pPr>
            <a:r>
              <a:rPr lang="en-US" sz="20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Institut Hospitalo-Universitaire Méditerranée-Infection</a:t>
            </a:r>
          </a:p>
        </p:txBody>
      </p:sp>
      <p:pic>
        <p:nvPicPr>
          <p:cNvPr id="4100" name="Objet 1">
            <a:extLst>
              <a:ext uri="{FF2B5EF4-FFF2-40B4-BE49-F238E27FC236}">
                <a16:creationId xmlns:a16="http://schemas.microsoft.com/office/drawing/2014/main" id="{6BA4E5DA-5B78-606E-7E82-5B6FB497B2D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6" b="38002"/>
          <a:stretch>
            <a:fillRect/>
          </a:stretch>
        </p:blipFill>
        <p:spPr bwMode="auto">
          <a:xfrm>
            <a:off x="515938" y="5732463"/>
            <a:ext cx="8118475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787D041C-C3B8-E6D3-F79A-03A27A92F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D53AEF-B587-6B3D-0E35-85D9CF3C52BB}"/>
              </a:ext>
            </a:extLst>
          </p:cNvPr>
          <p:cNvSpPr/>
          <p:nvPr/>
        </p:nvSpPr>
        <p:spPr>
          <a:xfrm>
            <a:off x="3016250" y="2862263"/>
            <a:ext cx="3370263" cy="119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commensales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8DA013A-AE5C-8DAE-0B0D-B6427C0DDEEB}"/>
              </a:ext>
            </a:extLst>
          </p:cNvPr>
          <p:cNvSpPr/>
          <p:nvPr/>
        </p:nvSpPr>
        <p:spPr>
          <a:xfrm>
            <a:off x="519113" y="355600"/>
            <a:ext cx="995362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715055-4DD3-D833-AAEC-EA4073A671EC}"/>
              </a:ext>
            </a:extLst>
          </p:cNvPr>
          <p:cNvSpPr/>
          <p:nvPr/>
        </p:nvSpPr>
        <p:spPr>
          <a:xfrm>
            <a:off x="0" y="3783013"/>
            <a:ext cx="900113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Peau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982E77-07A9-5325-CD62-5C69CBC55941}"/>
              </a:ext>
            </a:extLst>
          </p:cNvPr>
          <p:cNvSpPr/>
          <p:nvPr/>
        </p:nvSpPr>
        <p:spPr>
          <a:xfrm>
            <a:off x="642938" y="6064250"/>
            <a:ext cx="1131887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Pharynx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>
            <a:extLst>
              <a:ext uri="{FF2B5EF4-FFF2-40B4-BE49-F238E27FC236}">
                <a16:creationId xmlns:a16="http://schemas.microsoft.com/office/drawing/2014/main" id="{6A5F7B4E-C73F-3CA4-C04F-7302FD6E8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13315" name="Espace réservé du contenu 2">
            <a:extLst>
              <a:ext uri="{FF2B5EF4-FFF2-40B4-BE49-F238E27FC236}">
                <a16:creationId xmlns:a16="http://schemas.microsoft.com/office/drawing/2014/main" id="{2A75EF86-1758-3CEA-6277-11133EF55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fr-FR"/>
          </a:p>
        </p:txBody>
      </p:sp>
      <p:pic>
        <p:nvPicPr>
          <p:cNvPr id="13316" name="Picture 2">
            <a:extLst>
              <a:ext uri="{FF2B5EF4-FFF2-40B4-BE49-F238E27FC236}">
                <a16:creationId xmlns:a16="http://schemas.microsoft.com/office/drawing/2014/main" id="{84AD634B-6F90-8D71-4C2C-9EE0989AB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1AB9150-4A8E-C673-3F94-D1FCC83ACA19}"/>
              </a:ext>
            </a:extLst>
          </p:cNvPr>
          <p:cNvSpPr/>
          <p:nvPr/>
        </p:nvSpPr>
        <p:spPr>
          <a:xfrm>
            <a:off x="519113" y="355600"/>
            <a:ext cx="9001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4BA6FF-E385-D8CD-42BA-F3F21AD0AD05}"/>
              </a:ext>
            </a:extLst>
          </p:cNvPr>
          <p:cNvSpPr/>
          <p:nvPr/>
        </p:nvSpPr>
        <p:spPr>
          <a:xfrm>
            <a:off x="0" y="3783013"/>
            <a:ext cx="900113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Peau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246220-6D6C-6DB1-BA2C-F4B8D896B5D2}"/>
              </a:ext>
            </a:extLst>
          </p:cNvPr>
          <p:cNvSpPr/>
          <p:nvPr/>
        </p:nvSpPr>
        <p:spPr>
          <a:xfrm>
            <a:off x="287338" y="4325938"/>
            <a:ext cx="217487" cy="163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71CFA1-8728-B65F-756A-C69A93074B04}"/>
              </a:ext>
            </a:extLst>
          </p:cNvPr>
          <p:cNvSpPr/>
          <p:nvPr/>
        </p:nvSpPr>
        <p:spPr>
          <a:xfrm>
            <a:off x="574675" y="6064250"/>
            <a:ext cx="1131888" cy="3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Pharynx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E67C01-CC56-F4D4-7A92-953A922B8589}"/>
              </a:ext>
            </a:extLst>
          </p:cNvPr>
          <p:cNvSpPr/>
          <p:nvPr/>
        </p:nvSpPr>
        <p:spPr>
          <a:xfrm>
            <a:off x="7169150" y="1220788"/>
            <a:ext cx="1130300" cy="471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Peste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B5C42A-B464-561A-148F-F7AC98BD4B30}"/>
              </a:ext>
            </a:extLst>
          </p:cNvPr>
          <p:cNvSpPr/>
          <p:nvPr/>
        </p:nvSpPr>
        <p:spPr>
          <a:xfrm>
            <a:off x="7253288" y="3162300"/>
            <a:ext cx="1130300" cy="46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Choléra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5FDC405-94D9-F775-1372-6C24C831C494}"/>
              </a:ext>
            </a:extLst>
          </p:cNvPr>
          <p:cNvSpPr/>
          <p:nvPr/>
        </p:nvSpPr>
        <p:spPr>
          <a:xfrm>
            <a:off x="3016250" y="2862263"/>
            <a:ext cx="3289300" cy="119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commensales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6291758-D2F1-DA47-755C-4A97D7F86343}"/>
              </a:ext>
            </a:extLst>
          </p:cNvPr>
          <p:cNvSpPr/>
          <p:nvPr/>
        </p:nvSpPr>
        <p:spPr>
          <a:xfrm>
            <a:off x="2689225" y="1144588"/>
            <a:ext cx="2703513" cy="1192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toujours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pathogènes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">
            <a:extLst>
              <a:ext uri="{FF2B5EF4-FFF2-40B4-BE49-F238E27FC236}">
                <a16:creationId xmlns:a16="http://schemas.microsoft.com/office/drawing/2014/main" id="{8C1A0A35-5462-81F6-BA99-E22592FD2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14339" name="Espace réservé du contenu 2">
            <a:extLst>
              <a:ext uri="{FF2B5EF4-FFF2-40B4-BE49-F238E27FC236}">
                <a16:creationId xmlns:a16="http://schemas.microsoft.com/office/drawing/2014/main" id="{88D1F0DD-ADD3-2A38-7702-E924D84C4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fr-FR"/>
          </a:p>
        </p:txBody>
      </p:sp>
      <p:pic>
        <p:nvPicPr>
          <p:cNvPr id="14340" name="Picture 2">
            <a:extLst>
              <a:ext uri="{FF2B5EF4-FFF2-40B4-BE49-F238E27FC236}">
                <a16:creationId xmlns:a16="http://schemas.microsoft.com/office/drawing/2014/main" id="{E2839F61-F951-1022-2393-6B388ED06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C74F073-304B-223B-7819-D311CBA75063}"/>
              </a:ext>
            </a:extLst>
          </p:cNvPr>
          <p:cNvSpPr txBox="1"/>
          <p:nvPr/>
        </p:nvSpPr>
        <p:spPr>
          <a:xfrm>
            <a:off x="2033588" y="450850"/>
            <a:ext cx="24701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fr-FR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Clostridium difficile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C92A0CA-BDC6-DFE2-934B-83E489AD5ADB}"/>
              </a:ext>
            </a:extLst>
          </p:cNvPr>
          <p:cNvSpPr txBox="1"/>
          <p:nvPr/>
        </p:nvSpPr>
        <p:spPr>
          <a:xfrm>
            <a:off x="1395413" y="2868613"/>
            <a:ext cx="12525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fr-FR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S. aureus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158F2BC-FA63-4204-B82B-E64BC2578E1B}"/>
              </a:ext>
            </a:extLst>
          </p:cNvPr>
          <p:cNvSpPr txBox="1"/>
          <p:nvPr/>
        </p:nvSpPr>
        <p:spPr>
          <a:xfrm>
            <a:off x="1997075" y="5695950"/>
            <a:ext cx="14287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fr-FR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Strepto </a:t>
            </a:r>
            <a:r>
              <a:rPr lang="fr-FR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B8D4E2-DAE8-00A7-8665-0D5F5F5A2E87}"/>
              </a:ext>
            </a:extLst>
          </p:cNvPr>
          <p:cNvSpPr/>
          <p:nvPr/>
        </p:nvSpPr>
        <p:spPr>
          <a:xfrm>
            <a:off x="519113" y="355600"/>
            <a:ext cx="9001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A1486D-0976-7CF1-5763-45147C1B681F}"/>
              </a:ext>
            </a:extLst>
          </p:cNvPr>
          <p:cNvSpPr/>
          <p:nvPr/>
        </p:nvSpPr>
        <p:spPr>
          <a:xfrm>
            <a:off x="0" y="3783013"/>
            <a:ext cx="900113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Peau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D369C2-E436-0726-824B-0E67190569DC}"/>
              </a:ext>
            </a:extLst>
          </p:cNvPr>
          <p:cNvSpPr/>
          <p:nvPr/>
        </p:nvSpPr>
        <p:spPr>
          <a:xfrm>
            <a:off x="287338" y="4325938"/>
            <a:ext cx="217487" cy="163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160CB0-CFB7-DF20-202E-00C416D25D95}"/>
              </a:ext>
            </a:extLst>
          </p:cNvPr>
          <p:cNvSpPr/>
          <p:nvPr/>
        </p:nvSpPr>
        <p:spPr>
          <a:xfrm>
            <a:off x="574675" y="6064250"/>
            <a:ext cx="1131888" cy="3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Pharynx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D4EEA3-26A0-1DCF-BF51-C6C4AA4F31C5}"/>
              </a:ext>
            </a:extLst>
          </p:cNvPr>
          <p:cNvSpPr/>
          <p:nvPr/>
        </p:nvSpPr>
        <p:spPr>
          <a:xfrm>
            <a:off x="3016250" y="2862263"/>
            <a:ext cx="3289300" cy="119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opportunistes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6D3373-CE97-9891-7C41-2018988432A9}"/>
              </a:ext>
            </a:extLst>
          </p:cNvPr>
          <p:cNvSpPr/>
          <p:nvPr/>
        </p:nvSpPr>
        <p:spPr>
          <a:xfrm>
            <a:off x="6173788" y="298450"/>
            <a:ext cx="2806700" cy="419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E971560-6771-D0A7-0A21-F9D38A777281}"/>
              </a:ext>
            </a:extLst>
          </p:cNvPr>
          <p:cNvSpPr/>
          <p:nvPr/>
        </p:nvSpPr>
        <p:spPr>
          <a:xfrm>
            <a:off x="2987675" y="896938"/>
            <a:ext cx="6145213" cy="1946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1174109D-219F-38E3-96DD-F37EA72C4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2413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9DF2A5E-01BE-7C8C-EF56-E0B60C5F5EF4}"/>
              </a:ext>
            </a:extLst>
          </p:cNvPr>
          <p:cNvSpPr/>
          <p:nvPr/>
        </p:nvSpPr>
        <p:spPr>
          <a:xfrm>
            <a:off x="519113" y="355600"/>
            <a:ext cx="9001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E522D29-79C1-12AB-3D45-87E997B4C659}"/>
              </a:ext>
            </a:extLst>
          </p:cNvPr>
          <p:cNvSpPr/>
          <p:nvPr/>
        </p:nvSpPr>
        <p:spPr>
          <a:xfrm>
            <a:off x="0" y="3783013"/>
            <a:ext cx="900113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Peau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13E29C-0EAD-13E8-AC89-25622D7532CC}"/>
              </a:ext>
            </a:extLst>
          </p:cNvPr>
          <p:cNvSpPr/>
          <p:nvPr/>
        </p:nvSpPr>
        <p:spPr>
          <a:xfrm>
            <a:off x="642938" y="6064250"/>
            <a:ext cx="1131887" cy="3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Pharynx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C88AE3-D963-14DC-735F-51B8DCD1B819}"/>
              </a:ext>
            </a:extLst>
          </p:cNvPr>
          <p:cNvSpPr/>
          <p:nvPr/>
        </p:nvSpPr>
        <p:spPr>
          <a:xfrm>
            <a:off x="287338" y="4325938"/>
            <a:ext cx="217487" cy="163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555481-A42B-C566-9141-DC22546C213F}"/>
              </a:ext>
            </a:extLst>
          </p:cNvPr>
          <p:cNvSpPr/>
          <p:nvPr/>
        </p:nvSpPr>
        <p:spPr>
          <a:xfrm>
            <a:off x="3016250" y="2862263"/>
            <a:ext cx="3289300" cy="1177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opportunistes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06DFA7-F90B-6B07-4FB6-29EC542BA1DD}"/>
              </a:ext>
            </a:extLst>
          </p:cNvPr>
          <p:cNvSpPr/>
          <p:nvPr/>
        </p:nvSpPr>
        <p:spPr>
          <a:xfrm>
            <a:off x="7169150" y="1220788"/>
            <a:ext cx="1130300" cy="471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Peste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D5B7C-2600-420B-EEF8-77C7835285AC}"/>
              </a:ext>
            </a:extLst>
          </p:cNvPr>
          <p:cNvSpPr/>
          <p:nvPr/>
        </p:nvSpPr>
        <p:spPr>
          <a:xfrm>
            <a:off x="7253288" y="3162300"/>
            <a:ext cx="1130300" cy="46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Cholera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EE8E0B-6FC7-1E9A-6535-4E90473D16A8}"/>
              </a:ext>
            </a:extLst>
          </p:cNvPr>
          <p:cNvSpPr/>
          <p:nvPr/>
        </p:nvSpPr>
        <p:spPr>
          <a:xfrm>
            <a:off x="6654800" y="4787900"/>
            <a:ext cx="1684338" cy="71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Infections nosocomiales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287352-DB63-489A-54A6-66C9930F7EAE}"/>
              </a:ext>
            </a:extLst>
          </p:cNvPr>
          <p:cNvSpPr/>
          <p:nvPr/>
        </p:nvSpPr>
        <p:spPr>
          <a:xfrm>
            <a:off x="2405063" y="4981575"/>
            <a:ext cx="3532187" cy="129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71AC7B2-21C7-8A41-234F-BF391B0BD1A5}"/>
              </a:ext>
            </a:extLst>
          </p:cNvPr>
          <p:cNvSpPr/>
          <p:nvPr/>
        </p:nvSpPr>
        <p:spPr>
          <a:xfrm>
            <a:off x="3725863" y="3998913"/>
            <a:ext cx="736600" cy="1023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6A883112-5BF4-7113-958A-E76A46789561}"/>
              </a:ext>
            </a:extLst>
          </p:cNvPr>
          <p:cNvCxnSpPr>
            <a:stCxn id="9" idx="2"/>
            <a:endCxn id="14" idx="3"/>
          </p:cNvCxnSpPr>
          <p:nvPr/>
        </p:nvCxnSpPr>
        <p:spPr>
          <a:xfrm>
            <a:off x="4660900" y="4040188"/>
            <a:ext cx="1276350" cy="1590675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DF491EAD-6E0D-E438-3F56-665142CA8541}"/>
              </a:ext>
            </a:extLst>
          </p:cNvPr>
          <p:cNvCxnSpPr/>
          <p:nvPr/>
        </p:nvCxnSpPr>
        <p:spPr>
          <a:xfrm>
            <a:off x="4271963" y="4025900"/>
            <a:ext cx="831850" cy="0"/>
          </a:xfrm>
          <a:prstGeom prst="line">
            <a:avLst/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294B7479-BEED-11C5-BB22-67A0D2A8F2DE}"/>
              </a:ext>
            </a:extLst>
          </p:cNvPr>
          <p:cNvSpPr/>
          <p:nvPr/>
        </p:nvSpPr>
        <p:spPr>
          <a:xfrm>
            <a:off x="2921000" y="0"/>
            <a:ext cx="6223000" cy="282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A664BE9-64EC-6015-51D0-2E724C2EF7DA}"/>
              </a:ext>
            </a:extLst>
          </p:cNvPr>
          <p:cNvSpPr/>
          <p:nvPr/>
        </p:nvSpPr>
        <p:spPr>
          <a:xfrm>
            <a:off x="6169025" y="2660650"/>
            <a:ext cx="2633663" cy="1857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5D1E4C6A-8CFA-4782-4E63-38CD68C71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Bactéries opportunistes</a:t>
            </a:r>
          </a:p>
        </p:txBody>
      </p:sp>
      <p:sp>
        <p:nvSpPr>
          <p:cNvPr id="16387" name="Rectangle 12">
            <a:extLst>
              <a:ext uri="{FF2B5EF4-FFF2-40B4-BE49-F238E27FC236}">
                <a16:creationId xmlns:a16="http://schemas.microsoft.com/office/drawing/2014/main" id="{27BB5711-DC1C-4011-9D63-D6546B410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1863725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 Ne donnent pas de maladie chez les sujets sains, mais peuvent devenir pathogènes chez les sujets immunodéprimés ou en cas de traitement (ATB) ou geste invasif</a:t>
            </a:r>
          </a:p>
          <a:p>
            <a:pPr algn="just" eaLnBrk="1" hangingPunct="1"/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~ toute bactérie commensale peut devenir opportuniste</a:t>
            </a:r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4B47D2C6-1F0D-D3F8-2097-0E2B62BEA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763" y="284163"/>
            <a:ext cx="8612187" cy="684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spcAft>
                <a:spcPts val="600"/>
              </a:spcAft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Bactéries pathogènes les plus fréquentes</a:t>
            </a:r>
          </a:p>
          <a:p>
            <a:pPr algn="ctr" eaLnBrk="1" hangingPunct="1">
              <a:lnSpc>
                <a:spcPct val="70000"/>
              </a:lnSpc>
              <a:spcAft>
                <a:spcPts val="600"/>
              </a:spcAft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(source laboratoire de microbiologie, IHU Méditerranée Infection)</a:t>
            </a:r>
          </a:p>
        </p:txBody>
      </p:sp>
      <p:pic>
        <p:nvPicPr>
          <p:cNvPr id="17411" name="Picture 4">
            <a:extLst>
              <a:ext uri="{FF2B5EF4-FFF2-40B4-BE49-F238E27FC236}">
                <a16:creationId xmlns:a16="http://schemas.microsoft.com/office/drawing/2014/main" id="{CAF5415E-2273-01CD-D188-851B1AB40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9144000" cy="561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4F93EA-D5F7-8D81-6FB5-5D937A6EF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34938"/>
            <a:ext cx="8229600" cy="114300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transitoire</a:t>
            </a:r>
          </a:p>
        </p:txBody>
      </p:sp>
      <p:sp>
        <p:nvSpPr>
          <p:cNvPr id="18435" name="Espace réservé du contenu 2">
            <a:extLst>
              <a:ext uri="{FF2B5EF4-FFF2-40B4-BE49-F238E27FC236}">
                <a16:creationId xmlns:a16="http://schemas.microsoft.com/office/drawing/2014/main" id="{CEFADD25-2529-EEE5-B825-1E2F090021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81163"/>
            <a:ext cx="8229600" cy="4043362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Provient de sources exogènes</a:t>
            </a: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Après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72 heures d’hospitalisation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et/ou sous l’effet des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traitements antibiotiques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modification de la flore (cutanée++, digestive): élimination des espèces sensibles, colonisation par des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espèces multi-résistantes</a:t>
            </a:r>
            <a:endParaRPr lang="fr-FR" altLang="fr-FR" sz="280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Transfert possible aux mains des soignants =&gt;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manuportage</a:t>
            </a:r>
            <a:r>
              <a:rPr lang="fr-FR" altLang="fr-FR" sz="2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à d’autres patients</a:t>
            </a: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Peuple la surface cutanée surtout au niveau des zones découvertes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46C009-31B8-4215-3562-FB59BC911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Quatre microflores</a:t>
            </a:r>
            <a:b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commensales principales</a:t>
            </a:r>
          </a:p>
        </p:txBody>
      </p:sp>
      <p:sp>
        <p:nvSpPr>
          <p:cNvPr id="19459" name="Espace réservé du contenu 2">
            <a:extLst>
              <a:ext uri="{FF2B5EF4-FFF2-40B4-BE49-F238E27FC236}">
                <a16:creationId xmlns:a16="http://schemas.microsoft.com/office/drawing/2014/main" id="{244F6E01-F9D0-2155-056C-F28079323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1213" y="1801813"/>
            <a:ext cx="4222750" cy="2989262"/>
          </a:xfrm>
        </p:spPr>
        <p:txBody>
          <a:bodyPr/>
          <a:lstStyle/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Digestive</a:t>
            </a: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Génitale</a:t>
            </a: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Cutanée</a:t>
            </a: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ORL</a:t>
            </a: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6B9133-19B2-62CA-9406-CD28CACC31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flore cutanée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4EEAE2-D634-3ECE-8B81-40C0A8639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peau a un rôle de défense non spécifique</a:t>
            </a:r>
            <a:b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contre les </a:t>
            </a:r>
            <a:r>
              <a:rPr lang="fr-FR" sz="3200" b="1" dirty="0" err="1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microoganismes</a:t>
            </a: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pathogènes</a:t>
            </a:r>
          </a:p>
        </p:txBody>
      </p:sp>
      <p:sp>
        <p:nvSpPr>
          <p:cNvPr id="21507" name="Espace réservé du contenu 8">
            <a:extLst>
              <a:ext uri="{FF2B5EF4-FFF2-40B4-BE49-F238E27FC236}">
                <a16:creationId xmlns:a16="http://schemas.microsoft.com/office/drawing/2014/main" id="{C71B8EC9-5AC6-2F9C-FF76-67D7EDF9EE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8888" y="1844675"/>
            <a:ext cx="6408737" cy="45847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Epiderme = barrière physique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Flore cutanée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Peptides anti-microbiens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pH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Basse température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Desquamation</a:t>
            </a:r>
          </a:p>
          <a:p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5F8646-66AB-16FB-4FAE-606F2B020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 monde microbien, une menace?</a:t>
            </a:r>
          </a:p>
        </p:txBody>
      </p:sp>
      <p:pic>
        <p:nvPicPr>
          <p:cNvPr id="5126" name="Picture 6" descr="Obsession Compulsive Peur De Microbes Vecteurs libres de droits et plus  d'images vectorielles de Antihygiénique - Antihygiénique, Bureau -  Ameublement, Cloison mobile - iStock">
            <a:extLst>
              <a:ext uri="{FF2B5EF4-FFF2-40B4-BE49-F238E27FC236}">
                <a16:creationId xmlns:a16="http://schemas.microsoft.com/office/drawing/2014/main" id="{BD955F68-4A00-8192-2365-6C1BA2EF8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042" y="1239838"/>
            <a:ext cx="4301916" cy="544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4E55EAB-A48D-F9C0-3C55-8073D5106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38" y="6599107"/>
            <a:ext cx="8686800" cy="309084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fr-FR" sz="10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Source: https://</a:t>
            </a:r>
            <a:r>
              <a:rPr lang="fr-FR" sz="100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www.istockphoto.com</a:t>
            </a:r>
            <a:r>
              <a:rPr lang="fr-FR" sz="10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fr-FR" sz="100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</a:t>
            </a:r>
            <a:r>
              <a:rPr lang="fr-FR" sz="10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/vectoriel/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DFC75643-C6F3-6D96-A9B3-E5F1FD248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4941888"/>
            <a:ext cx="4705350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F058911-B96E-4EF8-0048-083C2FA47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cutanée commensale (résidente)</a:t>
            </a:r>
          </a:p>
        </p:txBody>
      </p:sp>
      <p:sp>
        <p:nvSpPr>
          <p:cNvPr id="22532" name="Espace réservé du contenu 2">
            <a:extLst>
              <a:ext uri="{FF2B5EF4-FFF2-40B4-BE49-F238E27FC236}">
                <a16:creationId xmlns:a16="http://schemas.microsoft.com/office/drawing/2014/main" id="{C815AF8C-497F-BD3B-AFAC-1C4A81B1E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43363"/>
          </a:xfrm>
        </p:spPr>
        <p:txBody>
          <a:bodyPr/>
          <a:lstStyle/>
          <a:p>
            <a:pPr algn="just"/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Un grand nombre d’espèces bactériennes et fongiques </a:t>
            </a:r>
          </a:p>
          <a:p>
            <a:pPr algn="just"/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Equilibre entre les conditions locales et les propriétés métaboliques des microorganismes </a:t>
            </a:r>
            <a:endParaRPr lang="fr-FR" altLang="fr-FR" sz="28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Quantité et répartition stables</a:t>
            </a:r>
          </a:p>
          <a:p>
            <a:pPr algn="just"/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Peuplent la couche cornée et les couches superficielles de l’épiderme (partie supérieure des follicules pileux et des conduits de glandes sébacées)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40B421-73B4-C538-994B-1AE69AB30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938" y="192088"/>
            <a:ext cx="8399462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Abondance de la flore </a:t>
            </a:r>
            <a:b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cutanée résidente</a:t>
            </a:r>
          </a:p>
        </p:txBody>
      </p:sp>
      <p:sp>
        <p:nvSpPr>
          <p:cNvPr id="23555" name="Espace réservé du contenu 2">
            <a:extLst>
              <a:ext uri="{FF2B5EF4-FFF2-40B4-BE49-F238E27FC236}">
                <a16:creationId xmlns:a16="http://schemas.microsoft.com/office/drawing/2014/main" id="{C1B089BE-8CAC-C5C1-A804-736FDEECF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1763"/>
            <a:ext cx="8229600" cy="3052762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Nombre varie de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à 10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/cm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pour les aérobies et de 10 à 10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/cm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pour les anaérobies</a:t>
            </a:r>
          </a:p>
          <a:p>
            <a:pPr algn="just">
              <a:buClr>
                <a:srgbClr val="002060"/>
              </a:buClr>
            </a:pP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Répartition hétérogène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zones chaudes et humides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riches en facteurs de croissance et avec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pH proche de 7</a:t>
            </a:r>
            <a:r>
              <a:rPr lang="fr-FR" altLang="fr-FR" sz="2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= celles où la population bactérienne est la plus dense:. </a:t>
            </a:r>
            <a:r>
              <a:rPr lang="fr-FR" altLang="fr-FR" sz="2800" u="sng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tête, face, creux axillaires, plis inguinaux, périnée, pieds</a:t>
            </a:r>
            <a:endParaRPr lang="fr-FR" altLang="fr-FR" sz="280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r>
              <a:rPr lang="fr-FR" altLang="fr-FR" sz="2800" u="sng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Mains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flore abondante car multiplication interdigitale et abondante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flore transitoire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de la pulpe des doigts et de l’extrémité des ongles (contact avec le milieu extérieur)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EAA18667-33A3-A342-234B-53C766880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9" t="48688" r="66534" b="19115"/>
          <a:stretch>
            <a:fillRect/>
          </a:stretch>
        </p:blipFill>
        <p:spPr bwMode="auto">
          <a:xfrm>
            <a:off x="1187450" y="0"/>
            <a:ext cx="6786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>
            <a:extLst>
              <a:ext uri="{FF2B5EF4-FFF2-40B4-BE49-F238E27FC236}">
                <a16:creationId xmlns:a16="http://schemas.microsoft.com/office/drawing/2014/main" id="{9F977D7B-9386-9C52-FB9D-0CF0DCFC0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25603" name="Espace réservé du contenu 2">
            <a:extLst>
              <a:ext uri="{FF2B5EF4-FFF2-40B4-BE49-F238E27FC236}">
                <a16:creationId xmlns:a16="http://schemas.microsoft.com/office/drawing/2014/main" id="{54B55C8F-FD89-AC55-2B6F-64E3AFAF0F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fr-FR"/>
          </a:p>
        </p:txBody>
      </p:sp>
      <p:pic>
        <p:nvPicPr>
          <p:cNvPr id="25604" name="Picture 2">
            <a:extLst>
              <a:ext uri="{FF2B5EF4-FFF2-40B4-BE49-F238E27FC236}">
                <a16:creationId xmlns:a16="http://schemas.microsoft.com/office/drawing/2014/main" id="{9435B1FC-F54C-E8F1-23CD-80BE8D8CA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4" t="33636" r="42188" b="69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u contenu 2">
            <a:extLst>
              <a:ext uri="{FF2B5EF4-FFF2-40B4-BE49-F238E27FC236}">
                <a16:creationId xmlns:a16="http://schemas.microsoft.com/office/drawing/2014/main" id="{1235BA8F-3C68-0AA9-56AF-44BBD097E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63" y="2152650"/>
            <a:ext cx="8229600" cy="3868738"/>
          </a:xfrm>
        </p:spPr>
        <p:txBody>
          <a:bodyPr/>
          <a:lstStyle/>
          <a:p>
            <a:pPr>
              <a:buClr>
                <a:srgbClr val="002060"/>
              </a:buClr>
            </a:pPr>
            <a:endParaRPr lang="fr-FR" altLang="fr-FR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 région du périnée est riche en bactéries d’origine digestive:</a:t>
            </a:r>
          </a:p>
          <a:p>
            <a:pPr lvl="1">
              <a:buClr>
                <a:srgbClr val="002060"/>
              </a:buClr>
            </a:pPr>
            <a:r>
              <a:rPr lang="fr-FR" altLang="fr-FR" sz="32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Entérobactéries</a:t>
            </a:r>
          </a:p>
          <a:p>
            <a:pPr lvl="1">
              <a:buClr>
                <a:srgbClr val="002060"/>
              </a:buClr>
            </a:pPr>
            <a:r>
              <a:rPr lang="fr-FR" altLang="fr-FR" sz="32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Bactéries anaérobies</a:t>
            </a:r>
          </a:p>
          <a:p>
            <a:pPr lvl="1">
              <a:buClr>
                <a:srgbClr val="002060"/>
              </a:buClr>
            </a:pPr>
            <a:endParaRPr lang="fr-FR" altLang="fr-FR" sz="320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endParaRPr lang="fr-FR" altLang="fr-FR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endParaRPr lang="fr-FR" altLang="fr-FR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363" name="Titre 1">
            <a:extLst>
              <a:ext uri="{FF2B5EF4-FFF2-40B4-BE49-F238E27FC236}">
                <a16:creationId xmlns:a16="http://schemas.microsoft.com/office/drawing/2014/main" id="{6634FEAA-E97E-1A7E-AA13-AC00EF637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125413"/>
            <a:ext cx="8543925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Abondance de la flore cutanée résidente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>
            <a:extLst>
              <a:ext uri="{FF2B5EF4-FFF2-40B4-BE49-F238E27FC236}">
                <a16:creationId xmlns:a16="http://schemas.microsoft.com/office/drawing/2014/main" id="{0B3F6829-9A3E-AD48-FCAB-26C4289D9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288" y="1855788"/>
            <a:ext cx="1822450" cy="1187450"/>
          </a:xfrm>
          <a:prstGeom prst="rect">
            <a:avLst/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Espace réservé du contenu 2">
            <a:extLst>
              <a:ext uri="{FF2B5EF4-FFF2-40B4-BE49-F238E27FC236}">
                <a16:creationId xmlns:a16="http://schemas.microsoft.com/office/drawing/2014/main" id="{A84F1F69-F747-9E14-D90A-4546EA5B7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7950" y="823913"/>
            <a:ext cx="9144000" cy="5165725"/>
          </a:xfrm>
        </p:spPr>
        <p:txBody>
          <a:bodyPr/>
          <a:lstStyle/>
          <a:p>
            <a:pPr algn="just">
              <a:buClr>
                <a:srgbClr val="002060"/>
              </a:buClr>
              <a:buFont typeface="Arial" panose="020B0604020202020204" pitchFamily="34" charset="0"/>
              <a:buNone/>
            </a:pPr>
            <a:r>
              <a:rPr lang="fr-FR" altLang="fr-FR" sz="1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Cocci à Gram</a:t>
            </a:r>
            <a:r>
              <a:rPr lang="fr-FR" altLang="fr-FR" sz="1800" b="1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fr-FR" altLang="fr-FR" sz="1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Staphylococcus epidermidis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+++: ensemble du revêtement 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None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(face, narines, creux axillaires +++);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hominis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(creux axillaire, inguinaux et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None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périnée);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haemolyticus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(bras, jambes, espaces interdigitaux)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Résistance naturelle à la colonisation par </a:t>
            </a:r>
            <a:r>
              <a:rPr lang="fr-FR" altLang="fr-FR" sz="1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aureus</a:t>
            </a:r>
            <a:r>
              <a:rPr lang="fr-FR" altLang="fr-FR" sz="1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(portage 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None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~19-40% de la population: nez, creux axillaires, creux inguinaux)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Streptocoques A, C G, microcoques 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Bacilles à Gram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aérobies: </a:t>
            </a:r>
            <a:r>
              <a:rPr lang="fr-FR" altLang="fr-FR" sz="1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Corynebacterium </a:t>
            </a:r>
            <a:r>
              <a:rPr lang="fr-FR" altLang="fr-FR" sz="1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 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lipophiles ++: ensemble du revêtement (périnée, narines antérieures, creux axillaires, espaces interdigitaux +++).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  <a:sym typeface="Webdings" pitchFamily="2" charset="2"/>
              </a:rPr>
              <a:t>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C. jekeium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souvent multi-R.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Anaérobies: </a:t>
            </a:r>
            <a:r>
              <a:rPr lang="fr-FR" altLang="fr-FR" sz="1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Propionibacterium acnes</a:t>
            </a:r>
            <a:r>
              <a:rPr lang="fr-FR" altLang="fr-FR" sz="1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+++,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P. granulosum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P. avidum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régions riches en glandes sébacées (cuir chevelu, </a:t>
            </a:r>
            <a:r>
              <a:rPr lang="fr-FR" altLang="fr-FR" sz="1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face, ailes du nez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altLang="fr-FR" sz="1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creux axillaires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), muqueuses. A partir de la puberté.  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Bactéries à Gram</a:t>
            </a:r>
            <a:r>
              <a:rPr lang="fr-FR" altLang="fr-FR" sz="1800" b="1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cocci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(Neisseria)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et 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bacilles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(Acinetobacter, Proteus, Brevibacterium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...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Champignons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Malassezia furfur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 partir de la puberté.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Parasites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Demodex brevis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et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follicularum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(visage, près du nez, des cils et des sourcils)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Variable selon les individus, l’âge, le sexe</a:t>
            </a:r>
            <a:endParaRPr lang="fr-FR" altLang="fr-FR" sz="18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endParaRPr lang="fr-FR" altLang="fr-FR" sz="18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388" name="Titre 1">
            <a:extLst>
              <a:ext uri="{FF2B5EF4-FFF2-40B4-BE49-F238E27FC236}">
                <a16:creationId xmlns:a16="http://schemas.microsoft.com/office/drawing/2014/main" id="{9E1222AB-5570-1F7A-7866-AC3D2B196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125413"/>
            <a:ext cx="8734425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Composition de la flore cutanée résidente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re 1">
            <a:extLst>
              <a:ext uri="{FF2B5EF4-FFF2-40B4-BE49-F238E27FC236}">
                <a16:creationId xmlns:a16="http://schemas.microsoft.com/office/drawing/2014/main" id="{1F5ED38F-3325-A29E-89FC-73A0A993F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28675" name="Espace réservé du contenu 2">
            <a:extLst>
              <a:ext uri="{FF2B5EF4-FFF2-40B4-BE49-F238E27FC236}">
                <a16:creationId xmlns:a16="http://schemas.microsoft.com/office/drawing/2014/main" id="{E794CA4D-8305-B8A6-DBA0-4F881E9C4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fr-FR"/>
          </a:p>
        </p:txBody>
      </p:sp>
      <p:pic>
        <p:nvPicPr>
          <p:cNvPr id="28676" name="Picture 2">
            <a:extLst>
              <a:ext uri="{FF2B5EF4-FFF2-40B4-BE49-F238E27FC236}">
                <a16:creationId xmlns:a16="http://schemas.microsoft.com/office/drawing/2014/main" id="{7B1C5F48-20AA-62E0-C330-4232D8777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4" t="33635" r="42188" b="76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49B70A08-2618-7AEE-9B7B-7FF3A413F974}"/>
              </a:ext>
            </a:extLst>
          </p:cNvPr>
          <p:cNvSpPr txBox="1">
            <a:spLocks/>
          </p:cNvSpPr>
          <p:nvPr/>
        </p:nvSpPr>
        <p:spPr>
          <a:xfrm>
            <a:off x="144463" y="2997200"/>
            <a:ext cx="4140200" cy="1143000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cutanée résidente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4F1712B7-D9FF-A3BC-5E78-12F4A72CAEEA}"/>
              </a:ext>
            </a:extLst>
          </p:cNvPr>
          <p:cNvCxnSpPr/>
          <p:nvPr/>
        </p:nvCxnSpPr>
        <p:spPr>
          <a:xfrm>
            <a:off x="2051050" y="1557338"/>
            <a:ext cx="0" cy="295116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F37864-A610-AAC6-A03F-ADF4233B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38" y="84138"/>
            <a:ext cx="8678862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Armes de la flore cutanée résidente</a:t>
            </a:r>
          </a:p>
        </p:txBody>
      </p:sp>
      <p:sp>
        <p:nvSpPr>
          <p:cNvPr id="29699" name="Espace réservé du contenu 2">
            <a:extLst>
              <a:ext uri="{FF2B5EF4-FFF2-40B4-BE49-F238E27FC236}">
                <a16:creationId xmlns:a16="http://schemas.microsoft.com/office/drawing/2014/main" id="{FC392F61-F7C7-6E17-826F-FA0EC08E5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25513"/>
            <a:ext cx="8229600" cy="3052762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Certains microorganismes résidents =&gt;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production d’inhibiteurs ou création de conditions de pH défavorables  ou modifications de récepteurs</a:t>
            </a:r>
            <a:r>
              <a:rPr lang="fr-FR" altLang="fr-FR" sz="2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=&gt; conditions défavorables au développement d’autres microorganismes: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Production de CO</a:t>
            </a:r>
            <a:r>
              <a:rPr lang="fr-FR" altLang="fr-FR" sz="2000" baseline="-25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par </a:t>
            </a:r>
            <a:r>
              <a:rPr lang="fr-FR" altLang="fr-FR" sz="2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C. albicans 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inhibe la croissance des dermatophytes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Synthèse d’H</a:t>
            </a:r>
            <a:r>
              <a:rPr lang="fr-FR" altLang="fr-FR" sz="2000" baseline="-25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fr-FR" altLang="fr-FR" sz="2000" baseline="-25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par les lactobacilles ralentit la croissance de </a:t>
            </a:r>
            <a:r>
              <a:rPr lang="fr-FR" altLang="fr-FR" sz="2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aureus</a:t>
            </a:r>
            <a:endParaRPr lang="fr-FR" altLang="fr-FR" sz="20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Protéases de </a:t>
            </a:r>
            <a:r>
              <a:rPr lang="fr-FR" altLang="fr-FR" sz="2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Bacillus 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ou lysozyme des staphylocoques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Produits de lipolyse de </a:t>
            </a:r>
            <a:r>
              <a:rPr lang="fr-FR" altLang="fr-FR" sz="2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Malassezia furfur 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inhibent la croissance des dermatophytes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Staphylocoques et corynébactéries produisent des antibiotiques actifs contre les BGP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 nombreuses bactéries produisent des bactériocines antibiotiques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000ED5-41F2-2048-6A7F-9D5AAF6E5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cutanée et infection</a:t>
            </a:r>
          </a:p>
        </p:txBody>
      </p:sp>
      <p:sp>
        <p:nvSpPr>
          <p:cNvPr id="30723" name="Espace réservé du contenu 2">
            <a:extLst>
              <a:ext uri="{FF2B5EF4-FFF2-40B4-BE49-F238E27FC236}">
                <a16:creationId xmlns:a16="http://schemas.microsoft.com/office/drawing/2014/main" id="{616F87DF-1941-BEA4-201C-5423D47FE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35150"/>
            <a:ext cx="8229600" cy="3052763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 flore cutanée joue un rôle majeur dans la genèse des infections cutanées, notamment nosocomiales.</a:t>
            </a:r>
          </a:p>
          <a:p>
            <a:pPr algn="just">
              <a:buClr>
                <a:srgbClr val="002060"/>
              </a:buClr>
            </a:pPr>
            <a:endParaRPr lang="fr-FR" altLang="fr-FR" sz="28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 l’absence de brêche cutanée: pas de problème</a:t>
            </a:r>
          </a:p>
          <a:p>
            <a:pPr algn="just">
              <a:buClr>
                <a:srgbClr val="002060"/>
              </a:buClr>
            </a:pPr>
            <a:endParaRPr lang="fr-FR" altLang="fr-FR" sz="28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Si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brêche cutanée</a:t>
            </a:r>
            <a:r>
              <a:rPr lang="fr-FR" altLang="fr-FR" sz="2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cathéter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brûlure, plaie opératoire) =&gt; la flore cutanée colonise la plaie =&gt; infection locale +/- systémique.</a:t>
            </a:r>
            <a:endParaRPr lang="fr-FR" altLang="fr-FR" sz="24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640A2D55-F6AF-0BD7-3B7A-C637A3958EC2}"/>
              </a:ext>
            </a:extLst>
          </p:cNvPr>
          <p:cNvSpPr txBox="1">
            <a:spLocks/>
          </p:cNvSpPr>
          <p:nvPr/>
        </p:nvSpPr>
        <p:spPr>
          <a:xfrm>
            <a:off x="446088" y="427038"/>
            <a:ext cx="8229600" cy="114300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Colonisation cutanée du nouveau-né</a:t>
            </a:r>
          </a:p>
        </p:txBody>
      </p:sp>
      <p:sp>
        <p:nvSpPr>
          <p:cNvPr id="31747" name="Espace réservé du contenu 2">
            <a:extLst>
              <a:ext uri="{FF2B5EF4-FFF2-40B4-BE49-F238E27FC236}">
                <a16:creationId xmlns:a16="http://schemas.microsoft.com/office/drawing/2014/main" id="{99A18B8D-B8AE-2E49-3F27-D7EA6AD1357B}"/>
              </a:ext>
            </a:extLst>
          </p:cNvPr>
          <p:cNvSpPr txBox="1">
            <a:spLocks/>
          </p:cNvSpPr>
          <p:nvPr/>
        </p:nvSpPr>
        <p:spPr bwMode="auto">
          <a:xfrm>
            <a:off x="468313" y="2276475"/>
            <a:ext cx="822960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8001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Fœtus : stérile</a:t>
            </a: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Rupture des membranes : contamination par la flore vaginale</a:t>
            </a: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Grandes différences quantitatives et qualitatives selon:</a:t>
            </a:r>
          </a:p>
          <a:p>
            <a:pPr lvl="1"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Le mode de naissance (voie naturelle/césarienne)</a:t>
            </a:r>
          </a:p>
          <a:p>
            <a:pPr lvl="1"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Les soins portés à l’enfant (asepsie, antibiothérapie)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ACCC7-4D6B-F15A-4D07-0AAFE50A0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27B3D9-C6BF-6AD8-A169-15DFD992E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 monde microbien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C5B4746-DCF4-94F5-5389-D04E524A6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38" y="1885950"/>
            <a:ext cx="8686800" cy="2503488"/>
          </a:xfrm>
        </p:spPr>
        <p:txBody>
          <a:bodyPr/>
          <a:lstStyle/>
          <a:p>
            <a:pPr algn="just">
              <a:buFont typeface="Arial" charset="0"/>
              <a:buChar char="•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Âge des bactéries : 3,5 milliards d’années</a:t>
            </a: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Premiers hommes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2,5 millions d’années</a:t>
            </a: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=&gt; association hominidés-bactéries récente</a:t>
            </a:r>
          </a:p>
        </p:txBody>
      </p:sp>
      <p:pic>
        <p:nvPicPr>
          <p:cNvPr id="5124" name="Image 6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id="{49106380-19DB-0588-D23C-9AEFF5DBD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052" y="2433638"/>
            <a:ext cx="5064125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6698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u contenu 2">
            <a:extLst>
              <a:ext uri="{FF2B5EF4-FFF2-40B4-BE49-F238E27FC236}">
                <a16:creationId xmlns:a16="http://schemas.microsoft.com/office/drawing/2014/main" id="{9A3FFD31-AABC-2ED5-7BD4-CB46D40C6979}"/>
              </a:ext>
            </a:extLst>
          </p:cNvPr>
          <p:cNvSpPr txBox="1">
            <a:spLocks/>
          </p:cNvSpPr>
          <p:nvPr/>
        </p:nvSpPr>
        <p:spPr bwMode="auto">
          <a:xfrm>
            <a:off x="457200" y="2320925"/>
            <a:ext cx="822960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Cordon et peau avoisinante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colonisation par des staphylocoques (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epidermidis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aureus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), entérobactéries, entérocoques, 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P. aeruginosa</a:t>
            </a:r>
            <a:endParaRPr lang="fr-FR" altLang="fr-FR" sz="28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Autres territoires cutanés: peu colonisés (30 – 50 bactéries/cm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Après 48 heures: crâne, aisselles, aine: 5x10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– 10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bact/cm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Après 6 semaines: 1 – 3x10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bact/cm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fr-FR" altLang="fr-FR" baseline="300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5915BE08-A564-4F5B-D351-4E4D9C0A8E39}"/>
              </a:ext>
            </a:extLst>
          </p:cNvPr>
          <p:cNvSpPr txBox="1">
            <a:spLocks/>
          </p:cNvSpPr>
          <p:nvPr/>
        </p:nvSpPr>
        <p:spPr>
          <a:xfrm>
            <a:off x="446088" y="427038"/>
            <a:ext cx="8229600" cy="114300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cutanée du nouveau-né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u contenu 2">
            <a:extLst>
              <a:ext uri="{FF2B5EF4-FFF2-40B4-BE49-F238E27FC236}">
                <a16:creationId xmlns:a16="http://schemas.microsoft.com/office/drawing/2014/main" id="{33DD92D4-A013-0344-564A-F6F098443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4163"/>
            <a:ext cx="8229600" cy="5043487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Entérobactéries</a:t>
            </a: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aureus</a:t>
            </a: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Streptococcus pyogenes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(groupe A)</a:t>
            </a:r>
            <a:endParaRPr lang="fr-FR" altLang="fr-FR" sz="28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Bacillus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sp., entérocoques (TD)</a:t>
            </a: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Acinetobacter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25% des adultes sains (creux axillaires et inguinaux), jusqu’à 50% des patients hospitalisés</a:t>
            </a: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Pseudomonas aeruginosa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entérobactéries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Levures: 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Candida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 (diabétiques, psoriasis, dermatose atopique, hémodialysés, antibiothérapie)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EA1A311-9623-0CC4-B71D-976DE699C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763" y="274638"/>
            <a:ext cx="8626475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Abondance de la flore cutanée transitoire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u contenu 2">
            <a:extLst>
              <a:ext uri="{FF2B5EF4-FFF2-40B4-BE49-F238E27FC236}">
                <a16:creationId xmlns:a16="http://schemas.microsoft.com/office/drawing/2014/main" id="{F239B44C-AB19-5427-01CA-A167551F4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346325"/>
            <a:ext cx="8229600" cy="2306638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Brûlés: </a:t>
            </a: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P. aeruginosa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A. baumannii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staphylocoques, anaérobies, levures</a:t>
            </a:r>
          </a:p>
          <a:p>
            <a:pPr>
              <a:buClr>
                <a:srgbClr val="002060"/>
              </a:buClr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Cathéter: </a:t>
            </a:r>
            <a:r>
              <a:rPr lang="fr-FR" altLang="fr-FR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18 – 25% 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des infections nosocomiales. </a:t>
            </a:r>
            <a:r>
              <a:rPr lang="fr-FR" altLang="fr-FR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Staphylocoques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bactéries Gram -, </a:t>
            </a: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Candida 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 </a:t>
            </a:r>
          </a:p>
        </p:txBody>
      </p:sp>
      <p:sp>
        <p:nvSpPr>
          <p:cNvPr id="24579" name="Titre 1">
            <a:extLst>
              <a:ext uri="{FF2B5EF4-FFF2-40B4-BE49-F238E27FC236}">
                <a16:creationId xmlns:a16="http://schemas.microsoft.com/office/drawing/2014/main" id="{8AA33614-13B4-27A4-0114-301D2AF86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Flore de la peau lésée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u contenu 2">
            <a:extLst>
              <a:ext uri="{FF2B5EF4-FFF2-40B4-BE49-F238E27FC236}">
                <a16:creationId xmlns:a16="http://schemas.microsoft.com/office/drawing/2014/main" id="{3C28E59F-DC53-410E-BAF3-674A04CAB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3288"/>
            <a:ext cx="8229600" cy="2306637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Efficace sur la flore transitoire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Ne supprime pas totalement la flore résidente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=&gt; renouvellement en 4 – 6 heures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Lavage simple (savon non antiseptique): action mécanique =&gt;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réduit de 30 – 40%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la flore cutanée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Lavage antiseptique ou hygiénique (savon antiseptique) =&gt;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réduit de 80%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la flore cutanée (flore transitoire +++): si geste aseptique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Lavage chirurgical (savon antiseptique en plusieurs applications + brossage) =&gt;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réduit de 90 – 95%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la flore cutanée : avant chirurgie, PL, pose VVC, drain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71664F2B-1CF3-34F1-FE97-F2BFFAD98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6675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Impact de l’antisepsie sur la flore cutanée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re 1">
            <a:extLst>
              <a:ext uri="{FF2B5EF4-FFF2-40B4-BE49-F238E27FC236}">
                <a16:creationId xmlns:a16="http://schemas.microsoft.com/office/drawing/2014/main" id="{D98A0F84-5ADE-DE69-CCE0-C5312BF2C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sz="32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Recherche de portage préopératoire</a:t>
            </a:r>
            <a:br>
              <a:rPr lang="fr-FR" altLang="fr-FR" sz="32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fr-FR" altLang="fr-FR" sz="32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 staphylocoque doré</a:t>
            </a:r>
          </a:p>
        </p:txBody>
      </p:sp>
      <p:sp>
        <p:nvSpPr>
          <p:cNvPr id="36867" name="Espace réservé du contenu 2">
            <a:extLst>
              <a:ext uri="{FF2B5EF4-FFF2-40B4-BE49-F238E27FC236}">
                <a16:creationId xmlns:a16="http://schemas.microsoft.com/office/drawing/2014/main" id="{44BA81EE-5B29-F9B3-766D-71F5A08A8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3168650"/>
            <a:ext cx="8748713" cy="885825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Staphylococcus aureus 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19-40% de la population générale =&gt; dépistage avant pose de matériel prothétique</a:t>
            </a:r>
            <a:endParaRPr lang="fr-FR" altLang="fr-FR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  <a:buFont typeface="Arial" panose="020B0604020202020204" pitchFamily="34" charset="0"/>
              <a:buNone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Espace réservé du contenu 2">
            <a:extLst>
              <a:ext uri="{FF2B5EF4-FFF2-40B4-BE49-F238E27FC236}">
                <a16:creationId xmlns:a16="http://schemas.microsoft.com/office/drawing/2014/main" id="{AF5D9E2E-B7D0-4D34-7B15-773A13AF7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5963"/>
            <a:ext cx="8229600" cy="2306637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ISO =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15 – 25%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des infections nosocomiales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Microorganismes de la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flore cutanée +++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Douche antiseptique le matin de l’intervention,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au plus près de l’intervention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Crème dépilatoire ou tondeuse.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Pas de rasage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Préparation du champ opératoire: 1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ère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antisepsie → rinçage sérum physiologique stérile → séchage → 2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nde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antisepsie (alcoolique, même gamme)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D760BFC-A38D-4E94-6E3D-C4312DCF4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Préparation cutanée avant chirurgie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AC2C9B-9781-B62D-5636-F5258FAF4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flore digestive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>
            <a:extLst>
              <a:ext uri="{FF2B5EF4-FFF2-40B4-BE49-F238E27FC236}">
                <a16:creationId xmlns:a16="http://schemas.microsoft.com/office/drawing/2014/main" id="{1D143028-7477-7C7B-5CDF-DF5E115D5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00" r="61031"/>
          <a:stretch>
            <a:fillRect/>
          </a:stretch>
        </p:blipFill>
        <p:spPr bwMode="auto">
          <a:xfrm>
            <a:off x="0" y="2303463"/>
            <a:ext cx="3562350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F16328-C957-0692-1BED-D66E5ED1952F}"/>
              </a:ext>
            </a:extLst>
          </p:cNvPr>
          <p:cNvSpPr/>
          <p:nvPr/>
        </p:nvSpPr>
        <p:spPr>
          <a:xfrm>
            <a:off x="2101850" y="0"/>
            <a:ext cx="4913313" cy="202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digestif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2A8013-E653-95B5-55C5-818C2CC98897}"/>
              </a:ext>
            </a:extLst>
          </p:cNvPr>
          <p:cNvSpPr/>
          <p:nvPr/>
        </p:nvSpPr>
        <p:spPr>
          <a:xfrm>
            <a:off x="3821113" y="2663825"/>
            <a:ext cx="5322887" cy="351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14</a:t>
            </a:r>
            <a:endParaRPr lang="fr-FR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Nombreuses espèces (1000)</a:t>
            </a: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Anaérobies dominants 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14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Entérobacteries</a:t>
            </a:r>
            <a:r>
              <a:rPr lang="fr-F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et entérocoques 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Composition très stable</a:t>
            </a: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Résistance à la colonisation</a:t>
            </a:r>
            <a:endParaRPr lang="fr-FR" sz="2000" baseline="30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endParaRPr lang="fr-FR" sz="2000" baseline="30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EAB9A156-3091-572E-6EDB-70A715D0B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Composition</a:t>
            </a:r>
          </a:p>
        </p:txBody>
      </p:sp>
      <p:sp>
        <p:nvSpPr>
          <p:cNvPr id="40963" name="Rectangle 12">
            <a:extLst>
              <a:ext uri="{FF2B5EF4-FFF2-40B4-BE49-F238E27FC236}">
                <a16:creationId xmlns:a16="http://schemas.microsoft.com/office/drawing/2014/main" id="{6A549C4C-BDE6-D725-0501-A3158B560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463" y="1536700"/>
            <a:ext cx="47990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Bacteroides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Fusobacterium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Lactobacillus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Enterococcus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Escherichia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Enterobacter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Proteus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Klebsiella</a:t>
            </a:r>
          </a:p>
        </p:txBody>
      </p:sp>
    </p:spTree>
  </p:cSld>
  <p:clrMapOvr>
    <a:masterClrMapping/>
  </p:clrMapOvr>
  <p:transition>
    <p:cut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96115E-143D-65A0-1007-6F6FB404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8096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Une flore digestive variable</a:t>
            </a:r>
          </a:p>
        </p:txBody>
      </p:sp>
      <p:sp>
        <p:nvSpPr>
          <p:cNvPr id="41987" name="Espace réservé du contenu 2">
            <a:extLst>
              <a:ext uri="{FF2B5EF4-FFF2-40B4-BE49-F238E27FC236}">
                <a16:creationId xmlns:a16="http://schemas.microsoft.com/office/drawing/2014/main" id="{7B0F7BFA-4381-768E-4EBF-D9D47516E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38" y="1528763"/>
            <a:ext cx="8686800" cy="2989262"/>
          </a:xfrm>
        </p:spPr>
        <p:txBody>
          <a:bodyPr/>
          <a:lstStyle/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Selon le site</a:t>
            </a: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Selon l’âge</a:t>
            </a:r>
          </a:p>
          <a:p>
            <a:pPr algn="just"/>
            <a:endParaRPr lang="fr-FR" altLang="fr-FR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fr-FR" altLang="fr-FR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Selon l’environnement: établissement de soin, antiseptiques, antibiotiques</a:t>
            </a:r>
          </a:p>
        </p:txBody>
      </p:sp>
      <p:pic>
        <p:nvPicPr>
          <p:cNvPr id="41988" name="Picture 2">
            <a:extLst>
              <a:ext uri="{FF2B5EF4-FFF2-40B4-BE49-F238E27FC236}">
                <a16:creationId xmlns:a16="http://schemas.microsoft.com/office/drawing/2014/main" id="{C05EB8E2-FAA4-A7D1-90AA-6ABFAA097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5" t="29158" r="44588" b="17717"/>
          <a:stretch>
            <a:fillRect/>
          </a:stretch>
        </p:blipFill>
        <p:spPr bwMode="auto">
          <a:xfrm>
            <a:off x="5605463" y="914400"/>
            <a:ext cx="3057525" cy="450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BC66A6-5EB0-5305-A3FE-F67FAAA52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 monde microbien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37BEC6-90A9-2676-D7CB-59EF46367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38" y="1274763"/>
            <a:ext cx="8686800" cy="4525962"/>
          </a:xfrm>
        </p:spPr>
        <p:txBody>
          <a:bodyPr/>
          <a:lstStyle/>
          <a:p>
            <a:pPr algn="just">
              <a:buFont typeface="Arial" charset="0"/>
              <a:buChar char="•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Les bactéries sont hautement adaptables («tout terrain»)</a:t>
            </a: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557213" algn="just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Plasticité du génome (éléments génétiques  mobiles)</a:t>
            </a:r>
          </a:p>
          <a:p>
            <a:pPr indent="557213" algn="just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Nombre élevé (des milliers d’espèces)</a:t>
            </a:r>
          </a:p>
          <a:p>
            <a:pPr indent="557213" algn="just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Répartition ubiquitaire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2F424290-DDCC-0053-9766-B7943597F0E0}"/>
              </a:ext>
            </a:extLst>
          </p:cNvPr>
          <p:cNvGrpSpPr/>
          <p:nvPr/>
        </p:nvGrpSpPr>
        <p:grpSpPr>
          <a:xfrm>
            <a:off x="5084761" y="5431279"/>
            <a:ext cx="3500438" cy="1287453"/>
            <a:chOff x="5384800" y="5431279"/>
            <a:chExt cx="3500438" cy="1287453"/>
          </a:xfrm>
        </p:grpSpPr>
        <p:pic>
          <p:nvPicPr>
            <p:cNvPr id="5" name="Image 4" descr="Une image contenant texte, Police, blanc, capture d’écran&#10;&#10;Description générée automatiquement">
              <a:extLst>
                <a:ext uri="{FF2B5EF4-FFF2-40B4-BE49-F238E27FC236}">
                  <a16:creationId xmlns:a16="http://schemas.microsoft.com/office/drawing/2014/main" id="{60CC6C89-37C9-0AC5-41DC-DA3DB9626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4800" y="5431279"/>
              <a:ext cx="3500438" cy="1013971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36168F9C-82FE-C435-2FAC-3173FC3F1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9323" y="6447992"/>
              <a:ext cx="2389977" cy="270740"/>
            </a:xfrm>
            <a:prstGeom prst="rect">
              <a:avLst/>
            </a:prstGeom>
          </p:spPr>
        </p:pic>
      </p:grpSp>
      <p:pic>
        <p:nvPicPr>
          <p:cNvPr id="10" name="Image 9" descr="Une image contenant texte, carte de visite, capture d’écran, Police&#10;&#10;Description générée automatiquement">
            <a:extLst>
              <a:ext uri="{FF2B5EF4-FFF2-40B4-BE49-F238E27FC236}">
                <a16:creationId xmlns:a16="http://schemas.microsoft.com/office/drawing/2014/main" id="{3EE9E0ED-E5A2-832D-FEBA-28031724AE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1" y="5313772"/>
            <a:ext cx="3200400" cy="14049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57773104-1C45-EE1A-5308-F1E067A9C6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381000"/>
            <a:ext cx="8059737" cy="779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Relation entre </a:t>
            </a:r>
            <a:r>
              <a:rPr lang="fr-FR" sz="3200" b="1" dirty="0" err="1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microbiote</a:t>
            </a: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 digestif </a:t>
            </a:r>
          </a:p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et pathologies</a:t>
            </a:r>
          </a:p>
        </p:txBody>
      </p:sp>
      <p:sp>
        <p:nvSpPr>
          <p:cNvPr id="43011" name="ZoneTexte 3">
            <a:extLst>
              <a:ext uri="{FF2B5EF4-FFF2-40B4-BE49-F238E27FC236}">
                <a16:creationId xmlns:a16="http://schemas.microsoft.com/office/drawing/2014/main" id="{2CA913A5-8506-0809-36F7-0886396AC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3588" y="1882775"/>
            <a:ext cx="5448351" cy="442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200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Syndrome du colon irritable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200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Crohn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200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Cancer </a:t>
            </a:r>
            <a:r>
              <a:rPr lang="en-US" altLang="fr-FR" sz="3200" dirty="0" err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colique</a:t>
            </a:r>
            <a:endParaRPr lang="en-US" altLang="fr-FR" sz="3200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200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fr-FR" sz="3200" dirty="0" err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Diabète</a:t>
            </a:r>
            <a:r>
              <a:rPr lang="en-US" altLang="fr-FR" sz="3200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de type 2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200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fr-FR" sz="3200" dirty="0" err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Obésité</a:t>
            </a:r>
            <a:endParaRPr lang="en-US" altLang="fr-FR" sz="3200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200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fr-FR" sz="3200" dirty="0" err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Stéatose</a:t>
            </a:r>
            <a:r>
              <a:rPr lang="en-US" altLang="fr-FR" sz="3200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non </a:t>
            </a:r>
            <a:r>
              <a:rPr lang="en-US" altLang="fr-FR" sz="3200" dirty="0" err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alcoolique</a:t>
            </a:r>
            <a:endParaRPr lang="fr-FR" altLang="fr-FR" sz="3200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>
            <a:extLst>
              <a:ext uri="{FF2B5EF4-FFF2-40B4-BE49-F238E27FC236}">
                <a16:creationId xmlns:a16="http://schemas.microsoft.com/office/drawing/2014/main" id="{F0CE9B53-2C93-5BEC-6EFE-7B8CF58FE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" y="115888"/>
            <a:ext cx="88439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Relations entre </a:t>
            </a:r>
            <a:r>
              <a:rPr lang="fr-FR" sz="3200" b="1" dirty="0" err="1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et obésité</a:t>
            </a:r>
          </a:p>
        </p:txBody>
      </p:sp>
      <p:sp>
        <p:nvSpPr>
          <p:cNvPr id="8" name="Text Box 16">
            <a:extLst>
              <a:ext uri="{FF2B5EF4-FFF2-40B4-BE49-F238E27FC236}">
                <a16:creationId xmlns:a16="http://schemas.microsoft.com/office/drawing/2014/main" id="{69F5E2CA-6AE1-A2B2-B288-0EB5C6DC4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8650" y="5076825"/>
            <a:ext cx="1460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pic>
        <p:nvPicPr>
          <p:cNvPr id="44036" name="Picture 2">
            <a:extLst>
              <a:ext uri="{FF2B5EF4-FFF2-40B4-BE49-F238E27FC236}">
                <a16:creationId xmlns:a16="http://schemas.microsoft.com/office/drawing/2014/main" id="{71071DEC-D523-29FD-2D4C-5D2668530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0" t="22681" r="46191" b="70599"/>
          <a:stretch>
            <a:fillRect/>
          </a:stretch>
        </p:blipFill>
        <p:spPr bwMode="auto">
          <a:xfrm>
            <a:off x="3132138" y="6051550"/>
            <a:ext cx="6011862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2" descr="An external file that holds a picture, illustration, etc.&#10;Object name is ijo201320f3.jpg">
            <a:extLst>
              <a:ext uri="{FF2B5EF4-FFF2-40B4-BE49-F238E27FC236}">
                <a16:creationId xmlns:a16="http://schemas.microsoft.com/office/drawing/2014/main" id="{35E84398-F3AD-19D6-3DCD-B43A1E70C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3" y="1239838"/>
            <a:ext cx="6164262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3">
            <a:extLst>
              <a:ext uri="{FF2B5EF4-FFF2-40B4-BE49-F238E27FC236}">
                <a16:creationId xmlns:a16="http://schemas.microsoft.com/office/drawing/2014/main" id="{7BCA9249-BA72-28F8-BDB9-2DCF10FE3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8" t="12283" r="12402" b="42992"/>
          <a:stretch>
            <a:fillRect/>
          </a:stretch>
        </p:blipFill>
        <p:spPr bwMode="auto">
          <a:xfrm>
            <a:off x="114300" y="5278438"/>
            <a:ext cx="29432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950EFB7F-3FB8-F93B-BDDF-01603D960FC3}"/>
              </a:ext>
            </a:extLst>
          </p:cNvPr>
          <p:cNvSpPr/>
          <p:nvPr/>
        </p:nvSpPr>
        <p:spPr>
          <a:xfrm>
            <a:off x="3032125" y="3983038"/>
            <a:ext cx="307975" cy="9509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7FDDE6B4-7C4E-5EAC-1FD1-D43968365B08}"/>
              </a:ext>
            </a:extLst>
          </p:cNvPr>
          <p:cNvSpPr/>
          <p:nvPr/>
        </p:nvSpPr>
        <p:spPr>
          <a:xfrm>
            <a:off x="6435725" y="1538288"/>
            <a:ext cx="307975" cy="9493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3">
            <a:extLst>
              <a:ext uri="{FF2B5EF4-FFF2-40B4-BE49-F238E27FC236}">
                <a16:creationId xmlns:a16="http://schemas.microsoft.com/office/drawing/2014/main" id="{DFD3AC70-BF13-C6F1-ADE5-60F23CD9C81B}"/>
              </a:ext>
            </a:extLst>
          </p:cNvPr>
          <p:cNvSpPr txBox="1">
            <a:spLocks/>
          </p:cNvSpPr>
          <p:nvPr/>
        </p:nvSpPr>
        <p:spPr>
          <a:xfrm>
            <a:off x="0" y="-192088"/>
            <a:ext cx="9144000" cy="1143001"/>
          </a:xfrm>
          <a:prstGeom prst="rect">
            <a:avLst/>
          </a:prstGeom>
          <a:noFill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fr-FR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Exemples de variations par pathologie</a:t>
            </a:r>
          </a:p>
        </p:txBody>
      </p:sp>
      <p:pic>
        <p:nvPicPr>
          <p:cNvPr id="45059" name="Picture 2">
            <a:extLst>
              <a:ext uri="{FF2B5EF4-FFF2-40B4-BE49-F238E27FC236}">
                <a16:creationId xmlns:a16="http://schemas.microsoft.com/office/drawing/2014/main" id="{98169F3E-A06F-818B-2117-D01AF9FBA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1511300"/>
            <a:ext cx="8339137" cy="510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èche droite 10">
            <a:extLst>
              <a:ext uri="{FF2B5EF4-FFF2-40B4-BE49-F238E27FC236}">
                <a16:creationId xmlns:a16="http://schemas.microsoft.com/office/drawing/2014/main" id="{69A403EC-1F72-1656-820D-89159404EF91}"/>
              </a:ext>
            </a:extLst>
          </p:cNvPr>
          <p:cNvSpPr/>
          <p:nvPr/>
        </p:nvSpPr>
        <p:spPr>
          <a:xfrm rot="16200000">
            <a:off x="7308850" y="2535238"/>
            <a:ext cx="561975" cy="127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Flèche droite 13">
            <a:extLst>
              <a:ext uri="{FF2B5EF4-FFF2-40B4-BE49-F238E27FC236}">
                <a16:creationId xmlns:a16="http://schemas.microsoft.com/office/drawing/2014/main" id="{57615323-507D-645F-AF00-2632F9C74166}"/>
              </a:ext>
            </a:extLst>
          </p:cNvPr>
          <p:cNvSpPr/>
          <p:nvPr/>
        </p:nvSpPr>
        <p:spPr>
          <a:xfrm rot="5400000">
            <a:off x="7309644" y="3094832"/>
            <a:ext cx="560387" cy="127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Flèche droite 15">
            <a:extLst>
              <a:ext uri="{FF2B5EF4-FFF2-40B4-BE49-F238E27FC236}">
                <a16:creationId xmlns:a16="http://schemas.microsoft.com/office/drawing/2014/main" id="{096846FA-DD1E-7B3B-DCCE-36E2E9FE681F}"/>
              </a:ext>
            </a:extLst>
          </p:cNvPr>
          <p:cNvSpPr/>
          <p:nvPr/>
        </p:nvSpPr>
        <p:spPr>
          <a:xfrm rot="16200000">
            <a:off x="7308056" y="4579144"/>
            <a:ext cx="560388" cy="127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lèche droite 16">
            <a:extLst>
              <a:ext uri="{FF2B5EF4-FFF2-40B4-BE49-F238E27FC236}">
                <a16:creationId xmlns:a16="http://schemas.microsoft.com/office/drawing/2014/main" id="{9679003B-B379-8DC9-9F10-54DA79A678E5}"/>
              </a:ext>
            </a:extLst>
          </p:cNvPr>
          <p:cNvSpPr/>
          <p:nvPr/>
        </p:nvSpPr>
        <p:spPr>
          <a:xfrm rot="5400000">
            <a:off x="7307262" y="5138738"/>
            <a:ext cx="561975" cy="127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766F511B-AB77-FAFA-18AC-4F51F27D8598}"/>
              </a:ext>
            </a:extLst>
          </p:cNvPr>
          <p:cNvCxnSpPr/>
          <p:nvPr/>
        </p:nvCxnSpPr>
        <p:spPr>
          <a:xfrm>
            <a:off x="1530350" y="4310063"/>
            <a:ext cx="594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65" name="Picture 2">
            <a:extLst>
              <a:ext uri="{FF2B5EF4-FFF2-40B4-BE49-F238E27FC236}">
                <a16:creationId xmlns:a16="http://schemas.microsoft.com/office/drawing/2014/main" id="{32E5F378-F1AA-6EA2-CD05-75EB0216A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9" r="15765"/>
          <a:stretch>
            <a:fillRect/>
          </a:stretch>
        </p:blipFill>
        <p:spPr bwMode="auto">
          <a:xfrm>
            <a:off x="8216900" y="6419850"/>
            <a:ext cx="9191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3">
            <a:extLst>
              <a:ext uri="{FF2B5EF4-FFF2-40B4-BE49-F238E27FC236}">
                <a16:creationId xmlns:a16="http://schemas.microsoft.com/office/drawing/2014/main" id="{D5FD8BBC-6F51-2C79-A17D-4D0FE544737F}"/>
              </a:ext>
            </a:extLst>
          </p:cNvPr>
          <p:cNvSpPr txBox="1">
            <a:spLocks/>
          </p:cNvSpPr>
          <p:nvPr/>
        </p:nvSpPr>
        <p:spPr>
          <a:xfrm>
            <a:off x="0" y="-230188"/>
            <a:ext cx="9144000" cy="1143001"/>
          </a:xfrm>
          <a:prstGeom prst="rect">
            <a:avLst/>
          </a:prstGeom>
          <a:noFill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fr-FR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Exemples de variations par pathologie</a:t>
            </a:r>
          </a:p>
        </p:txBody>
      </p:sp>
      <p:pic>
        <p:nvPicPr>
          <p:cNvPr id="46083" name="Picture 3">
            <a:extLst>
              <a:ext uri="{FF2B5EF4-FFF2-40B4-BE49-F238E27FC236}">
                <a16:creationId xmlns:a16="http://schemas.microsoft.com/office/drawing/2014/main" id="{7099BD6B-AA76-BDF8-F160-93267FAE8E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" b="14526"/>
          <a:stretch>
            <a:fillRect/>
          </a:stretch>
        </p:blipFill>
        <p:spPr bwMode="auto">
          <a:xfrm>
            <a:off x="80963" y="2017713"/>
            <a:ext cx="8980487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èche droite 10">
            <a:extLst>
              <a:ext uri="{FF2B5EF4-FFF2-40B4-BE49-F238E27FC236}">
                <a16:creationId xmlns:a16="http://schemas.microsoft.com/office/drawing/2014/main" id="{ECA4005A-388F-6F76-5CEE-E5E47A6CF387}"/>
              </a:ext>
            </a:extLst>
          </p:cNvPr>
          <p:cNvSpPr/>
          <p:nvPr/>
        </p:nvSpPr>
        <p:spPr>
          <a:xfrm rot="16200000">
            <a:off x="7004051" y="2706687"/>
            <a:ext cx="1168400" cy="1301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Flèche droite 13">
            <a:extLst>
              <a:ext uri="{FF2B5EF4-FFF2-40B4-BE49-F238E27FC236}">
                <a16:creationId xmlns:a16="http://schemas.microsoft.com/office/drawing/2014/main" id="{97FD788D-48F5-722B-D8F3-B5A51D7C9AF3}"/>
              </a:ext>
            </a:extLst>
          </p:cNvPr>
          <p:cNvSpPr/>
          <p:nvPr/>
        </p:nvSpPr>
        <p:spPr>
          <a:xfrm rot="16200000">
            <a:off x="7307262" y="4584701"/>
            <a:ext cx="561975" cy="127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Flèche droite 14">
            <a:extLst>
              <a:ext uri="{FF2B5EF4-FFF2-40B4-BE49-F238E27FC236}">
                <a16:creationId xmlns:a16="http://schemas.microsoft.com/office/drawing/2014/main" id="{B05BBC06-2AEB-9453-975F-E008E290B3CA}"/>
              </a:ext>
            </a:extLst>
          </p:cNvPr>
          <p:cNvSpPr/>
          <p:nvPr/>
        </p:nvSpPr>
        <p:spPr>
          <a:xfrm rot="5400000">
            <a:off x="7404894" y="5045869"/>
            <a:ext cx="365125" cy="128587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9245955B-E761-7189-226E-67E5EE69BA9F}"/>
              </a:ext>
            </a:extLst>
          </p:cNvPr>
          <p:cNvCxnSpPr/>
          <p:nvPr/>
        </p:nvCxnSpPr>
        <p:spPr>
          <a:xfrm>
            <a:off x="1412875" y="3654425"/>
            <a:ext cx="594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0ECABC5-E548-1F73-77F0-9A449CA98C48}"/>
              </a:ext>
            </a:extLst>
          </p:cNvPr>
          <p:cNvCxnSpPr/>
          <p:nvPr/>
        </p:nvCxnSpPr>
        <p:spPr>
          <a:xfrm>
            <a:off x="1366838" y="1852613"/>
            <a:ext cx="59483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EB7430F7-C6D9-131F-DFF5-DF73B68127BF}"/>
              </a:ext>
            </a:extLst>
          </p:cNvPr>
          <p:cNvCxnSpPr/>
          <p:nvPr/>
        </p:nvCxnSpPr>
        <p:spPr>
          <a:xfrm>
            <a:off x="1411288" y="5408613"/>
            <a:ext cx="59483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90" name="Picture 2">
            <a:extLst>
              <a:ext uri="{FF2B5EF4-FFF2-40B4-BE49-F238E27FC236}">
                <a16:creationId xmlns:a16="http://schemas.microsoft.com/office/drawing/2014/main" id="{867959F6-42D8-A4C9-9C68-294535C21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9" r="15765"/>
          <a:stretch>
            <a:fillRect/>
          </a:stretch>
        </p:blipFill>
        <p:spPr bwMode="auto">
          <a:xfrm>
            <a:off x="8216900" y="6419850"/>
            <a:ext cx="9191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re 3">
            <a:extLst>
              <a:ext uri="{FF2B5EF4-FFF2-40B4-BE49-F238E27FC236}">
                <a16:creationId xmlns:a16="http://schemas.microsoft.com/office/drawing/2014/main" id="{3AFAD26F-050E-6C93-86E5-41D4727318AF}"/>
              </a:ext>
            </a:extLst>
          </p:cNvPr>
          <p:cNvSpPr txBox="1">
            <a:spLocks/>
          </p:cNvSpPr>
          <p:nvPr/>
        </p:nvSpPr>
        <p:spPr>
          <a:xfrm>
            <a:off x="0" y="5484813"/>
            <a:ext cx="9144000" cy="1143000"/>
          </a:xfrm>
          <a:prstGeom prst="rect">
            <a:avLst/>
          </a:prstGeom>
          <a:noFill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fr-FR" sz="32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Mais résultats étude-dépendants !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7B4BE966-1A7F-63B5-CDB5-DD78FD188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68263"/>
            <a:ext cx="8059737" cy="77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Déséquilibres de la flore digestive </a:t>
            </a:r>
          </a:p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liés aux soins</a:t>
            </a:r>
          </a:p>
        </p:txBody>
      </p:sp>
      <p:sp>
        <p:nvSpPr>
          <p:cNvPr id="47107" name="ZoneTexte 3">
            <a:extLst>
              <a:ext uri="{FF2B5EF4-FFF2-40B4-BE49-F238E27FC236}">
                <a16:creationId xmlns:a16="http://schemas.microsoft.com/office/drawing/2014/main" id="{B46F3503-D1D1-B323-B5EB-370748CBA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3" y="654050"/>
            <a:ext cx="9021762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Consommation d’antibiotiques =&gt; déséquilibre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de la flore digestive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fr-FR" sz="3000" u="sng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β-lactamines</a:t>
            </a: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(amoxicilline-clavulanate,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céphalosporines de 3ème génération),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altLang="fr-FR" sz="3000" u="sng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fluoroquinolones, clindamycine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Sélection de </a:t>
            </a:r>
            <a:r>
              <a:rPr lang="en-US" altLang="fr-FR" sz="30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Clostridium difficile</a:t>
            </a:r>
            <a:endParaRPr lang="en-US" altLang="fr-FR" sz="300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Patients âgés, en EHPAD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Mortalité élevée malgré métronidazole et/ou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vancomycine</a:t>
            </a:r>
          </a:p>
        </p:txBody>
      </p:sp>
    </p:spTree>
  </p:cSld>
  <p:clrMapOvr>
    <a:masterClrMapping/>
  </p:clrMapOvr>
  <p:transition>
    <p:cut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>
            <a:extLst>
              <a:ext uri="{FF2B5EF4-FFF2-40B4-BE49-F238E27FC236}">
                <a16:creationId xmlns:a16="http://schemas.microsoft.com/office/drawing/2014/main" id="{1F09E5D0-E1D1-9464-AECA-B4A3FD317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487488"/>
            <a:ext cx="7780337" cy="51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D042FFB9-0C05-BE5C-88A5-2903E10BC42D}"/>
              </a:ext>
            </a:extLst>
          </p:cNvPr>
          <p:cNvSpPr txBox="1"/>
          <p:nvPr/>
        </p:nvSpPr>
        <p:spPr>
          <a:xfrm>
            <a:off x="831850" y="260350"/>
            <a:ext cx="75088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Transplantation de </a:t>
            </a:r>
            <a:r>
              <a:rPr lang="fr-FR" sz="3200" b="1" dirty="0" err="1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fécal</a:t>
            </a:r>
          </a:p>
        </p:txBody>
      </p:sp>
      <p:pic>
        <p:nvPicPr>
          <p:cNvPr id="48132" name="Picture 2">
            <a:extLst>
              <a:ext uri="{FF2B5EF4-FFF2-40B4-BE49-F238E27FC236}">
                <a16:creationId xmlns:a16="http://schemas.microsoft.com/office/drawing/2014/main" id="{CD38A536-6577-F389-C702-749A3E054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5688"/>
            <a:ext cx="319246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2">
            <a:extLst>
              <a:ext uri="{FF2B5EF4-FFF2-40B4-BE49-F238E27FC236}">
                <a16:creationId xmlns:a16="http://schemas.microsoft.com/office/drawing/2014/main" id="{8E0AB658-BE2F-33F2-6887-E070A8D20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9" t="7751" r="11810" b="6644"/>
          <a:stretch>
            <a:fillRect/>
          </a:stretch>
        </p:blipFill>
        <p:spPr bwMode="auto">
          <a:xfrm>
            <a:off x="7567613" y="1073150"/>
            <a:ext cx="1576387" cy="135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>
            <a:extLst>
              <a:ext uri="{FF2B5EF4-FFF2-40B4-BE49-F238E27FC236}">
                <a16:creationId xmlns:a16="http://schemas.microsoft.com/office/drawing/2014/main" id="{E9F912E7-6D05-BD8E-8C71-C7DCDA069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96975"/>
            <a:ext cx="8416925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4FE0FB4-7DF8-72A2-9F66-4F39ACD12CE3}"/>
              </a:ext>
            </a:extLst>
          </p:cNvPr>
          <p:cNvSpPr txBox="1"/>
          <p:nvPr/>
        </p:nvSpPr>
        <p:spPr>
          <a:xfrm>
            <a:off x="1176338" y="188913"/>
            <a:ext cx="677545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Recommandations de l’ ESCMID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00B009-D818-CD7B-3F5A-9B24F4FF63D8}"/>
              </a:ext>
            </a:extLst>
          </p:cNvPr>
          <p:cNvSpPr/>
          <p:nvPr/>
        </p:nvSpPr>
        <p:spPr>
          <a:xfrm>
            <a:off x="4716463" y="2636838"/>
            <a:ext cx="935037" cy="7921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ln w="57150"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9CF43B88-BC65-5D6F-BBF9-B0E1DF978781}"/>
              </a:ext>
            </a:extLst>
          </p:cNvPr>
          <p:cNvSpPr/>
          <p:nvPr/>
        </p:nvSpPr>
        <p:spPr>
          <a:xfrm>
            <a:off x="5148263" y="4221163"/>
            <a:ext cx="1152525" cy="7921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ln w="57150"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2327E7F-CEE6-7542-F573-D4873957E5FF}"/>
              </a:ext>
            </a:extLst>
          </p:cNvPr>
          <p:cNvSpPr txBox="1"/>
          <p:nvPr/>
        </p:nvSpPr>
        <p:spPr>
          <a:xfrm>
            <a:off x="5724525" y="1341438"/>
            <a:ext cx="27892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Après &gt; 3 rechutes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>
            <a:extLst>
              <a:ext uri="{FF2B5EF4-FFF2-40B4-BE49-F238E27FC236}">
                <a16:creationId xmlns:a16="http://schemas.microsoft.com/office/drawing/2014/main" id="{0F3C673A-55F3-25D4-A624-7FE8091C2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1" t="28419" r="16534" b="38754"/>
          <a:stretch>
            <a:fillRect/>
          </a:stretch>
        </p:blipFill>
        <p:spPr bwMode="auto">
          <a:xfrm>
            <a:off x="800100" y="2376488"/>
            <a:ext cx="7475538" cy="299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422B75B-CBB9-8B87-0DA4-F9F3DA38D525}"/>
              </a:ext>
            </a:extLst>
          </p:cNvPr>
          <p:cNvSpPr/>
          <p:nvPr/>
        </p:nvSpPr>
        <p:spPr>
          <a:xfrm>
            <a:off x="868363" y="3900488"/>
            <a:ext cx="7015162" cy="615950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7BBEE30-5AEB-B9DD-EF8E-2F61FB75E7D0}"/>
              </a:ext>
            </a:extLst>
          </p:cNvPr>
          <p:cNvSpPr txBox="1"/>
          <p:nvPr/>
        </p:nvSpPr>
        <p:spPr>
          <a:xfrm>
            <a:off x="819150" y="188913"/>
            <a:ext cx="746283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Gravité des infections à </a:t>
            </a:r>
            <a:r>
              <a:rPr lang="fr-FR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C. difficile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>
            <a:extLst>
              <a:ext uri="{FF2B5EF4-FFF2-40B4-BE49-F238E27FC236}">
                <a16:creationId xmlns:a16="http://schemas.microsoft.com/office/drawing/2014/main" id="{18CF7628-F789-1C47-9A9E-8C901A0B4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86868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3">
            <a:extLst>
              <a:ext uri="{FF2B5EF4-FFF2-40B4-BE49-F238E27FC236}">
                <a16:creationId xmlns:a16="http://schemas.microsoft.com/office/drawing/2014/main" id="{938ABA8E-49AC-55AE-6D83-13F1DDDE3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2062163"/>
            <a:ext cx="4175125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2">
            <a:extLst>
              <a:ext uri="{FF2B5EF4-FFF2-40B4-BE49-F238E27FC236}">
                <a16:creationId xmlns:a16="http://schemas.microsoft.com/office/drawing/2014/main" id="{5702348D-ED37-8F37-7ED9-F797CF2A9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284538"/>
            <a:ext cx="52578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23C1DBD-C33B-5E95-4A47-7A108D8BB02D}"/>
              </a:ext>
            </a:extLst>
          </p:cNvPr>
          <p:cNvSpPr txBox="1"/>
          <p:nvPr/>
        </p:nvSpPr>
        <p:spPr>
          <a:xfrm>
            <a:off x="385763" y="260350"/>
            <a:ext cx="836295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Epidémie de </a:t>
            </a:r>
            <a:r>
              <a:rPr lang="fr-FR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C. difficile 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027 à Marseille</a:t>
            </a:r>
          </a:p>
        </p:txBody>
      </p:sp>
      <p:sp>
        <p:nvSpPr>
          <p:cNvPr id="51206" name="ZoneTexte 6">
            <a:extLst>
              <a:ext uri="{FF2B5EF4-FFF2-40B4-BE49-F238E27FC236}">
                <a16:creationId xmlns:a16="http://schemas.microsoft.com/office/drawing/2014/main" id="{054C0A21-9389-2540-C503-B9E20BFFE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6575" y="5129213"/>
            <a:ext cx="34353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FR" altLang="fr-FR" sz="14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Février 2013 – Août 2015</a:t>
            </a:r>
          </a:p>
          <a:p>
            <a:pPr algn="ctr" eaLnBrk="1" hangingPunct="1"/>
            <a:r>
              <a:rPr lang="fr-FR" altLang="fr-FR" sz="1400" u="sng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144 </a:t>
            </a:r>
            <a:r>
              <a:rPr lang="fr-FR" altLang="fr-FR" sz="14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cas à Marseille</a:t>
            </a:r>
          </a:p>
          <a:p>
            <a:pPr algn="ctr" eaLnBrk="1" hangingPunct="1"/>
            <a:r>
              <a:rPr lang="fr-FR" altLang="fr-FR" sz="14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61 cas dans une seule maison de retraite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3">
            <a:extLst>
              <a:ext uri="{FF2B5EF4-FFF2-40B4-BE49-F238E27FC236}">
                <a16:creationId xmlns:a16="http://schemas.microsoft.com/office/drawing/2014/main" id="{BC7B8F32-8448-2204-9183-CE14BAC07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919538"/>
            <a:ext cx="441007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33BA27B0-AFF0-8123-6C92-C22590329ACA}"/>
              </a:ext>
            </a:extLst>
          </p:cNvPr>
          <p:cNvSpPr/>
          <p:nvPr/>
        </p:nvSpPr>
        <p:spPr>
          <a:xfrm>
            <a:off x="3059113" y="5805488"/>
            <a:ext cx="360362" cy="5032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228" name="ZoneTexte 4">
            <a:extLst>
              <a:ext uri="{FF2B5EF4-FFF2-40B4-BE49-F238E27FC236}">
                <a16:creationId xmlns:a16="http://schemas.microsoft.com/office/drawing/2014/main" id="{43AB6BE0-513E-889C-4575-4CF03AE1F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0963" y="4856163"/>
            <a:ext cx="2601912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FR" altLang="fr-FR" u="sng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40 morts </a:t>
            </a:r>
            <a:r>
              <a:rPr lang="fr-FR" altLang="fr-FR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(27.8%)</a:t>
            </a:r>
          </a:p>
          <a:p>
            <a:pPr algn="ctr" eaLnBrk="1" hangingPunct="1"/>
            <a:r>
              <a:rPr lang="fr-FR" altLang="fr-FR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75% &lt; 7 jours</a:t>
            </a:r>
          </a:p>
        </p:txBody>
      </p:sp>
      <p:pic>
        <p:nvPicPr>
          <p:cNvPr id="52229" name="Picture 2">
            <a:extLst>
              <a:ext uri="{FF2B5EF4-FFF2-40B4-BE49-F238E27FC236}">
                <a16:creationId xmlns:a16="http://schemas.microsoft.com/office/drawing/2014/main" id="{F29C3BED-D4F2-260B-AAD5-8E3A1787D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8" t="46875" r="38976" b="27313"/>
          <a:stretch>
            <a:fillRect/>
          </a:stretch>
        </p:blipFill>
        <p:spPr bwMode="auto">
          <a:xfrm>
            <a:off x="231775" y="2017713"/>
            <a:ext cx="4243388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330EBCB4-630A-6EC6-B500-AB0C390D222F}"/>
              </a:ext>
            </a:extLst>
          </p:cNvPr>
          <p:cNvSpPr txBox="1"/>
          <p:nvPr/>
        </p:nvSpPr>
        <p:spPr>
          <a:xfrm>
            <a:off x="811213" y="379413"/>
            <a:ext cx="7508875" cy="1076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Transplantation de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fécal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Pour les</a:t>
            </a:r>
            <a:r>
              <a:rPr lang="fr-FR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infections à </a:t>
            </a:r>
            <a:r>
              <a:rPr lang="fr-FR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C. difficile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027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85B76D9E-5B84-295D-85BD-9D0AAF26AFB6}"/>
              </a:ext>
            </a:extLst>
          </p:cNvPr>
          <p:cNvCxnSpPr/>
          <p:nvPr/>
        </p:nvCxnSpPr>
        <p:spPr>
          <a:xfrm rot="10800000">
            <a:off x="3321050" y="4918075"/>
            <a:ext cx="2874963" cy="2127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5" descr="Résultat de recherche d'images pour &quot;homme de vitruve&quot;">
            <a:hlinkClick r:id="rId3"/>
            <a:extLst>
              <a:ext uri="{FF2B5EF4-FFF2-40B4-BE49-F238E27FC236}">
                <a16:creationId xmlns:a16="http://schemas.microsoft.com/office/drawing/2014/main" id="{17387D53-CA7E-C464-84ED-1853C044B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8" t="16380" r="12003"/>
          <a:stretch>
            <a:fillRect/>
          </a:stretch>
        </p:blipFill>
        <p:spPr bwMode="auto">
          <a:xfrm>
            <a:off x="2058988" y="1662113"/>
            <a:ext cx="4692650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2">
            <a:extLst>
              <a:ext uri="{FF2B5EF4-FFF2-40B4-BE49-F238E27FC236}">
                <a16:creationId xmlns:a16="http://schemas.microsoft.com/office/drawing/2014/main" id="{10EB93A5-0B01-74D1-12B2-DEB98CF1F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12863" y="3962400"/>
            <a:ext cx="4191001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algn="r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estomac: 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3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 sz="2200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algn="r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jéjunum: 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 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4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</a:p>
          <a:p>
            <a:pPr lvl="1" algn="r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iléon: 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7 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8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</a:p>
          <a:p>
            <a:pPr lvl="1" algn="r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colon: 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9 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11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 sz="2200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53FE9671-3F54-CB1D-66C7-97EDF10CF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5550" y="4629150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4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3" name="Rectangle 4">
            <a:extLst>
              <a:ext uri="{FF2B5EF4-FFF2-40B4-BE49-F238E27FC236}">
                <a16:creationId xmlns:a16="http://schemas.microsoft.com/office/drawing/2014/main" id="{31D94933-BAF4-6A38-1EB6-73085B765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7450" y="1538288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5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4" name="Rectangle 5">
            <a:extLst>
              <a:ext uri="{FF2B5EF4-FFF2-40B4-BE49-F238E27FC236}">
                <a16:creationId xmlns:a16="http://schemas.microsoft.com/office/drawing/2014/main" id="{10EE529E-F065-BB97-6897-F24FBF6805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75" y="2571750"/>
            <a:ext cx="15128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810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5" name="Rectangle 6">
            <a:extLst>
              <a:ext uri="{FF2B5EF4-FFF2-40B4-BE49-F238E27FC236}">
                <a16:creationId xmlns:a16="http://schemas.microsoft.com/office/drawing/2014/main" id="{FFCD015A-5ADC-0E18-B8A9-4E5C01FA1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6975" y="2312988"/>
            <a:ext cx="2398713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8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6" name="Rectangle 7">
            <a:extLst>
              <a:ext uri="{FF2B5EF4-FFF2-40B4-BE49-F238E27FC236}">
                <a16:creationId xmlns:a16="http://schemas.microsoft.com/office/drawing/2014/main" id="{438F10CC-CC3C-B570-AF0C-225C6E841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6424613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2.10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5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7" name="Rectangle 8">
            <a:extLst>
              <a:ext uri="{FF2B5EF4-FFF2-40B4-BE49-F238E27FC236}">
                <a16:creationId xmlns:a16="http://schemas.microsoft.com/office/drawing/2014/main" id="{171268B1-2C88-BA1F-62EB-17118F1E6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7613" y="3100388"/>
            <a:ext cx="19494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4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8" name="Rectangle 9">
            <a:extLst>
              <a:ext uri="{FF2B5EF4-FFF2-40B4-BE49-F238E27FC236}">
                <a16:creationId xmlns:a16="http://schemas.microsoft.com/office/drawing/2014/main" id="{9183FC7C-02B5-11FD-87CC-2645ADEF8A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3325" y="5380038"/>
            <a:ext cx="246221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8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9" name="Rectangle 10">
            <a:extLst>
              <a:ext uri="{FF2B5EF4-FFF2-40B4-BE49-F238E27FC236}">
                <a16:creationId xmlns:a16="http://schemas.microsoft.com/office/drawing/2014/main" id="{51FD1E1A-08FA-8216-0A02-981B06412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" y="3352800"/>
            <a:ext cx="2057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80" name="Text Box 12">
            <a:extLst>
              <a:ext uri="{FF2B5EF4-FFF2-40B4-BE49-F238E27FC236}">
                <a16:creationId xmlns:a16="http://schemas.microsoft.com/office/drawing/2014/main" id="{06876933-FF9F-F5C6-89E2-5B69EBC73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37671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171022" name="Line 14">
            <a:extLst>
              <a:ext uri="{FF2B5EF4-FFF2-40B4-BE49-F238E27FC236}">
                <a16:creationId xmlns:a16="http://schemas.microsoft.com/office/drawing/2014/main" id="{594D33E7-2866-13DE-57F5-8B8A4A0DAEF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29413" y="2559050"/>
            <a:ext cx="215900" cy="79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3" name="Line 15">
            <a:extLst>
              <a:ext uri="{FF2B5EF4-FFF2-40B4-BE49-F238E27FC236}">
                <a16:creationId xmlns:a16="http://schemas.microsoft.com/office/drawing/2014/main" id="{C9E12F09-79DA-ADBA-1091-BF0B3ECEA5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94325" y="4886325"/>
            <a:ext cx="1579563" cy="5349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4" name="Line 16">
            <a:extLst>
              <a:ext uri="{FF2B5EF4-FFF2-40B4-BE49-F238E27FC236}">
                <a16:creationId xmlns:a16="http://schemas.microsoft.com/office/drawing/2014/main" id="{7EBDF1A9-C930-3C77-CBC7-1E480E04B51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09888" y="3722688"/>
            <a:ext cx="1412875" cy="9604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5" name="Line 17">
            <a:extLst>
              <a:ext uri="{FF2B5EF4-FFF2-40B4-BE49-F238E27FC236}">
                <a16:creationId xmlns:a16="http://schemas.microsoft.com/office/drawing/2014/main" id="{6E1AC9DD-B079-EA06-165E-B4F35726DB2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70613" y="2668588"/>
            <a:ext cx="774700" cy="6746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6" name="Line 18">
            <a:extLst>
              <a:ext uri="{FF2B5EF4-FFF2-40B4-BE49-F238E27FC236}">
                <a16:creationId xmlns:a16="http://schemas.microsoft.com/office/drawing/2014/main" id="{79B9147A-8A1C-0039-DC3E-568D95BC6A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47850" y="2789238"/>
            <a:ext cx="2003425" cy="825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7" name="Line 19">
            <a:extLst>
              <a:ext uri="{FF2B5EF4-FFF2-40B4-BE49-F238E27FC236}">
                <a16:creationId xmlns:a16="http://schemas.microsoft.com/office/drawing/2014/main" id="{4358D64E-B92F-F939-963E-E03B773850B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572000" y="1782763"/>
            <a:ext cx="2355850" cy="95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8" name="Line 20">
            <a:extLst>
              <a:ext uri="{FF2B5EF4-FFF2-40B4-BE49-F238E27FC236}">
                <a16:creationId xmlns:a16="http://schemas.microsoft.com/office/drawing/2014/main" id="{B0E1330F-1BD2-BB57-EBA7-E15D87340C4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60588" y="3971925"/>
            <a:ext cx="2070100" cy="25034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9" name="Line 21">
            <a:extLst>
              <a:ext uri="{FF2B5EF4-FFF2-40B4-BE49-F238E27FC236}">
                <a16:creationId xmlns:a16="http://schemas.microsoft.com/office/drawing/2014/main" id="{9D6B8822-22C9-D3E0-6664-A9C23CADD09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11850" y="5614988"/>
            <a:ext cx="1042988" cy="2968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33" name="Rectangle 25">
            <a:extLst>
              <a:ext uri="{FF2B5EF4-FFF2-40B4-BE49-F238E27FC236}">
                <a16:creationId xmlns:a16="http://schemas.microsoft.com/office/drawing/2014/main" id="{B5D78C33-A40E-C9BE-203F-643FC40A2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62400"/>
            <a:ext cx="2873375" cy="16256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34" name="Rectangle 26">
            <a:extLst>
              <a:ext uri="{FF2B5EF4-FFF2-40B4-BE49-F238E27FC236}">
                <a16:creationId xmlns:a16="http://schemas.microsoft.com/office/drawing/2014/main" id="{DE9DEBF5-25FC-1F20-C161-5B89F066B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638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L’homme, un assemblage hétérogène</a:t>
            </a:r>
          </a:p>
          <a:p>
            <a:pPr algn="ctr" eaLnBrk="1" hangingPunct="1">
              <a:lnSpc>
                <a:spcPct val="70000"/>
              </a:lnSpc>
              <a:defRPr/>
            </a:pP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ctr" eaLnBrk="1" hangingPunct="1">
              <a:lnSpc>
                <a:spcPct val="70000"/>
              </a:lnSpc>
              <a:defRPr/>
            </a:pPr>
            <a:r>
              <a:rPr lang="fr-FR" sz="2000" b="1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Homme ~ 10</a:t>
            </a:r>
            <a:r>
              <a:rPr lang="fr-FR" sz="2000" b="1" baseline="30000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14</a:t>
            </a:r>
            <a:r>
              <a:rPr lang="fr-FR" sz="2000" b="1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 cellules eucaryotes et ~10</a:t>
            </a:r>
            <a:r>
              <a:rPr lang="fr-FR" sz="2000" b="1" baseline="30000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15</a:t>
            </a:r>
            <a:r>
              <a:rPr lang="fr-FR" sz="2000" b="1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 cellules microbiennes</a:t>
            </a:r>
          </a:p>
        </p:txBody>
      </p:sp>
      <p:sp>
        <p:nvSpPr>
          <p:cNvPr id="25" name="Line 16">
            <a:extLst>
              <a:ext uri="{FF2B5EF4-FFF2-40B4-BE49-F238E27FC236}">
                <a16:creationId xmlns:a16="http://schemas.microsoft.com/office/drawing/2014/main" id="{C94A48A1-C212-74E1-8DF1-9F4D046D91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74838" y="3454400"/>
            <a:ext cx="2317750" cy="203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3">
            <a:extLst>
              <a:ext uri="{FF2B5EF4-FFF2-40B4-BE49-F238E27FC236}">
                <a16:creationId xmlns:a16="http://schemas.microsoft.com/office/drawing/2014/main" id="{D78E6048-8AE5-0F34-22D7-2AA4DB185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61"/>
          <a:stretch>
            <a:fillRect/>
          </a:stretch>
        </p:blipFill>
        <p:spPr bwMode="auto">
          <a:xfrm>
            <a:off x="179388" y="2722563"/>
            <a:ext cx="8574087" cy="274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B280BC-D1C0-1AB1-9F1C-89759F9026AF}"/>
              </a:ext>
            </a:extLst>
          </p:cNvPr>
          <p:cNvSpPr/>
          <p:nvPr/>
        </p:nvSpPr>
        <p:spPr>
          <a:xfrm>
            <a:off x="250825" y="4738688"/>
            <a:ext cx="3313113" cy="6477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F656080-F4F7-64CA-0CEF-80C15ACDB651}"/>
              </a:ext>
            </a:extLst>
          </p:cNvPr>
          <p:cNvSpPr txBox="1"/>
          <p:nvPr/>
        </p:nvSpPr>
        <p:spPr>
          <a:xfrm>
            <a:off x="852488" y="696913"/>
            <a:ext cx="7508875" cy="15700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Transplantation de </a:t>
            </a:r>
            <a:r>
              <a:rPr lang="fr-FR" sz="32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fécal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précoce pour les infections 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graves à </a:t>
            </a:r>
            <a:r>
              <a:rPr lang="fr-FR" sz="32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C. difficile</a:t>
            </a: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C219C0-5CE6-DD00-4A1B-C657636ED128}"/>
              </a:ext>
            </a:extLst>
          </p:cNvPr>
          <p:cNvSpPr/>
          <p:nvPr/>
        </p:nvSpPr>
        <p:spPr>
          <a:xfrm>
            <a:off x="4643438" y="4665663"/>
            <a:ext cx="3673475" cy="865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E2E383E-2697-B262-2B62-60D29A51D63B}"/>
              </a:ext>
            </a:extLst>
          </p:cNvPr>
          <p:cNvSpPr txBox="1"/>
          <p:nvPr/>
        </p:nvSpPr>
        <p:spPr>
          <a:xfrm>
            <a:off x="5003800" y="2698750"/>
            <a:ext cx="1466850" cy="26193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sz="11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2015; 46:227-228</a:t>
            </a:r>
          </a:p>
        </p:txBody>
      </p:sp>
      <p:pic>
        <p:nvPicPr>
          <p:cNvPr id="53255" name="Picture 18">
            <a:extLst>
              <a:ext uri="{FF2B5EF4-FFF2-40B4-BE49-F238E27FC236}">
                <a16:creationId xmlns:a16="http://schemas.microsoft.com/office/drawing/2014/main" id="{06F2FBD9-F537-567C-4130-D4604BA2F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43"/>
          <a:stretch>
            <a:fillRect/>
          </a:stretch>
        </p:blipFill>
        <p:spPr bwMode="auto">
          <a:xfrm>
            <a:off x="3786188" y="4670425"/>
            <a:ext cx="2224087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Picture 18">
            <a:extLst>
              <a:ext uri="{FF2B5EF4-FFF2-40B4-BE49-F238E27FC236}">
                <a16:creationId xmlns:a16="http://schemas.microsoft.com/office/drawing/2014/main" id="{43142AC9-B196-6982-266F-E1F7BCEEF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15"/>
          <a:stretch>
            <a:fillRect/>
          </a:stretch>
        </p:blipFill>
        <p:spPr bwMode="auto">
          <a:xfrm>
            <a:off x="6064250" y="4665663"/>
            <a:ext cx="2600325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C13810-CA77-4CD1-83D8-D5055E2FE6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flore génitale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C2ED60CC-6B55-0F3C-4AF5-C594CEB82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Composition</a:t>
            </a:r>
          </a:p>
        </p:txBody>
      </p:sp>
      <p:sp>
        <p:nvSpPr>
          <p:cNvPr id="55299" name="Rectangle 12">
            <a:extLst>
              <a:ext uri="{FF2B5EF4-FFF2-40B4-BE49-F238E27FC236}">
                <a16:creationId xmlns:a16="http://schemas.microsoft.com/office/drawing/2014/main" id="{F5CC63A3-E9EA-56DF-8345-3FD82828D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1604963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Lactobacillus acidophilus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(bacille de Döderlein) =&gt; sécrète de l’acide lactique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Rôle protecteur essentiel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Cocci à Gram positif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Bacilles à Gram négatif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Anaérobies: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Prevotella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</p:txBody>
      </p:sp>
    </p:spTree>
  </p:cSld>
  <p:clrMapOvr>
    <a:masterClrMapping/>
  </p:clrMapOvr>
  <p:transition>
    <p:cut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6A79F766-09FE-6EE2-165D-26EE24A1B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Déséquilibre</a:t>
            </a:r>
          </a:p>
        </p:txBody>
      </p:sp>
      <p:sp>
        <p:nvSpPr>
          <p:cNvPr id="56323" name="Rectangle 12">
            <a:extLst>
              <a:ext uri="{FF2B5EF4-FFF2-40B4-BE49-F238E27FC236}">
                <a16:creationId xmlns:a16="http://schemas.microsoft.com/office/drawing/2014/main" id="{3BEB2E6A-711F-E7C7-2542-AF1DF7919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8238" y="1836738"/>
            <a:ext cx="6326187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Fusobacterium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Bacteroides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Actinomyces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Peptostreptococcus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Candida albicans</a:t>
            </a: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2810F9-AAAD-AA9F-69AD-3D2DFD90E3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flore ORL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66C38516-2623-FA2D-D3C5-2E057AF22A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Composition</a:t>
            </a:r>
          </a:p>
        </p:txBody>
      </p:sp>
      <p:sp>
        <p:nvSpPr>
          <p:cNvPr id="58371" name="Rectangle 12">
            <a:extLst>
              <a:ext uri="{FF2B5EF4-FFF2-40B4-BE49-F238E27FC236}">
                <a16:creationId xmlns:a16="http://schemas.microsoft.com/office/drawing/2014/main" id="{228AA22A-DB6D-E642-606A-1F41FBCFB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1222375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Streptococcus viridans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+++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Haemophilus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  <a:endParaRPr lang="fr-FR" altLang="fr-FR" sz="32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Abondante au niveau de la bouche et du rhinopharynx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Diminue au niveau de la trachée (mucus, cils, macrophages)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Stérile au niveau de l’arbre respiratoire</a:t>
            </a:r>
          </a:p>
        </p:txBody>
      </p:sp>
    </p:spTree>
  </p:cSld>
  <p:clrMapOvr>
    <a:masterClrMapping/>
  </p:clrMapOvr>
  <p:transition>
    <p:cut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16E9661B-BEF0-0074-65A9-227057C57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Déséquilibre</a:t>
            </a:r>
          </a:p>
        </p:txBody>
      </p:sp>
      <p:sp>
        <p:nvSpPr>
          <p:cNvPr id="59395" name="Rectangle 12">
            <a:extLst>
              <a:ext uri="{FF2B5EF4-FFF2-40B4-BE49-F238E27FC236}">
                <a16:creationId xmlns:a16="http://schemas.microsoft.com/office/drawing/2014/main" id="{C8F88D05-D123-BAAF-7301-E3E76FC8C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1439863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Staphylococcus aureus </a:t>
            </a:r>
            <a:r>
              <a:rPr lang="fr-FR" altLang="fr-FR" sz="3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(20-40% de porteurs)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Streptococcus pyogenes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Streptococcus pneumoniae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Moraxella catarrhalis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Anaérobies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Candida albicans</a:t>
            </a:r>
            <a:endParaRPr lang="fr-FR" altLang="fr-FR" sz="30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0FD4B9-3881-4623-88F8-3ECE7A258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Emergence de la résistance</a:t>
            </a:r>
            <a:b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aux antibiotiques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>
            <a:extLst>
              <a:ext uri="{FF2B5EF4-FFF2-40B4-BE49-F238E27FC236}">
                <a16:creationId xmlns:a16="http://schemas.microsoft.com/office/drawing/2014/main" id="{2F5339DE-EE91-DFA1-34AE-E3CDA95D8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23813"/>
            <a:ext cx="9075737" cy="680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AB1B342-1FD2-9CEE-7415-1679E26D771D}"/>
              </a:ext>
            </a:extLst>
          </p:cNvPr>
          <p:cNvSpPr txBox="1"/>
          <p:nvPr/>
        </p:nvSpPr>
        <p:spPr>
          <a:xfrm>
            <a:off x="4913313" y="4762500"/>
            <a:ext cx="3903662" cy="193833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defRPr/>
            </a:pPr>
            <a:r>
              <a:rPr lang="fr-F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Emergence des BMR</a:t>
            </a:r>
          </a:p>
          <a:p>
            <a:pPr algn="ctr" eaLnBrk="1" hangingPunct="1"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A019CD-D98A-FA76-5AC9-DBA21D5CF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 phénomène écologique</a:t>
            </a:r>
          </a:p>
        </p:txBody>
      </p:sp>
      <p:sp>
        <p:nvSpPr>
          <p:cNvPr id="63491" name="Espace réservé du contenu 2">
            <a:extLst>
              <a:ext uri="{FF2B5EF4-FFF2-40B4-BE49-F238E27FC236}">
                <a16:creationId xmlns:a16="http://schemas.microsoft.com/office/drawing/2014/main" id="{F3F65572-7E3E-A088-0EF4-4074833E3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324100"/>
            <a:ext cx="8229600" cy="2384425"/>
          </a:xfrm>
        </p:spPr>
        <p:txBody>
          <a:bodyPr/>
          <a:lstStyle/>
          <a:p>
            <a:r>
              <a:rPr lang="fr-FR" altLang="fr-FR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Rôle essentiel des flores commensales</a:t>
            </a:r>
          </a:p>
          <a:p>
            <a:pPr>
              <a:buFont typeface="Arial" panose="020B0604020202020204" pitchFamily="34" charset="0"/>
              <a:buNone/>
            </a:pPr>
            <a:endParaRPr lang="fr-FR" altLang="fr-FR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altLang="fr-FR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Tarissement de la découverte de nouveaux antibiotiques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id="{E09E755A-912A-0574-C265-3272E9018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277813"/>
            <a:ext cx="8059737" cy="779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4031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Bactéries commensales</a:t>
            </a:r>
          </a:p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4031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ou résidentes</a:t>
            </a:r>
          </a:p>
        </p:txBody>
      </p:sp>
      <p:sp>
        <p:nvSpPr>
          <p:cNvPr id="8195" name="Rectangle 12">
            <a:extLst>
              <a:ext uri="{FF2B5EF4-FFF2-40B4-BE49-F238E27FC236}">
                <a16:creationId xmlns:a16="http://schemas.microsoft.com/office/drawing/2014/main" id="{6BC620BF-2FA2-3386-7D2B-FC55BB82E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3" y="1862138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Bactéries vivant aux dépends de l’homme sans être pathogènes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Les bactéries commensales proviennent soit de l’environnement, soit d’autres hôtes</a:t>
            </a:r>
          </a:p>
          <a:p>
            <a:pPr algn="just" eaLnBrk="1" hangingPunct="1"/>
            <a:r>
              <a:rPr lang="fr-FR" altLang="fr-FR" sz="32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just" eaLnBrk="1" hangingPunct="1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Flore diversifiée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Bactéries non pathogènes</a:t>
            </a:r>
            <a:endParaRPr lang="fr-FR" altLang="fr-FR" sz="3200" u="sng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Résultat de recherche d'images pour &quot;terre&quot;">
            <a:extLst>
              <a:ext uri="{FF2B5EF4-FFF2-40B4-BE49-F238E27FC236}">
                <a16:creationId xmlns:a16="http://schemas.microsoft.com/office/drawing/2014/main" id="{6396725F-9563-25D2-D324-2B5658D62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58"/>
          <a:stretch>
            <a:fillRect/>
          </a:stretch>
        </p:blipFill>
        <p:spPr bwMode="auto">
          <a:xfrm>
            <a:off x="2019300" y="4206875"/>
            <a:ext cx="5118100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4" name="AutoShape 4" descr="Afficher l'image d'origine">
            <a:extLst>
              <a:ext uri="{FF2B5EF4-FFF2-40B4-BE49-F238E27FC236}">
                <a16:creationId xmlns:a16="http://schemas.microsoft.com/office/drawing/2014/main" id="{6EEB0F6F-857F-61E5-737E-4F52B94968D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sp>
        <p:nvSpPr>
          <p:cNvPr id="102406" name="AutoShape 6" descr="Afficher l'image d'origine">
            <a:extLst>
              <a:ext uri="{FF2B5EF4-FFF2-40B4-BE49-F238E27FC236}">
                <a16:creationId xmlns:a16="http://schemas.microsoft.com/office/drawing/2014/main" id="{9D453E28-7236-8655-E17D-3DAE4419B2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sp>
        <p:nvSpPr>
          <p:cNvPr id="102408" name="AutoShape 8" descr="Afficher l'image d'origine">
            <a:extLst>
              <a:ext uri="{FF2B5EF4-FFF2-40B4-BE49-F238E27FC236}">
                <a16:creationId xmlns:a16="http://schemas.microsoft.com/office/drawing/2014/main" id="{3DA25F66-CBBA-9ACF-FC21-9236007691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sp>
        <p:nvSpPr>
          <p:cNvPr id="102410" name="AutoShape 10" descr="Afficher l'image d'origine">
            <a:extLst>
              <a:ext uri="{FF2B5EF4-FFF2-40B4-BE49-F238E27FC236}">
                <a16:creationId xmlns:a16="http://schemas.microsoft.com/office/drawing/2014/main" id="{33CA0357-825E-A2E8-B348-C8F65363B96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sp>
        <p:nvSpPr>
          <p:cNvPr id="102412" name="AutoShape 12" descr="Afficher l'image d'origine">
            <a:extLst>
              <a:ext uri="{FF2B5EF4-FFF2-40B4-BE49-F238E27FC236}">
                <a16:creationId xmlns:a16="http://schemas.microsoft.com/office/drawing/2014/main" id="{A5AA3293-DB64-F9E7-40EB-BFA4367088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pic>
        <p:nvPicPr>
          <p:cNvPr id="64520" name="Picture 13">
            <a:extLst>
              <a:ext uri="{FF2B5EF4-FFF2-40B4-BE49-F238E27FC236}">
                <a16:creationId xmlns:a16="http://schemas.microsoft.com/office/drawing/2014/main" id="{49A4E623-BBBD-8FBF-209E-97D9E64FD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9" t="2127" r="33328" b="12764"/>
          <a:stretch>
            <a:fillRect/>
          </a:stretch>
        </p:blipFill>
        <p:spPr bwMode="auto">
          <a:xfrm>
            <a:off x="4237038" y="3232150"/>
            <a:ext cx="6826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1" name="Picture 21" descr="Afficher l'image d'origine">
            <a:extLst>
              <a:ext uri="{FF2B5EF4-FFF2-40B4-BE49-F238E27FC236}">
                <a16:creationId xmlns:a16="http://schemas.microsoft.com/office/drawing/2014/main" id="{07FD8772-E248-C178-4E71-C3275B3FC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23896">
            <a:off x="442913" y="3073400"/>
            <a:ext cx="252571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2" name="Picture 27" descr="Afficher l'image d'origine">
            <a:extLst>
              <a:ext uri="{FF2B5EF4-FFF2-40B4-BE49-F238E27FC236}">
                <a16:creationId xmlns:a16="http://schemas.microsoft.com/office/drawing/2014/main" id="{26C72F7E-FAFA-9417-B072-E93D67659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" t="8858" r="3322" b="8366"/>
          <a:stretch>
            <a:fillRect/>
          </a:stretch>
        </p:blipFill>
        <p:spPr bwMode="auto">
          <a:xfrm>
            <a:off x="5214938" y="854075"/>
            <a:ext cx="2339975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3" name="Picture 17" descr="Afficher l'image d'origine">
            <a:extLst>
              <a:ext uri="{FF2B5EF4-FFF2-40B4-BE49-F238E27FC236}">
                <a16:creationId xmlns:a16="http://schemas.microsoft.com/office/drawing/2014/main" id="{3A48304F-0091-3443-0944-17CF49383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"/>
          <a:stretch>
            <a:fillRect/>
          </a:stretch>
        </p:blipFill>
        <p:spPr bwMode="auto">
          <a:xfrm rot="-5082539">
            <a:off x="2342357" y="983456"/>
            <a:ext cx="128746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9" name="AutoShape 29" descr="Résultat de recherche d'images pour &quot;pommier illustration&quot;">
            <a:extLst>
              <a:ext uri="{FF2B5EF4-FFF2-40B4-BE49-F238E27FC236}">
                <a16:creationId xmlns:a16="http://schemas.microsoft.com/office/drawing/2014/main" id="{AC6001EA-DCE5-AEC0-C771-FFB00AC804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pic>
        <p:nvPicPr>
          <p:cNvPr id="64525" name="Picture 31" descr="pomme verte rouge : Stylisé pommier.">
            <a:extLst>
              <a:ext uri="{FF2B5EF4-FFF2-40B4-BE49-F238E27FC236}">
                <a16:creationId xmlns:a16="http://schemas.microsoft.com/office/drawing/2014/main" id="{057A42DE-90BE-8951-3910-B2836CEBD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9" t="10745" r="9918" b="8684"/>
          <a:stretch>
            <a:fillRect/>
          </a:stretch>
        </p:blipFill>
        <p:spPr bwMode="auto">
          <a:xfrm>
            <a:off x="6753225" y="2760663"/>
            <a:ext cx="1695450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Éclair 20">
            <a:extLst>
              <a:ext uri="{FF2B5EF4-FFF2-40B4-BE49-F238E27FC236}">
                <a16:creationId xmlns:a16="http://schemas.microsoft.com/office/drawing/2014/main" id="{F4EE2A62-C0E7-E020-9BB7-6F7F9C95C3F3}"/>
              </a:ext>
            </a:extLst>
          </p:cNvPr>
          <p:cNvSpPr/>
          <p:nvPr/>
        </p:nvSpPr>
        <p:spPr>
          <a:xfrm>
            <a:off x="3603625" y="2549525"/>
            <a:ext cx="573088" cy="560388"/>
          </a:xfrm>
          <a:prstGeom prst="lightningBol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Éclair 22">
            <a:extLst>
              <a:ext uri="{FF2B5EF4-FFF2-40B4-BE49-F238E27FC236}">
                <a16:creationId xmlns:a16="http://schemas.microsoft.com/office/drawing/2014/main" id="{4AFE661B-442F-44AA-AAA4-FAE031276001}"/>
              </a:ext>
            </a:extLst>
          </p:cNvPr>
          <p:cNvSpPr/>
          <p:nvPr/>
        </p:nvSpPr>
        <p:spPr>
          <a:xfrm rot="4640484">
            <a:off x="4874419" y="2550319"/>
            <a:ext cx="573088" cy="558800"/>
          </a:xfrm>
          <a:prstGeom prst="lightningBol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Éclair 23">
            <a:extLst>
              <a:ext uri="{FF2B5EF4-FFF2-40B4-BE49-F238E27FC236}">
                <a16:creationId xmlns:a16="http://schemas.microsoft.com/office/drawing/2014/main" id="{1556889E-8CEB-CEF7-8019-CC3979C78841}"/>
              </a:ext>
            </a:extLst>
          </p:cNvPr>
          <p:cNvSpPr/>
          <p:nvPr/>
        </p:nvSpPr>
        <p:spPr>
          <a:xfrm rot="7430354">
            <a:off x="5543550" y="3394075"/>
            <a:ext cx="573088" cy="560388"/>
          </a:xfrm>
          <a:prstGeom prst="lightningBol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Éclair 24">
            <a:extLst>
              <a:ext uri="{FF2B5EF4-FFF2-40B4-BE49-F238E27FC236}">
                <a16:creationId xmlns:a16="http://schemas.microsoft.com/office/drawing/2014/main" id="{C1EB7E5F-84BA-F7FB-C6F6-E44547E1B1A1}"/>
              </a:ext>
            </a:extLst>
          </p:cNvPr>
          <p:cNvSpPr/>
          <p:nvPr/>
        </p:nvSpPr>
        <p:spPr>
          <a:xfrm rot="14169646" flipH="1">
            <a:off x="3225800" y="3394075"/>
            <a:ext cx="573088" cy="560388"/>
          </a:xfrm>
          <a:prstGeom prst="lightningBol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itre 1">
            <a:extLst>
              <a:ext uri="{FF2B5EF4-FFF2-40B4-BE49-F238E27FC236}">
                <a16:creationId xmlns:a16="http://schemas.microsoft.com/office/drawing/2014/main" id="{69A58BB2-9E73-0836-B741-B7EFB8FB9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0"/>
            <a:ext cx="8229600" cy="682625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Utilisation massive des antibiotiques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5758B9B-11CE-DF84-E779-FE20678D3E9A}"/>
              </a:ext>
            </a:extLst>
          </p:cNvPr>
          <p:cNvSpPr/>
          <p:nvPr/>
        </p:nvSpPr>
        <p:spPr>
          <a:xfrm>
            <a:off x="642938" y="2816225"/>
            <a:ext cx="1131887" cy="3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Ville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567F376-DABD-246F-8A67-6B4B06FD1C14}"/>
              </a:ext>
            </a:extLst>
          </p:cNvPr>
          <p:cNvSpPr/>
          <p:nvPr/>
        </p:nvSpPr>
        <p:spPr>
          <a:xfrm>
            <a:off x="1409700" y="1454150"/>
            <a:ext cx="11303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Hôpital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33C73FE-BD89-A416-CDC8-F6C8A09F9E02}"/>
              </a:ext>
            </a:extLst>
          </p:cNvPr>
          <p:cNvSpPr/>
          <p:nvPr/>
        </p:nvSpPr>
        <p:spPr>
          <a:xfrm>
            <a:off x="3779838" y="881063"/>
            <a:ext cx="13954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Animaux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56E02D6-E76E-7E0C-D34F-23D2070D1B23}"/>
              </a:ext>
            </a:extLst>
          </p:cNvPr>
          <p:cNvSpPr/>
          <p:nvPr/>
        </p:nvSpPr>
        <p:spPr>
          <a:xfrm>
            <a:off x="7219950" y="4865688"/>
            <a:ext cx="1609725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Agriculture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425CB3-A9D6-985A-144D-D00A57991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333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surconsommation des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A24D9F-A47A-0F6C-66AB-BA626537F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541463"/>
            <a:ext cx="8229600" cy="4217987"/>
          </a:xfrm>
        </p:spPr>
        <p:txBody>
          <a:bodyPr/>
          <a:lstStyle/>
          <a:p>
            <a:pPr marL="96838" indent="12700"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Phénomène massif : </a:t>
            </a:r>
          </a:p>
          <a:p>
            <a:pPr marL="355600" indent="0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Homme, animal, agriculture</a:t>
            </a:r>
          </a:p>
          <a:p>
            <a:pPr marL="355600" indent="0">
              <a:buFontTx/>
              <a:buChar char="-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indent="0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Avoparcine</a:t>
            </a: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comme facteur de croissance des volailles =&gt; résistance aux </a:t>
            </a:r>
            <a:r>
              <a:rPr lang="fr-FR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glycopeptides</a:t>
            </a: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des entérocoques</a:t>
            </a:r>
          </a:p>
          <a:p>
            <a:pPr marL="355600" indent="0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Fluoroquinolones</a:t>
            </a: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et élevages </a:t>
            </a:r>
            <a:r>
              <a:rPr lang="fr-FR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pisciaires</a:t>
            </a: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indent="0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Streptomycine et traitement des arbres fruitiers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7173E4-62C2-78A1-4CB9-CB8D3C865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333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surconsommation des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35A98D-E0CC-572E-A062-70F767415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541463"/>
            <a:ext cx="8229600" cy="4217987"/>
          </a:xfrm>
        </p:spPr>
        <p:txBody>
          <a:bodyPr/>
          <a:lstStyle/>
          <a:p>
            <a:pPr marL="96838" indent="12700">
              <a:buFont typeface="Arial" charset="0"/>
              <a:buNone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6838" indent="12700"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Phénomène évolutif :</a:t>
            </a:r>
          </a:p>
          <a:p>
            <a:pPr marL="627063" indent="-271463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 consommation s’accroît  régulièrement</a:t>
            </a:r>
          </a:p>
          <a:p>
            <a:pPr marL="627063" indent="-257175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Et entraîne un accroissement de la résistance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7A4BE3-8698-F25B-27FF-197BD76E6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333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Les espèces multi-résistantes</a:t>
            </a:r>
          </a:p>
        </p:txBody>
      </p:sp>
      <p:sp>
        <p:nvSpPr>
          <p:cNvPr id="67587" name="Espace réservé du contenu 2">
            <a:extLst>
              <a:ext uri="{FF2B5EF4-FFF2-40B4-BE49-F238E27FC236}">
                <a16:creationId xmlns:a16="http://schemas.microsoft.com/office/drawing/2014/main" id="{F4945A3F-8166-411E-2A61-50549C957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938338"/>
            <a:ext cx="8229600" cy="4572000"/>
          </a:xfrm>
        </p:spPr>
        <p:txBody>
          <a:bodyPr/>
          <a:lstStyle/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Gram-négatif : 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Pseudomonas aeruginosa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Acinetobacter baumannii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Escherichia coli</a:t>
            </a:r>
          </a:p>
          <a:p>
            <a:pPr marL="450850" indent="-341313">
              <a:buFont typeface="Arial" panose="020B0604020202020204" pitchFamily="34" charset="0"/>
              <a:buNone/>
            </a:pPr>
            <a:endParaRPr lang="fr-FR" altLang="fr-FR" sz="240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Gram-positif :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Staphylococcus aureus </a:t>
            </a: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(Méti R-Vanco R)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Streptococcus pneumoniae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Enterococcus </a:t>
            </a: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(Vanco R)</a:t>
            </a:r>
          </a:p>
          <a:p>
            <a:pPr marL="450850" indent="-341313">
              <a:buFont typeface="Arial" panose="020B0604020202020204" pitchFamily="34" charset="0"/>
              <a:buNone/>
            </a:pPr>
            <a:endParaRPr lang="fr-FR" altLang="fr-FR" sz="2400" b="1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450850" indent="-341313">
              <a:buFont typeface="Arial" panose="020B0604020202020204" pitchFamily="34" charset="0"/>
              <a:buNone/>
            </a:pPr>
            <a:endParaRPr lang="fr-FR" altLang="fr-FR" sz="240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B88B27-8C3D-B78D-6B49-458BE4B28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Problématique des BMR</a:t>
            </a:r>
          </a:p>
        </p:txBody>
      </p:sp>
      <p:sp>
        <p:nvSpPr>
          <p:cNvPr id="68611" name="Espace réservé du contenu 2">
            <a:extLst>
              <a:ext uri="{FF2B5EF4-FFF2-40B4-BE49-F238E27FC236}">
                <a16:creationId xmlns:a16="http://schemas.microsoft.com/office/drawing/2014/main" id="{4A536B60-00D8-DE61-3965-3E689CC3D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988" y="2294150"/>
            <a:ext cx="8229600" cy="2806662"/>
          </a:xfrm>
        </p:spPr>
        <p:txBody>
          <a:bodyPr/>
          <a:lstStyle/>
          <a:p>
            <a:endParaRPr lang="fr-FR" altLang="fr-FR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altLang="fr-FR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Colonisation =&gt; risque accru d’infection</a:t>
            </a:r>
          </a:p>
          <a:p>
            <a:r>
              <a:rPr lang="fr-FR" altLang="fr-FR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Nombre réduit d’antibiotiques actifs</a:t>
            </a:r>
          </a:p>
          <a:p>
            <a:r>
              <a:rPr lang="fr-FR" altLang="fr-FR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Risque de transmission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FC9586C-387E-839D-AFD4-F84E709E186F}"/>
              </a:ext>
            </a:extLst>
          </p:cNvPr>
          <p:cNvSpPr txBox="1"/>
          <p:nvPr/>
        </p:nvSpPr>
        <p:spPr>
          <a:xfrm>
            <a:off x="323850" y="323850"/>
            <a:ext cx="8491538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multi-résistance est-elle irréversible?</a:t>
            </a:r>
          </a:p>
        </p:txBody>
      </p:sp>
      <p:pic>
        <p:nvPicPr>
          <p:cNvPr id="69635" name="Picture 1">
            <a:extLst>
              <a:ext uri="{FF2B5EF4-FFF2-40B4-BE49-F238E27FC236}">
                <a16:creationId xmlns:a16="http://schemas.microsoft.com/office/drawing/2014/main" id="{9B635398-E530-5E37-4832-AC3B99C9B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6" t="14395" r="13583" b="38017"/>
          <a:stretch>
            <a:fillRect/>
          </a:stretch>
        </p:blipFill>
        <p:spPr bwMode="auto">
          <a:xfrm>
            <a:off x="163513" y="1101725"/>
            <a:ext cx="2662237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2">
            <a:extLst>
              <a:ext uri="{FF2B5EF4-FFF2-40B4-BE49-F238E27FC236}">
                <a16:creationId xmlns:a16="http://schemas.microsoft.com/office/drawing/2014/main" id="{0C230B11-AB28-FF9B-E973-56AEB3FC8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8" t="8121" r="29823" b="29158"/>
          <a:stretch>
            <a:fillRect/>
          </a:stretch>
        </p:blipFill>
        <p:spPr bwMode="auto">
          <a:xfrm>
            <a:off x="6488113" y="1101725"/>
            <a:ext cx="2230437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4">
            <a:extLst>
              <a:ext uri="{FF2B5EF4-FFF2-40B4-BE49-F238E27FC236}">
                <a16:creationId xmlns:a16="http://schemas.microsoft.com/office/drawing/2014/main" id="{E312739A-B751-CD9C-EFC5-2D4A5758F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4" t="8858" r="31004" b="53149"/>
          <a:stretch>
            <a:fillRect/>
          </a:stretch>
        </p:blipFill>
        <p:spPr bwMode="auto">
          <a:xfrm>
            <a:off x="3205163" y="1101725"/>
            <a:ext cx="2747962" cy="14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4C17904-22DC-1F08-9099-61391A4BF712}"/>
              </a:ext>
            </a:extLst>
          </p:cNvPr>
          <p:cNvSpPr txBox="1"/>
          <p:nvPr/>
        </p:nvSpPr>
        <p:spPr>
          <a:xfrm>
            <a:off x="409575" y="2546350"/>
            <a:ext cx="5621338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PGothic" pitchFamily="34" charset="-128"/>
                <a:cs typeface="Calibri" pitchFamily="34" charset="0"/>
              </a:rPr>
              <a:t>« 12,500 morts causées par des bactéries </a:t>
            </a:r>
          </a:p>
          <a:p>
            <a:pPr algn="ctr" eaLnBrk="1" hangingPunct="1">
              <a:defRPr/>
            </a:pPr>
            <a:r>
              <a:rPr lang="fr-FR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PGothic" pitchFamily="34" charset="-128"/>
                <a:cs typeface="Calibri" pitchFamily="34" charset="0"/>
              </a:rPr>
              <a:t>multi-résistantes en France chaque année!»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277BD39-BDB2-5EC6-4EBE-55711288428A}"/>
              </a:ext>
            </a:extLst>
          </p:cNvPr>
          <p:cNvSpPr txBox="1"/>
          <p:nvPr/>
        </p:nvSpPr>
        <p:spPr>
          <a:xfrm>
            <a:off x="379413" y="6450013"/>
            <a:ext cx="836136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PGothic" pitchFamily="34" charset="-128"/>
                <a:cs typeface="Calibri" pitchFamily="34" charset="0"/>
              </a:rPr>
              <a:t>Evolution de la résistance aux antibiotiques, Marseille, 2001-2015</a:t>
            </a:r>
          </a:p>
        </p:txBody>
      </p:sp>
      <p:pic>
        <p:nvPicPr>
          <p:cNvPr id="69640" name="Picture 2">
            <a:extLst>
              <a:ext uri="{FF2B5EF4-FFF2-40B4-BE49-F238E27FC236}">
                <a16:creationId xmlns:a16="http://schemas.microsoft.com/office/drawing/2014/main" id="{F7DEB685-B166-0AAC-4CEF-8BB1A40ED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4" t="33957" r="31593" b="18086"/>
          <a:stretch>
            <a:fillRect/>
          </a:stretch>
        </p:blipFill>
        <p:spPr bwMode="auto">
          <a:xfrm>
            <a:off x="2733675" y="3546475"/>
            <a:ext cx="371475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EFB04E2B-58D0-21F4-AF35-19B33C91809D}"/>
              </a:ext>
            </a:extLst>
          </p:cNvPr>
          <p:cNvSpPr txBox="1"/>
          <p:nvPr/>
        </p:nvSpPr>
        <p:spPr>
          <a:xfrm>
            <a:off x="323850" y="323850"/>
            <a:ext cx="8491538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multi-résistance est-elle irréversible?</a:t>
            </a:r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55C8D5A6-8268-4B9F-BBD0-4CC4C75EB8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5807713"/>
              </p:ext>
            </p:extLst>
          </p:nvPr>
        </p:nvGraphicFramePr>
        <p:xfrm>
          <a:off x="417068" y="1967218"/>
          <a:ext cx="8305101" cy="4244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B345E422-D2ED-4AE6-9999-81B5B25334B9}"/>
              </a:ext>
            </a:extLst>
          </p:cNvPr>
          <p:cNvSpPr txBox="1"/>
          <p:nvPr/>
        </p:nvSpPr>
        <p:spPr>
          <a:xfrm>
            <a:off x="257074" y="1614875"/>
            <a:ext cx="8809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Staphylococcus aureus </a:t>
            </a:r>
            <a:r>
              <a:rPr lang="fr-FR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méticilline-résistant au CHU de Marseille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38260FD-1607-6424-4E13-D689F25127BD}"/>
              </a:ext>
            </a:extLst>
          </p:cNvPr>
          <p:cNvSpPr txBox="1"/>
          <p:nvPr/>
        </p:nvSpPr>
        <p:spPr>
          <a:xfrm>
            <a:off x="1211263" y="323850"/>
            <a:ext cx="6716712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multi-résistance à Marseille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F5E0F2C-C83A-479A-A272-E8FB3F798B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46" t="51101" r="1468" b="17013"/>
          <a:stretch/>
        </p:blipFill>
        <p:spPr>
          <a:xfrm>
            <a:off x="-1" y="1723937"/>
            <a:ext cx="9138683" cy="17532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B40E007-2650-4066-B1FA-C625A1CD1B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89" r="10780" b="84943"/>
          <a:stretch/>
        </p:blipFill>
        <p:spPr>
          <a:xfrm>
            <a:off x="0" y="1124124"/>
            <a:ext cx="8158294" cy="50753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176B313-35C5-4B39-B33C-E15452464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8893"/>
            <a:ext cx="9144000" cy="3069107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B7C3D5-14BA-1AC1-651B-5525329A7F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84138"/>
            <a:ext cx="8529638" cy="1470025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Marseille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nov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2009- mars 2015 </a:t>
            </a:r>
            <a:br>
              <a:rPr lang="fr-F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fr-FR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2707" name="Picture 3">
            <a:extLst>
              <a:ext uri="{FF2B5EF4-FFF2-40B4-BE49-F238E27FC236}">
                <a16:creationId xmlns:a16="http://schemas.microsoft.com/office/drawing/2014/main" id="{80266596-9D9F-3151-9723-F0E0772B1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9" t="33376" r="37311" b="46500"/>
          <a:stretch>
            <a:fillRect/>
          </a:stretch>
        </p:blipFill>
        <p:spPr bwMode="auto">
          <a:xfrm>
            <a:off x="5232400" y="1050925"/>
            <a:ext cx="3802063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3C9F6C20-6EE9-5101-3834-0485A1B3B41E}"/>
              </a:ext>
            </a:extLst>
          </p:cNvPr>
          <p:cNvSpPr txBox="1">
            <a:spLocks/>
          </p:cNvSpPr>
          <p:nvPr/>
        </p:nvSpPr>
        <p:spPr bwMode="auto">
          <a:xfrm>
            <a:off x="325438" y="2624138"/>
            <a:ext cx="8529637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br>
              <a:rPr lang="fr-FR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br>
              <a:rPr lang="fr-FR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br>
              <a:rPr lang="fr-FR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Mortalité à 30j des patients porteurs de XDR/PDR</a:t>
            </a:r>
            <a:b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b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- 35723 patients porteurs de bactéries d’intérêt</a:t>
            </a:r>
          </a:p>
          <a:p>
            <a:pPr>
              <a:defRPr/>
            </a:pPr>
            <a:endParaRPr lang="fr-F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- 85 patients</a:t>
            </a:r>
          </a:p>
          <a:p>
            <a:pPr>
              <a:defRPr/>
            </a:pPr>
            <a:endParaRPr lang="fr-F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fr-FR" sz="28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- 1 seule mort attribuable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255F1F-E1DA-6956-E69E-7C15A5BC1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475" y="368300"/>
            <a:ext cx="8856663" cy="2033588"/>
          </a:xfrm>
        </p:spPr>
        <p:txBody>
          <a:bodyPr/>
          <a:lstStyle/>
          <a:p>
            <a:pPr algn="just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Utilisation des antibiotiques essentiels</a:t>
            </a:r>
            <a:b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b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33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essentiels dans 38 pays. </a:t>
            </a:r>
            <a:b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Aucun pays n’a les 33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dans 50% des pays, seuls 1/3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sont disponibles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254D79-0C2C-9227-5DF3-2711051497B6}"/>
              </a:ext>
            </a:extLst>
          </p:cNvPr>
          <p:cNvSpPr/>
          <p:nvPr/>
        </p:nvSpPr>
        <p:spPr>
          <a:xfrm>
            <a:off x="0" y="2717800"/>
            <a:ext cx="9144000" cy="28527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e 5">
            <a:extLst>
              <a:ext uri="{FF2B5EF4-FFF2-40B4-BE49-F238E27FC236}">
                <a16:creationId xmlns:a16="http://schemas.microsoft.com/office/drawing/2014/main" id="{65CB5524-33DB-EA2C-1234-436953CB06B0}"/>
              </a:ext>
            </a:extLst>
          </p:cNvPr>
          <p:cNvGrpSpPr>
            <a:grpSpLocks/>
          </p:cNvGrpSpPr>
          <p:nvPr/>
        </p:nvGrpSpPr>
        <p:grpSpPr bwMode="auto">
          <a:xfrm>
            <a:off x="1641475" y="2871788"/>
            <a:ext cx="6862763" cy="3986212"/>
            <a:chOff x="2411760" y="4052948"/>
            <a:chExt cx="6271385" cy="2805052"/>
          </a:xfrm>
        </p:grpSpPr>
        <p:pic>
          <p:nvPicPr>
            <p:cNvPr id="76805" name="Picture 2">
              <a:extLst>
                <a:ext uri="{FF2B5EF4-FFF2-40B4-BE49-F238E27FC236}">
                  <a16:creationId xmlns:a16="http://schemas.microsoft.com/office/drawing/2014/main" id="{AB053A6F-F942-0176-C669-4F4F969188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88" t="21777" r="33957" b="30266"/>
            <a:stretch>
              <a:fillRect/>
            </a:stretch>
          </p:blipFill>
          <p:spPr bwMode="auto">
            <a:xfrm>
              <a:off x="2411760" y="4052948"/>
              <a:ext cx="4310689" cy="2805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806" name="ZoneTexte 4">
              <a:extLst>
                <a:ext uri="{FF2B5EF4-FFF2-40B4-BE49-F238E27FC236}">
                  <a16:creationId xmlns:a16="http://schemas.microsoft.com/office/drawing/2014/main" id="{9D3D9E08-A96A-6DE2-2F73-22FF592908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14641" y="4697518"/>
              <a:ext cx="1868504" cy="519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fr-FR" altLang="fr-FR" sz="1400">
                  <a:solidFill>
                    <a:srgbClr val="00206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Pulcini C </a:t>
              </a:r>
              <a:r>
                <a:rPr lang="fr-FR" altLang="fr-FR" sz="1400" i="1">
                  <a:solidFill>
                    <a:srgbClr val="00206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et al. </a:t>
              </a:r>
              <a:r>
                <a:rPr lang="fr-FR" altLang="fr-FR" sz="1400">
                  <a:solidFill>
                    <a:srgbClr val="00206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Clin Infect. Dis.</a:t>
              </a:r>
            </a:p>
            <a:p>
              <a:pPr algn="ctr" eaLnBrk="1" hangingPunct="1"/>
              <a:r>
                <a:rPr lang="fr-FR" altLang="fr-FR" sz="1400">
                  <a:solidFill>
                    <a:srgbClr val="00206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 2012;54:268-274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34" name="Rectangle 26">
            <a:extLst>
              <a:ext uri="{FF2B5EF4-FFF2-40B4-BE49-F238E27FC236}">
                <a16:creationId xmlns:a16="http://schemas.microsoft.com/office/drawing/2014/main" id="{B278659D-0CEB-7AC0-B9F9-A8F98C457C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638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Un </a:t>
            </a:r>
            <a:r>
              <a:rPr lang="fr-FR" sz="3200" b="1" dirty="0" err="1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microbiote</a:t>
            </a: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anatomiquement variable</a:t>
            </a:r>
          </a:p>
        </p:txBody>
      </p:sp>
      <p:grpSp>
        <p:nvGrpSpPr>
          <p:cNvPr id="9219" name="Group 85">
            <a:extLst>
              <a:ext uri="{FF2B5EF4-FFF2-40B4-BE49-F238E27FC236}">
                <a16:creationId xmlns:a16="http://schemas.microsoft.com/office/drawing/2014/main" id="{98A225BD-D186-BD7A-374B-8462DCC11077}"/>
              </a:ext>
            </a:extLst>
          </p:cNvPr>
          <p:cNvGrpSpPr>
            <a:grpSpLocks/>
          </p:cNvGrpSpPr>
          <p:nvPr/>
        </p:nvGrpSpPr>
        <p:grpSpPr bwMode="auto">
          <a:xfrm>
            <a:off x="1201738" y="641350"/>
            <a:ext cx="6740525" cy="6105525"/>
            <a:chOff x="0" y="0"/>
            <a:chExt cx="9144001" cy="8534400"/>
          </a:xfrm>
        </p:grpSpPr>
        <p:grpSp>
          <p:nvGrpSpPr>
            <p:cNvPr id="9220" name="Group 84">
              <a:extLst>
                <a:ext uri="{FF2B5EF4-FFF2-40B4-BE49-F238E27FC236}">
                  <a16:creationId xmlns:a16="http://schemas.microsoft.com/office/drawing/2014/main" id="{D3EFF031-540F-6C7A-9CF9-C90E0BF930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9144001" cy="7848600"/>
              <a:chOff x="0" y="0"/>
              <a:chExt cx="9144001" cy="7848600"/>
            </a:xfrm>
          </p:grpSpPr>
          <p:pic>
            <p:nvPicPr>
              <p:cNvPr id="9237" name="Picture 3" descr="rsz_human_outline_copy.png">
                <a:extLst>
                  <a:ext uri="{FF2B5EF4-FFF2-40B4-BE49-F238E27FC236}">
                    <a16:creationId xmlns:a16="http://schemas.microsoft.com/office/drawing/2014/main" id="{EBCD3092-3BA3-CB33-9D88-8628833BDD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43200" y="533400"/>
                <a:ext cx="4205512" cy="7315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38" name="Picture 4" descr="stomach.png">
                <a:extLst>
                  <a:ext uri="{FF2B5EF4-FFF2-40B4-BE49-F238E27FC236}">
                    <a16:creationId xmlns:a16="http://schemas.microsoft.com/office/drawing/2014/main" id="{30E58D10-3B3B-B120-28AD-D8243DB572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571"/>
              <a:stretch>
                <a:fillRect/>
              </a:stretch>
            </p:blipFill>
            <p:spPr bwMode="auto">
              <a:xfrm>
                <a:off x="6861735" y="2286001"/>
                <a:ext cx="2282266" cy="20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" name="TextBox 5">
                <a:extLst>
                  <a:ext uri="{FF2B5EF4-FFF2-40B4-BE49-F238E27FC236}">
                    <a16:creationId xmlns:a16="http://schemas.microsoft.com/office/drawing/2014/main" id="{FBAB2D19-5B22-6BE5-93AE-4528DF323C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28460" y="2667278"/>
                <a:ext cx="1434269" cy="3372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Stomach</a:t>
                </a:r>
              </a:p>
            </p:txBody>
          </p:sp>
          <p:cxnSp>
            <p:nvCxnSpPr>
              <p:cNvPr id="46" name="Straight Arrow Connector 7">
                <a:extLst>
                  <a:ext uri="{FF2B5EF4-FFF2-40B4-BE49-F238E27FC236}">
                    <a16:creationId xmlns:a16="http://schemas.microsoft.com/office/drawing/2014/main" id="{1E443FD3-9E97-1D58-95C8-F9ED6C5C896E}"/>
                  </a:ext>
                </a:extLst>
              </p:cNvPr>
              <p:cNvCxnSpPr/>
              <p:nvPr/>
            </p:nvCxnSpPr>
            <p:spPr>
              <a:xfrm>
                <a:off x="4886419" y="3048951"/>
                <a:ext cx="189513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9">
                <a:extLst>
                  <a:ext uri="{FF2B5EF4-FFF2-40B4-BE49-F238E27FC236}">
                    <a16:creationId xmlns:a16="http://schemas.microsoft.com/office/drawing/2014/main" id="{AD3C903B-4578-B076-95A7-7F78C20328AF}"/>
                  </a:ext>
                </a:extLst>
              </p:cNvPr>
              <p:cNvCxnSpPr/>
              <p:nvPr/>
            </p:nvCxnSpPr>
            <p:spPr>
              <a:xfrm>
                <a:off x="4877805" y="1371362"/>
                <a:ext cx="1981272" cy="22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10">
                <a:extLst>
                  <a:ext uri="{FF2B5EF4-FFF2-40B4-BE49-F238E27FC236}">
                    <a16:creationId xmlns:a16="http://schemas.microsoft.com/office/drawing/2014/main" id="{DB6A4EAB-89F1-D532-6AAE-BF0F13E26C1B}"/>
                  </a:ext>
                </a:extLst>
              </p:cNvPr>
              <p:cNvCxnSpPr/>
              <p:nvPr/>
            </p:nvCxnSpPr>
            <p:spPr>
              <a:xfrm rot="10800000">
                <a:off x="2515354" y="2210157"/>
                <a:ext cx="1371815" cy="22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9243" name="Picture 11" descr="colon.png">
                <a:extLst>
                  <a:ext uri="{FF2B5EF4-FFF2-40B4-BE49-F238E27FC236}">
                    <a16:creationId xmlns:a16="http://schemas.microsoft.com/office/drawing/2014/main" id="{59D1BFC6-9572-03C7-8042-DFF00B9DCB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48" b="2473"/>
              <a:stretch>
                <a:fillRect/>
              </a:stretch>
            </p:blipFill>
            <p:spPr bwMode="auto">
              <a:xfrm>
                <a:off x="7010400" y="4953000"/>
                <a:ext cx="2133600" cy="213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9244" name="Group 57">
                <a:extLst>
                  <a:ext uri="{FF2B5EF4-FFF2-40B4-BE49-F238E27FC236}">
                    <a16:creationId xmlns:a16="http://schemas.microsoft.com/office/drawing/2014/main" id="{B0B182DB-7885-6639-167B-1FABC2B8BA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24399" y="3581400"/>
                <a:ext cx="2057401" cy="2438400"/>
                <a:chOff x="3589189" y="3505200"/>
                <a:chExt cx="1952245" cy="2439988"/>
              </a:xfrm>
            </p:grpSpPr>
            <p:cxnSp>
              <p:nvCxnSpPr>
                <p:cNvPr id="62" name="Straight Connector 43">
                  <a:extLst>
                    <a:ext uri="{FF2B5EF4-FFF2-40B4-BE49-F238E27FC236}">
                      <a16:creationId xmlns:a16="http://schemas.microsoft.com/office/drawing/2014/main" id="{F7441F98-05CF-31B1-23A1-9664481894CB}"/>
                    </a:ext>
                  </a:extLst>
                </p:cNvPr>
                <p:cNvCxnSpPr/>
                <p:nvPr/>
              </p:nvCxnSpPr>
              <p:spPr>
                <a:xfrm>
                  <a:off x="3589668" y="3505319"/>
                  <a:ext cx="1438614" cy="222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44">
                  <a:extLst>
                    <a:ext uri="{FF2B5EF4-FFF2-40B4-BE49-F238E27FC236}">
                      <a16:creationId xmlns:a16="http://schemas.microsoft.com/office/drawing/2014/main" id="{456B269A-A00A-6360-55C1-2E1982D5E940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3810261" y="4723340"/>
                  <a:ext cx="2438084" cy="2043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Arrow Connector 54">
                  <a:extLst>
                    <a:ext uri="{FF2B5EF4-FFF2-40B4-BE49-F238E27FC236}">
                      <a16:creationId xmlns:a16="http://schemas.microsoft.com/office/drawing/2014/main" id="{131B75B6-29BF-B12F-EC86-CFD8E9DF47DF}"/>
                    </a:ext>
                  </a:extLst>
                </p:cNvPr>
                <p:cNvCxnSpPr/>
                <p:nvPr/>
              </p:nvCxnSpPr>
              <p:spPr>
                <a:xfrm>
                  <a:off x="5028282" y="5943403"/>
                  <a:ext cx="512914" cy="2221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1" name="TextBox 58">
                <a:extLst>
                  <a:ext uri="{FF2B5EF4-FFF2-40B4-BE49-F238E27FC236}">
                    <a16:creationId xmlns:a16="http://schemas.microsoft.com/office/drawing/2014/main" id="{A909E500-563F-B041-C076-1159FF628D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62542" y="5452165"/>
                <a:ext cx="1434269" cy="3395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Colon</a:t>
                </a:r>
              </a:p>
            </p:txBody>
          </p:sp>
          <p:pic>
            <p:nvPicPr>
              <p:cNvPr id="9246" name="Picture 60" descr="skin.png">
                <a:extLst>
                  <a:ext uri="{FF2B5EF4-FFF2-40B4-BE49-F238E27FC236}">
                    <a16:creationId xmlns:a16="http://schemas.microsoft.com/office/drawing/2014/main" id="{F38709CC-54FB-CF0A-3747-382E96380D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699" b="3030"/>
              <a:stretch>
                <a:fillRect/>
              </a:stretch>
            </p:blipFill>
            <p:spPr bwMode="auto">
              <a:xfrm>
                <a:off x="0" y="1066800"/>
                <a:ext cx="2362200" cy="2438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" name="TextBox 65">
                <a:extLst>
                  <a:ext uri="{FF2B5EF4-FFF2-40B4-BE49-F238E27FC236}">
                    <a16:creationId xmlns:a16="http://schemas.microsoft.com/office/drawing/2014/main" id="{15EB050C-3F56-2EA7-71D2-276F076194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52900" y="1753036"/>
                <a:ext cx="1434269" cy="3372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Skin</a:t>
                </a:r>
              </a:p>
            </p:txBody>
          </p:sp>
          <p:pic>
            <p:nvPicPr>
              <p:cNvPr id="9248" name="Picture 69" descr="oral.png">
                <a:extLst>
                  <a:ext uri="{FF2B5EF4-FFF2-40B4-BE49-F238E27FC236}">
                    <a16:creationId xmlns:a16="http://schemas.microsoft.com/office/drawing/2014/main" id="{62FD248F-4055-6DD0-8078-D0644736E3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454"/>
              <a:stretch>
                <a:fillRect/>
              </a:stretch>
            </p:blipFill>
            <p:spPr bwMode="auto">
              <a:xfrm>
                <a:off x="6934200" y="0"/>
                <a:ext cx="2209800" cy="213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" name="TextBox 73">
                <a:extLst>
                  <a:ext uri="{FF2B5EF4-FFF2-40B4-BE49-F238E27FC236}">
                    <a16:creationId xmlns:a16="http://schemas.microsoft.com/office/drawing/2014/main" id="{C6642CA0-5AD5-22E8-9D04-8E79124C40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00183" y="956404"/>
                <a:ext cx="1434269" cy="3395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Oral cavity</a:t>
                </a:r>
              </a:p>
            </p:txBody>
          </p:sp>
          <p:pic>
            <p:nvPicPr>
              <p:cNvPr id="9250" name="Picture 74" descr="vagina.png">
                <a:extLst>
                  <a:ext uri="{FF2B5EF4-FFF2-40B4-BE49-F238E27FC236}">
                    <a16:creationId xmlns:a16="http://schemas.microsoft.com/office/drawing/2014/main" id="{99C13422-0079-5C72-7BE1-06C210A2D3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030"/>
              <a:stretch>
                <a:fillRect/>
              </a:stretch>
            </p:blipFill>
            <p:spPr bwMode="auto">
              <a:xfrm>
                <a:off x="150069" y="4267201"/>
                <a:ext cx="2251026" cy="2285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9251" name="Group 75">
                <a:extLst>
                  <a:ext uri="{FF2B5EF4-FFF2-40B4-BE49-F238E27FC236}">
                    <a16:creationId xmlns:a16="http://schemas.microsoft.com/office/drawing/2014/main" id="{1515E64F-4361-4F56-07FC-5532F1BF59C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2590800" y="3962400"/>
                <a:ext cx="2133600" cy="1752600"/>
                <a:chOff x="3733800" y="3505200"/>
                <a:chExt cx="1807634" cy="2439988"/>
              </a:xfrm>
            </p:grpSpPr>
            <p:cxnSp>
              <p:nvCxnSpPr>
                <p:cNvPr id="59" name="Straight Connector 76">
                  <a:extLst>
                    <a:ext uri="{FF2B5EF4-FFF2-40B4-BE49-F238E27FC236}">
                      <a16:creationId xmlns:a16="http://schemas.microsoft.com/office/drawing/2014/main" id="{E19D38DD-BEB1-11D8-1D3F-1AA3658F3CFF}"/>
                    </a:ext>
                  </a:extLst>
                </p:cNvPr>
                <p:cNvCxnSpPr/>
                <p:nvPr/>
              </p:nvCxnSpPr>
              <p:spPr>
                <a:xfrm>
                  <a:off x="3733374" y="3506303"/>
                  <a:ext cx="1295425" cy="309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77">
                  <a:extLst>
                    <a:ext uri="{FF2B5EF4-FFF2-40B4-BE49-F238E27FC236}">
                      <a16:creationId xmlns:a16="http://schemas.microsoft.com/office/drawing/2014/main" id="{EFEFB7AF-637A-5D00-1CAC-4DA34F8EA9A5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3812502" y="4722599"/>
                  <a:ext cx="2434416" cy="182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Arrow Connector 78">
                  <a:extLst>
                    <a:ext uri="{FF2B5EF4-FFF2-40B4-BE49-F238E27FC236}">
                      <a16:creationId xmlns:a16="http://schemas.microsoft.com/office/drawing/2014/main" id="{996155D9-B02D-5EFD-5262-BBFC47B639FA}"/>
                    </a:ext>
                  </a:extLst>
                </p:cNvPr>
                <p:cNvCxnSpPr/>
                <p:nvPr/>
              </p:nvCxnSpPr>
              <p:spPr>
                <a:xfrm>
                  <a:off x="5028798" y="5940720"/>
                  <a:ext cx="512697" cy="309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" name="TextBox 79">
                <a:extLst>
                  <a:ext uri="{FF2B5EF4-FFF2-40B4-BE49-F238E27FC236}">
                    <a16:creationId xmlns:a16="http://schemas.microsoft.com/office/drawing/2014/main" id="{2B5C14D5-206F-A814-7A46-ECEC54B8B2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52900" y="5223604"/>
                <a:ext cx="1434269" cy="339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Vagina</a:t>
                </a:r>
              </a:p>
            </p:txBody>
          </p:sp>
        </p:grpSp>
        <p:grpSp>
          <p:nvGrpSpPr>
            <p:cNvPr id="9221" name="Group 30">
              <a:extLst>
                <a:ext uri="{FF2B5EF4-FFF2-40B4-BE49-F238E27FC236}">
                  <a16:creationId xmlns:a16="http://schemas.microsoft.com/office/drawing/2014/main" id="{525D87B4-DEFA-AB23-B937-90B7052E3B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400" y="6629400"/>
              <a:ext cx="1981200" cy="1905000"/>
              <a:chOff x="914400" y="4191000"/>
              <a:chExt cx="1957970" cy="1905000"/>
            </a:xfrm>
          </p:grpSpPr>
          <p:grpSp>
            <p:nvGrpSpPr>
              <p:cNvPr id="9222" name="Group 27">
                <a:extLst>
                  <a:ext uri="{FF2B5EF4-FFF2-40B4-BE49-F238E27FC236}">
                    <a16:creationId xmlns:a16="http://schemas.microsoft.com/office/drawing/2014/main" id="{7B3E7F4A-B46C-13E6-CF6D-B13A7AE189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4191000"/>
                <a:ext cx="1540998" cy="369332"/>
                <a:chOff x="914400" y="4191000"/>
                <a:chExt cx="1540998" cy="369332"/>
              </a:xfrm>
            </p:grpSpPr>
            <p:pic>
              <p:nvPicPr>
                <p:cNvPr id="9235" name="Picture 3">
                  <a:extLst>
                    <a:ext uri="{FF2B5EF4-FFF2-40B4-BE49-F238E27FC236}">
                      <a16:creationId xmlns:a16="http://schemas.microsoft.com/office/drawing/2014/main" id="{842BAEF1-D8C8-5220-919F-3B58BE8F2CA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343" t="49886" r="40054" b="35664"/>
                <a:stretch>
                  <a:fillRect/>
                </a:stretch>
              </p:blipFill>
              <p:spPr bwMode="auto">
                <a:xfrm>
                  <a:off x="914400" y="4267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2" name="TextBox 47">
                  <a:extLst>
                    <a:ext uri="{FF2B5EF4-FFF2-40B4-BE49-F238E27FC236}">
                      <a16:creationId xmlns:a16="http://schemas.microsoft.com/office/drawing/2014/main" id="{7354C341-ED90-FE09-3DCA-312DA1C445D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4192069"/>
                  <a:ext cx="1159926" cy="3683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Firmicutes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23" name="Group 30">
                <a:extLst>
                  <a:ext uri="{FF2B5EF4-FFF2-40B4-BE49-F238E27FC236}">
                    <a16:creationId xmlns:a16="http://schemas.microsoft.com/office/drawing/2014/main" id="{48EA0F30-BFD0-212B-AD1D-1F28825ACD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4964668"/>
                <a:ext cx="1855763" cy="369332"/>
                <a:chOff x="914400" y="4964668"/>
                <a:chExt cx="1855763" cy="369332"/>
              </a:xfrm>
            </p:grpSpPr>
            <p:pic>
              <p:nvPicPr>
                <p:cNvPr id="9233" name="Picture 2">
                  <a:extLst>
                    <a:ext uri="{FF2B5EF4-FFF2-40B4-BE49-F238E27FC236}">
                      <a16:creationId xmlns:a16="http://schemas.microsoft.com/office/drawing/2014/main" id="{1BEFDD08-3270-C32C-50B2-9C3CD96D774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914" t="29742" r="79106" b="65298"/>
                <a:stretch>
                  <a:fillRect/>
                </a:stretch>
              </p:blipFill>
              <p:spPr bwMode="auto">
                <a:xfrm>
                  <a:off x="914400" y="5029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" name="TextBox 45">
                  <a:extLst>
                    <a:ext uri="{FF2B5EF4-FFF2-40B4-BE49-F238E27FC236}">
                      <a16:creationId xmlns:a16="http://schemas.microsoft.com/office/drawing/2014/main" id="{886B5B72-18D8-96B8-EA91-98723AE9B5D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4964293"/>
                  <a:ext cx="1474915" cy="3705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Bacteroidetes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24" name="Group 29">
                <a:extLst>
                  <a:ext uri="{FF2B5EF4-FFF2-40B4-BE49-F238E27FC236}">
                    <a16:creationId xmlns:a16="http://schemas.microsoft.com/office/drawing/2014/main" id="{5729B9AD-4852-D3AC-81FA-0B867AC4D7C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5345668"/>
                <a:ext cx="1957970" cy="369332"/>
                <a:chOff x="914400" y="5345668"/>
                <a:chExt cx="1957970" cy="369332"/>
              </a:xfrm>
            </p:grpSpPr>
            <p:pic>
              <p:nvPicPr>
                <p:cNvPr id="9231" name="Content Placeholder 5" descr="skin.png">
                  <a:extLst>
                    <a:ext uri="{FF2B5EF4-FFF2-40B4-BE49-F238E27FC236}">
                      <a16:creationId xmlns:a16="http://schemas.microsoft.com/office/drawing/2014/main" id="{233C9ED7-016B-3E4C-5283-15576648B2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845" t="20004" r="51849" b="71634"/>
                <a:stretch>
                  <a:fillRect/>
                </a:stretch>
              </p:blipFill>
              <p:spPr bwMode="auto">
                <a:xfrm>
                  <a:off x="914400" y="5410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" name="TextBox 41">
                  <a:extLst>
                    <a:ext uri="{FF2B5EF4-FFF2-40B4-BE49-F238E27FC236}">
                      <a16:creationId xmlns:a16="http://schemas.microsoft.com/office/drawing/2014/main" id="{EE9C477D-075B-6569-4B82-8BE27D3AB30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5345967"/>
                  <a:ext cx="1577074" cy="3683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Proteobacteria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25" name="Group 28">
                <a:extLst>
                  <a:ext uri="{FF2B5EF4-FFF2-40B4-BE49-F238E27FC236}">
                    <a16:creationId xmlns:a16="http://schemas.microsoft.com/office/drawing/2014/main" id="{70FC8A77-7737-5B5C-C9C1-6A260B8F7D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5726668"/>
                <a:ext cx="1768624" cy="369332"/>
                <a:chOff x="914400" y="5726668"/>
                <a:chExt cx="1768624" cy="369332"/>
              </a:xfrm>
            </p:grpSpPr>
            <p:pic>
              <p:nvPicPr>
                <p:cNvPr id="9229" name="Picture 2">
                  <a:extLst>
                    <a:ext uri="{FF2B5EF4-FFF2-40B4-BE49-F238E27FC236}">
                      <a16:creationId xmlns:a16="http://schemas.microsoft.com/office/drawing/2014/main" id="{8B8E6AB3-BF44-2183-FDAC-E972F76D1CB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1493" t="30275" r="63535" b="63531"/>
                <a:stretch>
                  <a:fillRect/>
                </a:stretch>
              </p:blipFill>
              <p:spPr bwMode="auto">
                <a:xfrm>
                  <a:off x="914400" y="5791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" name="TextBox 39">
                  <a:extLst>
                    <a:ext uri="{FF2B5EF4-FFF2-40B4-BE49-F238E27FC236}">
                      <a16:creationId xmlns:a16="http://schemas.microsoft.com/office/drawing/2014/main" id="{31A78E10-E54F-3E0B-D76A-8BCAAB19C82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5727641"/>
                  <a:ext cx="1387655" cy="3683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Fusobacteria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26" name="Group 35">
                <a:extLst>
                  <a:ext uri="{FF2B5EF4-FFF2-40B4-BE49-F238E27FC236}">
                    <a16:creationId xmlns:a16="http://schemas.microsoft.com/office/drawing/2014/main" id="{3D41FE98-6ECF-0240-94FE-5954BC8431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4583668"/>
                <a:ext cx="1933733" cy="369332"/>
                <a:chOff x="914400" y="4583668"/>
                <a:chExt cx="1933733" cy="369332"/>
              </a:xfrm>
            </p:grpSpPr>
            <p:sp>
              <p:nvSpPr>
                <p:cNvPr id="33" name="TextBox 36">
                  <a:extLst>
                    <a:ext uri="{FF2B5EF4-FFF2-40B4-BE49-F238E27FC236}">
                      <a16:creationId xmlns:a16="http://schemas.microsoft.com/office/drawing/2014/main" id="{1F9953B2-6947-DC03-892F-AAE8DF0B167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4609248"/>
                  <a:ext cx="1594100" cy="3439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Actinobacteria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  <p:pic>
              <p:nvPicPr>
                <p:cNvPr id="9228" name="Picture 2">
                  <a:extLst>
                    <a:ext uri="{FF2B5EF4-FFF2-40B4-BE49-F238E27FC236}">
                      <a16:creationId xmlns:a16="http://schemas.microsoft.com/office/drawing/2014/main" id="{151C6543-03D3-6DC9-B213-9093AA5D018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2884" t="52876" r="73135" b="42166"/>
                <a:stretch>
                  <a:fillRect/>
                </a:stretch>
              </p:blipFill>
              <p:spPr bwMode="auto">
                <a:xfrm>
                  <a:off x="914400" y="4648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79F6B5-C2CF-C8B5-283C-C2E82E8B8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525" y="1874838"/>
            <a:ext cx="8856663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Objectifs</a:t>
            </a:r>
            <a:b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</a:br>
            <a:b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</a:br>
            <a:b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</a:br>
            <a:b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</a:br>
            <a: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  <a:t>- </a:t>
            </a:r>
            <a: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Avoir les 33 </a:t>
            </a:r>
            <a:r>
              <a:rPr lang="fr-FR" sz="3200" dirty="0" err="1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b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Obtenir les agréments de l’ANSM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>
            <a:extLst>
              <a:ext uri="{FF2B5EF4-FFF2-40B4-BE49-F238E27FC236}">
                <a16:creationId xmlns:a16="http://schemas.microsoft.com/office/drawing/2014/main" id="{1863385E-C6E5-DE2F-C7F1-D8C3D3685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5" t="26041" r="30701" b="61380"/>
          <a:stretch>
            <a:fillRect/>
          </a:stretch>
        </p:blipFill>
        <p:spPr bwMode="auto">
          <a:xfrm>
            <a:off x="754063" y="2197100"/>
            <a:ext cx="774065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2">
            <a:extLst>
              <a:ext uri="{FF2B5EF4-FFF2-40B4-BE49-F238E27FC236}">
                <a16:creationId xmlns:a16="http://schemas.microsoft.com/office/drawing/2014/main" id="{5CDDB9A7-78E2-03E1-CF8C-F4F6438AA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63" y="3436938"/>
            <a:ext cx="7080250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2" name="Picture 4">
            <a:extLst>
              <a:ext uri="{FF2B5EF4-FFF2-40B4-BE49-F238E27FC236}">
                <a16:creationId xmlns:a16="http://schemas.microsoft.com/office/drawing/2014/main" id="{7F394404-2D19-A7B3-FB5E-53DA6E776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" t="22681" r="34377" b="67239"/>
          <a:stretch>
            <a:fillRect/>
          </a:stretch>
        </p:blipFill>
        <p:spPr bwMode="auto">
          <a:xfrm>
            <a:off x="700088" y="5864225"/>
            <a:ext cx="7848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F56845F-EADB-2EAF-AC7D-6DD7B92EE20E}"/>
              </a:ext>
            </a:extLst>
          </p:cNvPr>
          <p:cNvSpPr txBox="1"/>
          <p:nvPr/>
        </p:nvSpPr>
        <p:spPr>
          <a:xfrm>
            <a:off x="842963" y="296863"/>
            <a:ext cx="7508875" cy="15700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Transplantation de </a:t>
            </a:r>
            <a:r>
              <a:rPr lang="fr-FR" sz="32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fécal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précoce pour la décontamination 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du portage des BMR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>
            <a:extLst>
              <a:ext uri="{FF2B5EF4-FFF2-40B4-BE49-F238E27FC236}">
                <a16:creationId xmlns:a16="http://schemas.microsoft.com/office/drawing/2014/main" id="{BF2490A9-39B1-A5A7-3E8C-75E20589E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938" y="423863"/>
            <a:ext cx="9144001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1" hangingPunct="1">
              <a:lnSpc>
                <a:spcPct val="45000"/>
              </a:lnSpc>
              <a:spcBef>
                <a:spcPct val="50000"/>
              </a:spcBef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+mn-ea"/>
              </a:rPr>
              <a:t>Conclusion</a:t>
            </a:r>
          </a:p>
        </p:txBody>
      </p:sp>
      <p:sp>
        <p:nvSpPr>
          <p:cNvPr id="136197" name="Text Box 5">
            <a:extLst>
              <a:ext uri="{FF2B5EF4-FFF2-40B4-BE49-F238E27FC236}">
                <a16:creationId xmlns:a16="http://schemas.microsoft.com/office/drawing/2014/main" id="{E20C9731-0CDA-65A3-43BD-1368B2408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3" y="1131888"/>
            <a:ext cx="8810625" cy="4524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just" eaLnBrk="1" hangingPunct="1">
              <a:buClr>
                <a:srgbClr val="00073E"/>
              </a:buClr>
              <a:buFont typeface="Arial" pitchFamily="34" charset="0"/>
              <a:buChar char="•"/>
              <a:defRPr/>
            </a:pPr>
            <a:endParaRPr lang="fr-FR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Le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microbiote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humain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est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plus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nombreux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que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les cellules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humaines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Le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microbiote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commensal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varie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en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fonction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de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nombreux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facteurs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mais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chez un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individu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est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stable et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équilibré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Il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constitue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le premier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réservoir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de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microorganismes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responsables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d’infections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nosocomiales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L’émergence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de la résistance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est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préoccupante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mais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pas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désespérée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</p:txBody>
      </p:sp>
      <p:pic>
        <p:nvPicPr>
          <p:cNvPr id="79876" name="Objet 1">
            <a:extLst>
              <a:ext uri="{FF2B5EF4-FFF2-40B4-BE49-F238E27FC236}">
                <a16:creationId xmlns:a16="http://schemas.microsoft.com/office/drawing/2014/main" id="{704924BD-CEB3-A0BA-5FE5-79734F822A6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9" t="-516" r="31300" b="40926"/>
          <a:stretch>
            <a:fillRect/>
          </a:stretch>
        </p:blipFill>
        <p:spPr bwMode="auto">
          <a:xfrm>
            <a:off x="8004175" y="6005513"/>
            <a:ext cx="9556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735801-2B05-5494-B798-4FED8D98A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Des bactéries armées pour survivre </a:t>
            </a:r>
            <a:b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en milieu hostile </a:t>
            </a:r>
          </a:p>
        </p:txBody>
      </p:sp>
      <p:sp>
        <p:nvSpPr>
          <p:cNvPr id="10243" name="Espace réservé du contenu 2">
            <a:extLst>
              <a:ext uri="{FF2B5EF4-FFF2-40B4-BE49-F238E27FC236}">
                <a16:creationId xmlns:a16="http://schemas.microsoft.com/office/drawing/2014/main" id="{132FB2A6-D55B-1B14-27C9-F578ABD71B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38" y="1528763"/>
            <a:ext cx="8686800" cy="2989262"/>
          </a:xfrm>
        </p:spPr>
        <p:txBody>
          <a:bodyPr/>
          <a:lstStyle/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Le microbiote humain est une arêne</a:t>
            </a: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Si vis pacem, para bellum </a:t>
            </a:r>
            <a:r>
              <a:rPr lang="fr-FR" altLang="fr-FR" sz="16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(Végèce, </a:t>
            </a:r>
            <a:r>
              <a:rPr lang="fr-FR" altLang="fr-FR" sz="16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 re militari</a:t>
            </a:r>
            <a:r>
              <a:rPr lang="fr-FR" altLang="fr-FR" sz="16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an 400)</a:t>
            </a:r>
            <a:endParaRPr lang="fr-FR" altLang="fr-FR" sz="16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fr-FR" altLang="fr-FR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Production d’antibiotiques, bactériocines, enzymes protéolytiques, acides</a:t>
            </a: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Présence de bactériophages et CRISPRs</a:t>
            </a:r>
          </a:p>
        </p:txBody>
      </p:sp>
      <p:pic>
        <p:nvPicPr>
          <p:cNvPr id="10244" name="Image 3">
            <a:extLst>
              <a:ext uri="{FF2B5EF4-FFF2-40B4-BE49-F238E27FC236}">
                <a16:creationId xmlns:a16="http://schemas.microsoft.com/office/drawing/2014/main" id="{9601F88B-29B1-446C-E70F-073CFAD39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1992313"/>
            <a:ext cx="1489075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https://gallica.bnf.fr/ark:/12148/bpt6k15210482/f5.highres">
            <a:extLst>
              <a:ext uri="{FF2B5EF4-FFF2-40B4-BE49-F238E27FC236}">
                <a16:creationId xmlns:a16="http://schemas.microsoft.com/office/drawing/2014/main" id="{EB15E658-6915-9F4E-C920-DC5D4ACED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" r="1823" b="2759"/>
          <a:stretch>
            <a:fillRect/>
          </a:stretch>
        </p:blipFill>
        <p:spPr bwMode="auto">
          <a:xfrm>
            <a:off x="8226425" y="3268663"/>
            <a:ext cx="8080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u contenu 2">
            <a:extLst>
              <a:ext uri="{FF2B5EF4-FFF2-40B4-BE49-F238E27FC236}">
                <a16:creationId xmlns:a16="http://schemas.microsoft.com/office/drawing/2014/main" id="{7BC160BE-FC9F-8081-C7BE-58EF85DF7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92113" y="1004888"/>
            <a:ext cx="9444038" cy="4033837"/>
          </a:xfrm>
        </p:spPr>
        <p:txBody>
          <a:bodyPr/>
          <a:lstStyle/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Production de ressources importantes</a:t>
            </a:r>
          </a:p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Bioconversion des nutriments</a:t>
            </a:r>
          </a:p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Protection contre les microorganismes pathogènes</a:t>
            </a:r>
          </a:p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endParaRPr lang="fr-FR" sz="24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nombreuses maladies perturbent cet équilibre (dysbiose):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Métaboliques (obésité, diabète, malnutrition)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Maladies inflammatoires du TD (dont Crohn et RCH)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Cancer (colorectal) 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Allergie, asthme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Maladies neurologiques et cardiovasculaires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endParaRPr lang="fr-FR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endParaRPr lang="fr-FR" sz="24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0633CFCA-4D2A-A35E-DD64-22AC7B50F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236538"/>
            <a:ext cx="89550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 microbiote humain, un organe essentiel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5032</TotalTime>
  <Words>2163</Words>
  <Application>Microsoft Office PowerPoint</Application>
  <PresentationFormat>Affichage à l'écran (4:3)</PresentationFormat>
  <Paragraphs>415</Paragraphs>
  <Slides>72</Slides>
  <Notes>14</Notes>
  <HiddenSlides>2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72</vt:i4>
      </vt:variant>
    </vt:vector>
  </HeadingPairs>
  <TitlesOfParts>
    <vt:vector size="78" baseType="lpstr">
      <vt:lpstr>Arial</vt:lpstr>
      <vt:lpstr>Calibri</vt:lpstr>
      <vt:lpstr>Tahoma</vt:lpstr>
      <vt:lpstr>Times New Roman</vt:lpstr>
      <vt:lpstr>Wingdings</vt:lpstr>
      <vt:lpstr>Thème Office</vt:lpstr>
      <vt:lpstr>Présentation PowerPoint</vt:lpstr>
      <vt:lpstr>Le monde microbien, une menace?</vt:lpstr>
      <vt:lpstr>Le monde microbien</vt:lpstr>
      <vt:lpstr>Le monde microbien</vt:lpstr>
      <vt:lpstr>Présentation PowerPoint</vt:lpstr>
      <vt:lpstr>Présentation PowerPoint</vt:lpstr>
      <vt:lpstr>Présentation PowerPoint</vt:lpstr>
      <vt:lpstr>Des bactéries armées pour survivre  en milieu hostile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Flore transitoire</vt:lpstr>
      <vt:lpstr>Quatre microflores commensales principales</vt:lpstr>
      <vt:lpstr>La flore cutanée</vt:lpstr>
      <vt:lpstr>La peau a un rôle de défense non spécifique contre les microoganismes pathogènes</vt:lpstr>
      <vt:lpstr>Flore cutanée commensale (résidente)</vt:lpstr>
      <vt:lpstr>Abondance de la flore  cutanée résidente</vt:lpstr>
      <vt:lpstr>Présentation PowerPoint</vt:lpstr>
      <vt:lpstr>Présentation PowerPoint</vt:lpstr>
      <vt:lpstr>Abondance de la flore cutanée résidente</vt:lpstr>
      <vt:lpstr>Composition de la flore cutanée résidente</vt:lpstr>
      <vt:lpstr>Présentation PowerPoint</vt:lpstr>
      <vt:lpstr>Armes de la flore cutanée résidente</vt:lpstr>
      <vt:lpstr>Flore cutanée et infection</vt:lpstr>
      <vt:lpstr>Présentation PowerPoint</vt:lpstr>
      <vt:lpstr>Présentation PowerPoint</vt:lpstr>
      <vt:lpstr>Abondance de la flore cutanée transitoire</vt:lpstr>
      <vt:lpstr>Flore de la peau lésée</vt:lpstr>
      <vt:lpstr>Impact de l’antisepsie sur la flore cutanée</vt:lpstr>
      <vt:lpstr>Recherche de portage préopératoire de staphylocoque doré</vt:lpstr>
      <vt:lpstr>Préparation cutanée avant chirurgie</vt:lpstr>
      <vt:lpstr>La flore digestive</vt:lpstr>
      <vt:lpstr>Présentation PowerPoint</vt:lpstr>
      <vt:lpstr>Présentation PowerPoint</vt:lpstr>
      <vt:lpstr>Une flore digestive variable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La flore génitale</vt:lpstr>
      <vt:lpstr>Présentation PowerPoint</vt:lpstr>
      <vt:lpstr>Présentation PowerPoint</vt:lpstr>
      <vt:lpstr>La flore ORL</vt:lpstr>
      <vt:lpstr>Présentation PowerPoint</vt:lpstr>
      <vt:lpstr>Présentation PowerPoint</vt:lpstr>
      <vt:lpstr>Emergence de la résistance aux antibiotiques</vt:lpstr>
      <vt:lpstr>Présentation PowerPoint</vt:lpstr>
      <vt:lpstr>Un phénomène écologique</vt:lpstr>
      <vt:lpstr>Utilisation massive des antibiotiques</vt:lpstr>
      <vt:lpstr>La surconsommation des ATBs</vt:lpstr>
      <vt:lpstr>La surconsommation des ATBs</vt:lpstr>
      <vt:lpstr>Les espèces multi-résistantes</vt:lpstr>
      <vt:lpstr>Problématique des BMR</vt:lpstr>
      <vt:lpstr>Présentation PowerPoint</vt:lpstr>
      <vt:lpstr>Présentation PowerPoint</vt:lpstr>
      <vt:lpstr>Présentation PowerPoint</vt:lpstr>
      <vt:lpstr>Marseille nov 2009- mars 2015  </vt:lpstr>
      <vt:lpstr>Utilisation des antibiotiques essentiels  33 ATBs essentiels dans 38 pays.  Aucun pays n’a les 33 ATBs dans 50% des pays, seuls 1/3 ATBs sont disponibles</vt:lpstr>
      <vt:lpstr>Objectifs    - Avoir les 33 ATBs - Obtenir les agréments de l’ANSM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FOURNIER Pierre-Edouard</dc:creator>
  <cp:lastModifiedBy>Pierre-Edouard FOURNIER</cp:lastModifiedBy>
  <cp:revision>385</cp:revision>
  <cp:lastPrinted>2024-10-07T10:45:11Z</cp:lastPrinted>
  <dcterms:created xsi:type="dcterms:W3CDTF">2013-04-30T06:05:31Z</dcterms:created>
  <dcterms:modified xsi:type="dcterms:W3CDTF">2024-10-07T13:03:45Z</dcterms:modified>
</cp:coreProperties>
</file>