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4"/>
  </p:notesMasterIdLst>
  <p:handoutMasterIdLst>
    <p:handoutMasterId r:id="rId145"/>
  </p:handoutMasterIdLst>
  <p:sldIdLst>
    <p:sldId id="256" r:id="rId2"/>
    <p:sldId id="258" r:id="rId3"/>
    <p:sldId id="601" r:id="rId4"/>
    <p:sldId id="669" r:id="rId5"/>
    <p:sldId id="567" r:id="rId6"/>
    <p:sldId id="671" r:id="rId7"/>
    <p:sldId id="268" r:id="rId8"/>
    <p:sldId id="269" r:id="rId9"/>
    <p:sldId id="270" r:id="rId10"/>
    <p:sldId id="289" r:id="rId11"/>
    <p:sldId id="271" r:id="rId12"/>
    <p:sldId id="490" r:id="rId13"/>
    <p:sldId id="492" r:id="rId14"/>
    <p:sldId id="687" r:id="rId15"/>
    <p:sldId id="721" r:id="rId16"/>
    <p:sldId id="257" r:id="rId17"/>
    <p:sldId id="722" r:id="rId18"/>
    <p:sldId id="723" r:id="rId19"/>
    <p:sldId id="724" r:id="rId20"/>
    <p:sldId id="725" r:id="rId21"/>
    <p:sldId id="726" r:id="rId22"/>
    <p:sldId id="727" r:id="rId23"/>
    <p:sldId id="267" r:id="rId24"/>
    <p:sldId id="733" r:id="rId25"/>
    <p:sldId id="272" r:id="rId26"/>
    <p:sldId id="273" r:id="rId27"/>
    <p:sldId id="735" r:id="rId28"/>
    <p:sldId id="275" r:id="rId29"/>
    <p:sldId id="737" r:id="rId30"/>
    <p:sldId id="738" r:id="rId31"/>
    <p:sldId id="280" r:id="rId32"/>
    <p:sldId id="741" r:id="rId33"/>
    <p:sldId id="742" r:id="rId34"/>
    <p:sldId id="747" r:id="rId35"/>
    <p:sldId id="756" r:id="rId36"/>
    <p:sldId id="276" r:id="rId37"/>
    <p:sldId id="686" r:id="rId38"/>
    <p:sldId id="277" r:id="rId39"/>
    <p:sldId id="278" r:id="rId40"/>
    <p:sldId id="288" r:id="rId41"/>
    <p:sldId id="281" r:id="rId42"/>
    <p:sldId id="282" r:id="rId43"/>
    <p:sldId id="283" r:id="rId44"/>
    <p:sldId id="284" r:id="rId45"/>
    <p:sldId id="285" r:id="rId46"/>
    <p:sldId id="629" r:id="rId47"/>
    <p:sldId id="631" r:id="rId48"/>
    <p:sldId id="632" r:id="rId49"/>
    <p:sldId id="633" r:id="rId50"/>
    <p:sldId id="688" r:id="rId51"/>
    <p:sldId id="689" r:id="rId52"/>
    <p:sldId id="690" r:id="rId53"/>
    <p:sldId id="691" r:id="rId54"/>
    <p:sldId id="692" r:id="rId55"/>
    <p:sldId id="693" r:id="rId56"/>
    <p:sldId id="694" r:id="rId57"/>
    <p:sldId id="695" r:id="rId58"/>
    <p:sldId id="644" r:id="rId59"/>
    <p:sldId id="696" r:id="rId60"/>
    <p:sldId id="699" r:id="rId61"/>
    <p:sldId id="700" r:id="rId62"/>
    <p:sldId id="701" r:id="rId63"/>
    <p:sldId id="650" r:id="rId64"/>
    <p:sldId id="702" r:id="rId65"/>
    <p:sldId id="703" r:id="rId66"/>
    <p:sldId id="704" r:id="rId67"/>
    <p:sldId id="706" r:id="rId68"/>
    <p:sldId id="707" r:id="rId69"/>
    <p:sldId id="708" r:id="rId70"/>
    <p:sldId id="709" r:id="rId71"/>
    <p:sldId id="710" r:id="rId72"/>
    <p:sldId id="711" r:id="rId73"/>
    <p:sldId id="712" r:id="rId74"/>
    <p:sldId id="713" r:id="rId75"/>
    <p:sldId id="714" r:id="rId76"/>
    <p:sldId id="287" r:id="rId77"/>
    <p:sldId id="302" r:id="rId78"/>
    <p:sldId id="262" r:id="rId79"/>
    <p:sldId id="263" r:id="rId80"/>
    <p:sldId id="264" r:id="rId81"/>
    <p:sldId id="265" r:id="rId82"/>
    <p:sldId id="266" r:id="rId83"/>
    <p:sldId id="303" r:id="rId84"/>
    <p:sldId id="304" r:id="rId85"/>
    <p:sldId id="306" r:id="rId86"/>
    <p:sldId id="307" r:id="rId87"/>
    <p:sldId id="308" r:id="rId88"/>
    <p:sldId id="309" r:id="rId89"/>
    <p:sldId id="310" r:id="rId90"/>
    <p:sldId id="311" r:id="rId91"/>
    <p:sldId id="314" r:id="rId92"/>
    <p:sldId id="315" r:id="rId93"/>
    <p:sldId id="316" r:id="rId94"/>
    <p:sldId id="317" r:id="rId95"/>
    <p:sldId id="318" r:id="rId96"/>
    <p:sldId id="259" r:id="rId97"/>
    <p:sldId id="260" r:id="rId98"/>
    <p:sldId id="261" r:id="rId99"/>
    <p:sldId id="322" r:id="rId100"/>
    <p:sldId id="323" r:id="rId101"/>
    <p:sldId id="324" r:id="rId102"/>
    <p:sldId id="325" r:id="rId103"/>
    <p:sldId id="326" r:id="rId104"/>
    <p:sldId id="327" r:id="rId105"/>
    <p:sldId id="328" r:id="rId106"/>
    <p:sldId id="329" r:id="rId107"/>
    <p:sldId id="330" r:id="rId108"/>
    <p:sldId id="331" r:id="rId109"/>
    <p:sldId id="602" r:id="rId110"/>
    <p:sldId id="292" r:id="rId111"/>
    <p:sldId id="409" r:id="rId112"/>
    <p:sldId id="410" r:id="rId113"/>
    <p:sldId id="414" r:id="rId114"/>
    <p:sldId id="411" r:id="rId115"/>
    <p:sldId id="412" r:id="rId116"/>
    <p:sldId id="413" r:id="rId117"/>
    <p:sldId id="415" r:id="rId118"/>
    <p:sldId id="416" r:id="rId119"/>
    <p:sldId id="335" r:id="rId120"/>
    <p:sldId id="603" r:id="rId121"/>
    <p:sldId id="274" r:id="rId122"/>
    <p:sldId id="716" r:id="rId123"/>
    <p:sldId id="717" r:id="rId124"/>
    <p:sldId id="718" r:id="rId125"/>
    <p:sldId id="719" r:id="rId126"/>
    <p:sldId id="720" r:id="rId127"/>
    <p:sldId id="577" r:id="rId128"/>
    <p:sldId id="672" r:id="rId129"/>
    <p:sldId id="673" r:id="rId130"/>
    <p:sldId id="674" r:id="rId131"/>
    <p:sldId id="675" r:id="rId132"/>
    <p:sldId id="676" r:id="rId133"/>
    <p:sldId id="677" r:id="rId134"/>
    <p:sldId id="678" r:id="rId135"/>
    <p:sldId id="679" r:id="rId136"/>
    <p:sldId id="680" r:id="rId137"/>
    <p:sldId id="681" r:id="rId138"/>
    <p:sldId id="682" r:id="rId139"/>
    <p:sldId id="683" r:id="rId140"/>
    <p:sldId id="684" r:id="rId141"/>
    <p:sldId id="685" r:id="rId142"/>
    <p:sldId id="431" r:id="rId143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AB"/>
    <a:srgbClr val="FF33CC"/>
    <a:srgbClr val="F7A800"/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69" autoAdjust="0"/>
    <p:restoredTop sz="86283"/>
  </p:normalViewPr>
  <p:slideViewPr>
    <p:cSldViewPr snapToGrid="0">
      <p:cViewPr varScale="1">
        <p:scale>
          <a:sx n="100" d="100"/>
          <a:sy n="100" d="100"/>
        </p:scale>
        <p:origin x="-72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notesMaster" Target="notesMasters/notesMaster1.xml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802" y="0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r">
              <a:defRPr sz="1200"/>
            </a:lvl1pPr>
          </a:lstStyle>
          <a:p>
            <a:fld id="{9B58FC35-6D64-4279-AA6F-EDF4910E1C92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8402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802" y="9428402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r">
              <a:defRPr sz="1200"/>
            </a:lvl1pPr>
          </a:lstStyle>
          <a:p>
            <a:fld id="{54B5A6AC-BB1D-4BB6-B354-FFF3EC4BE2F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r">
              <a:defRPr sz="1200"/>
            </a:lvl1pPr>
          </a:lstStyle>
          <a:p>
            <a:fld id="{4E64ABCE-A3DD-4321-8599-CB506929DAE4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5" tIns="45642" rIns="91285" bIns="4564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285" tIns="45642" rIns="91285" bIns="45642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r">
              <a:defRPr sz="1200"/>
            </a:lvl1pPr>
          </a:lstStyle>
          <a:p>
            <a:fld id="{7241BCC4-07F8-44DB-8A12-E130901CC5E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66800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414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57565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191" y="5155617"/>
            <a:ext cx="3531725" cy="8586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39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95847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13599" y="3810015"/>
            <a:ext cx="4978400" cy="91440"/>
          </a:xfrm>
          <a:custGeom>
            <a:avLst/>
            <a:gdLst/>
            <a:ahLst/>
            <a:cxnLst/>
            <a:rect l="l" t="t" r="r" b="b"/>
            <a:pathLst>
              <a:path w="3733800" h="68580">
                <a:moveTo>
                  <a:pt x="3733800" y="0"/>
                </a:moveTo>
                <a:lnTo>
                  <a:pt x="0" y="0"/>
                </a:lnTo>
                <a:lnTo>
                  <a:pt x="0" y="68314"/>
                </a:lnTo>
                <a:lnTo>
                  <a:pt x="3733800" y="68314"/>
                </a:lnTo>
                <a:lnTo>
                  <a:pt x="3733800" y="0"/>
                </a:lnTo>
                <a:close/>
              </a:path>
            </a:pathLst>
          </a:custGeom>
          <a:solidFill>
            <a:srgbClr val="B8923A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7" name="bg object 17"/>
          <p:cNvSpPr/>
          <p:nvPr/>
        </p:nvSpPr>
        <p:spPr>
          <a:xfrm>
            <a:off x="7213599" y="3897037"/>
            <a:ext cx="4978400" cy="192193"/>
          </a:xfrm>
          <a:custGeom>
            <a:avLst/>
            <a:gdLst/>
            <a:ahLst/>
            <a:cxnLst/>
            <a:rect l="l" t="t" r="r" b="b"/>
            <a:pathLst>
              <a:path w="3733800" h="144144">
                <a:moveTo>
                  <a:pt x="3733800" y="0"/>
                </a:moveTo>
                <a:lnTo>
                  <a:pt x="0" y="0"/>
                </a:lnTo>
                <a:lnTo>
                  <a:pt x="0" y="144018"/>
                </a:lnTo>
                <a:lnTo>
                  <a:pt x="3733800" y="144018"/>
                </a:lnTo>
                <a:lnTo>
                  <a:pt x="3733800" y="0"/>
                </a:lnTo>
                <a:close/>
              </a:path>
            </a:pathLst>
          </a:custGeom>
          <a:solidFill>
            <a:srgbClr val="B8923A">
              <a:alpha val="50195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8" name="bg object 18"/>
          <p:cNvSpPr/>
          <p:nvPr/>
        </p:nvSpPr>
        <p:spPr>
          <a:xfrm>
            <a:off x="7213599" y="4115140"/>
            <a:ext cx="4978400" cy="9313"/>
          </a:xfrm>
          <a:custGeom>
            <a:avLst/>
            <a:gdLst/>
            <a:ahLst/>
            <a:cxnLst/>
            <a:rect l="l" t="t" r="r" b="b"/>
            <a:pathLst>
              <a:path w="3733800" h="6985">
                <a:moveTo>
                  <a:pt x="3733800" y="0"/>
                </a:moveTo>
                <a:lnTo>
                  <a:pt x="0" y="0"/>
                </a:lnTo>
                <a:lnTo>
                  <a:pt x="0" y="6857"/>
                </a:lnTo>
                <a:lnTo>
                  <a:pt x="3733800" y="6857"/>
                </a:lnTo>
                <a:lnTo>
                  <a:pt x="3733800" y="0"/>
                </a:lnTo>
                <a:close/>
              </a:path>
            </a:pathLst>
          </a:custGeom>
          <a:solidFill>
            <a:srgbClr val="B8923A">
              <a:alpha val="65097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bg object 19"/>
          <p:cNvSpPr/>
          <p:nvPr/>
        </p:nvSpPr>
        <p:spPr>
          <a:xfrm>
            <a:off x="7213599" y="4164413"/>
            <a:ext cx="2621280" cy="18627"/>
          </a:xfrm>
          <a:custGeom>
            <a:avLst/>
            <a:gdLst/>
            <a:ahLst/>
            <a:cxnLst/>
            <a:rect l="l" t="t" r="r" b="b"/>
            <a:pathLst>
              <a:path w="1965959" h="13969">
                <a:moveTo>
                  <a:pt x="1965959" y="0"/>
                </a:moveTo>
                <a:lnTo>
                  <a:pt x="0" y="0"/>
                </a:lnTo>
                <a:lnTo>
                  <a:pt x="0" y="13716"/>
                </a:lnTo>
                <a:lnTo>
                  <a:pt x="1965959" y="13716"/>
                </a:lnTo>
                <a:lnTo>
                  <a:pt x="1965959" y="0"/>
                </a:lnTo>
                <a:close/>
              </a:path>
            </a:pathLst>
          </a:custGeom>
          <a:solidFill>
            <a:srgbClr val="B8923A">
              <a:alpha val="59999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bg object 20"/>
          <p:cNvSpPr/>
          <p:nvPr/>
        </p:nvSpPr>
        <p:spPr>
          <a:xfrm>
            <a:off x="7213599" y="4199637"/>
            <a:ext cx="2621280" cy="9313"/>
          </a:xfrm>
          <a:custGeom>
            <a:avLst/>
            <a:gdLst/>
            <a:ahLst/>
            <a:cxnLst/>
            <a:rect l="l" t="t" r="r" b="b"/>
            <a:pathLst>
              <a:path w="1965959" h="6985">
                <a:moveTo>
                  <a:pt x="1965959" y="0"/>
                </a:moveTo>
                <a:lnTo>
                  <a:pt x="0" y="0"/>
                </a:lnTo>
                <a:lnTo>
                  <a:pt x="0" y="6857"/>
                </a:lnTo>
                <a:lnTo>
                  <a:pt x="1965959" y="6857"/>
                </a:lnTo>
                <a:lnTo>
                  <a:pt x="1965959" y="0"/>
                </a:lnTo>
                <a:close/>
              </a:path>
            </a:pathLst>
          </a:custGeom>
          <a:solidFill>
            <a:srgbClr val="B8923A">
              <a:alpha val="65097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1" name="bg object 21"/>
          <p:cNvSpPr/>
          <p:nvPr/>
        </p:nvSpPr>
        <p:spPr>
          <a:xfrm>
            <a:off x="7213601" y="3962399"/>
            <a:ext cx="4755727" cy="135467"/>
          </a:xfrm>
          <a:custGeom>
            <a:avLst/>
            <a:gdLst/>
            <a:ahLst/>
            <a:cxnLst/>
            <a:rect l="l" t="t" r="r" b="b"/>
            <a:pathLst>
              <a:path w="3566795" h="101600">
                <a:moveTo>
                  <a:pt x="3063240" y="1524"/>
                </a:moveTo>
                <a:lnTo>
                  <a:pt x="3061716" y="0"/>
                </a:lnTo>
                <a:lnTo>
                  <a:pt x="1524" y="0"/>
                </a:lnTo>
                <a:lnTo>
                  <a:pt x="0" y="1524"/>
                </a:lnTo>
                <a:lnTo>
                  <a:pt x="0" y="3429"/>
                </a:lnTo>
                <a:lnTo>
                  <a:pt x="0" y="19050"/>
                </a:lnTo>
                <a:lnTo>
                  <a:pt x="1524" y="20574"/>
                </a:lnTo>
                <a:lnTo>
                  <a:pt x="3061716" y="20574"/>
                </a:lnTo>
                <a:lnTo>
                  <a:pt x="3063240" y="19050"/>
                </a:lnTo>
                <a:lnTo>
                  <a:pt x="3063240" y="1524"/>
                </a:lnTo>
                <a:close/>
              </a:path>
              <a:path w="3566795" h="101600">
                <a:moveTo>
                  <a:pt x="3566541" y="75946"/>
                </a:moveTo>
                <a:lnTo>
                  <a:pt x="3564509" y="73914"/>
                </a:lnTo>
                <a:lnTo>
                  <a:pt x="1968373" y="73914"/>
                </a:lnTo>
                <a:lnTo>
                  <a:pt x="1966341" y="75946"/>
                </a:lnTo>
                <a:lnTo>
                  <a:pt x="1966341" y="78486"/>
                </a:lnTo>
                <a:lnTo>
                  <a:pt x="1966341" y="99314"/>
                </a:lnTo>
                <a:lnTo>
                  <a:pt x="1968373" y="101346"/>
                </a:lnTo>
                <a:lnTo>
                  <a:pt x="3564509" y="101346"/>
                </a:lnTo>
                <a:lnTo>
                  <a:pt x="3566541" y="99314"/>
                </a:lnTo>
                <a:lnTo>
                  <a:pt x="3566541" y="759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bg object 22"/>
          <p:cNvSpPr/>
          <p:nvPr/>
        </p:nvSpPr>
        <p:spPr>
          <a:xfrm>
            <a:off x="0" y="3816265"/>
            <a:ext cx="12192000" cy="77892"/>
          </a:xfrm>
          <a:custGeom>
            <a:avLst/>
            <a:gdLst/>
            <a:ahLst/>
            <a:cxnLst/>
            <a:rect l="l" t="t" r="r" b="b"/>
            <a:pathLst>
              <a:path w="9144000" h="58419">
                <a:moveTo>
                  <a:pt x="0" y="58165"/>
                </a:moveTo>
                <a:lnTo>
                  <a:pt x="9144000" y="58165"/>
                </a:lnTo>
                <a:lnTo>
                  <a:pt x="9144000" y="0"/>
                </a:lnTo>
                <a:lnTo>
                  <a:pt x="0" y="0"/>
                </a:lnTo>
                <a:lnTo>
                  <a:pt x="0" y="58165"/>
                </a:lnTo>
                <a:close/>
              </a:path>
            </a:pathLst>
          </a:custGeom>
          <a:solidFill>
            <a:srgbClr val="B8923A">
              <a:alpha val="50195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3" name="bg object 23"/>
          <p:cNvSpPr/>
          <p:nvPr/>
        </p:nvSpPr>
        <p:spPr>
          <a:xfrm>
            <a:off x="0" y="3701626"/>
            <a:ext cx="12192000" cy="190500"/>
          </a:xfrm>
          <a:custGeom>
            <a:avLst/>
            <a:gdLst/>
            <a:ahLst/>
            <a:cxnLst/>
            <a:rect l="l" t="t" r="r" b="b"/>
            <a:pathLst>
              <a:path w="9144000" h="142875">
                <a:moveTo>
                  <a:pt x="9144000" y="0"/>
                </a:moveTo>
                <a:lnTo>
                  <a:pt x="6414008" y="0"/>
                </a:lnTo>
                <a:lnTo>
                  <a:pt x="0" y="0"/>
                </a:lnTo>
                <a:lnTo>
                  <a:pt x="0" y="85979"/>
                </a:lnTo>
                <a:lnTo>
                  <a:pt x="6414008" y="85979"/>
                </a:lnTo>
                <a:lnTo>
                  <a:pt x="6414008" y="142367"/>
                </a:lnTo>
                <a:lnTo>
                  <a:pt x="9144000" y="142367"/>
                </a:lnTo>
                <a:lnTo>
                  <a:pt x="9144000" y="85979"/>
                </a:lnTo>
                <a:lnTo>
                  <a:pt x="9144000" y="0"/>
                </a:lnTo>
                <a:close/>
              </a:path>
            </a:pathLst>
          </a:custGeom>
          <a:solidFill>
            <a:srgbClr val="B8923A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4" name="bg object 24"/>
          <p:cNvSpPr/>
          <p:nvPr/>
        </p:nvSpPr>
        <p:spPr>
          <a:xfrm>
            <a:off x="0" y="0"/>
            <a:ext cx="12192000" cy="3701627"/>
          </a:xfrm>
          <a:custGeom>
            <a:avLst/>
            <a:gdLst/>
            <a:ahLst/>
            <a:cxnLst/>
            <a:rect l="l" t="t" r="r" b="b"/>
            <a:pathLst>
              <a:path w="9144000" h="2776220">
                <a:moveTo>
                  <a:pt x="9144000" y="0"/>
                </a:moveTo>
                <a:lnTo>
                  <a:pt x="0" y="0"/>
                </a:lnTo>
                <a:lnTo>
                  <a:pt x="0" y="2776220"/>
                </a:lnTo>
                <a:lnTo>
                  <a:pt x="9144000" y="2776220"/>
                </a:lnTo>
                <a:lnTo>
                  <a:pt x="9144000" y="0"/>
                </a:lnTo>
                <a:close/>
              </a:path>
            </a:pathLst>
          </a:custGeom>
          <a:solidFill>
            <a:srgbClr val="212239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bg object 25"/>
          <p:cNvSpPr/>
          <p:nvPr/>
        </p:nvSpPr>
        <p:spPr>
          <a:xfrm>
            <a:off x="0" y="0"/>
            <a:ext cx="12192000" cy="3645747"/>
          </a:xfrm>
          <a:custGeom>
            <a:avLst/>
            <a:gdLst/>
            <a:ahLst/>
            <a:cxnLst/>
            <a:rect l="l" t="t" r="r" b="b"/>
            <a:pathLst>
              <a:path w="9144000" h="2734310">
                <a:moveTo>
                  <a:pt x="9144000" y="0"/>
                </a:moveTo>
                <a:lnTo>
                  <a:pt x="0" y="0"/>
                </a:lnTo>
                <a:lnTo>
                  <a:pt x="0" y="2733802"/>
                </a:lnTo>
                <a:lnTo>
                  <a:pt x="9144000" y="2733802"/>
                </a:lnTo>
                <a:lnTo>
                  <a:pt x="9144000" y="0"/>
                </a:lnTo>
                <a:close/>
              </a:path>
            </a:pathLst>
          </a:custGeom>
          <a:solidFill>
            <a:srgbClr val="18214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bg object 26"/>
          <p:cNvSpPr/>
          <p:nvPr/>
        </p:nvSpPr>
        <p:spPr>
          <a:xfrm>
            <a:off x="0" y="0"/>
            <a:ext cx="12192000" cy="3645747"/>
          </a:xfrm>
          <a:custGeom>
            <a:avLst/>
            <a:gdLst/>
            <a:ahLst/>
            <a:cxnLst/>
            <a:rect l="l" t="t" r="r" b="b"/>
            <a:pathLst>
              <a:path w="9144000" h="2734310">
                <a:moveTo>
                  <a:pt x="0" y="2733802"/>
                </a:moveTo>
                <a:lnTo>
                  <a:pt x="9144000" y="2733802"/>
                </a:lnTo>
                <a:lnTo>
                  <a:pt x="9144000" y="0"/>
                </a:lnTo>
                <a:lnTo>
                  <a:pt x="0" y="0"/>
                </a:lnTo>
                <a:lnTo>
                  <a:pt x="0" y="2733802"/>
                </a:lnTo>
                <a:close/>
              </a:path>
            </a:pathLst>
          </a:custGeom>
          <a:ln w="19050">
            <a:solidFill>
              <a:srgbClr val="0D1E38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37396" y="1457890"/>
            <a:ext cx="9517209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2326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2973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70953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6789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22888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66104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4175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74388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0551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276D3-2F3B-46EB-948F-4EC286749D47}" type="datetimeFigureOut">
              <a:rPr lang="fr-FR" smtClean="0"/>
              <a:pPr/>
              <a:t>04/12/2024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107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e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9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e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emf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3.emf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tiff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emf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tiff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jpe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14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10" Type="http://schemas.openxmlformats.org/officeDocument/2006/relationships/image" Target="../media/image173.png"/><Relationship Id="rId4" Type="http://schemas.openxmlformats.org/officeDocument/2006/relationships/image" Target="../media/image167.png"/><Relationship Id="rId9" Type="http://schemas.openxmlformats.org/officeDocument/2006/relationships/image" Target="../media/image17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7" Type="http://schemas.openxmlformats.org/officeDocument/2006/relationships/image" Target="../media/image179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181.png"/><Relationship Id="rId7" Type="http://schemas.openxmlformats.org/officeDocument/2006/relationships/image" Target="../media/image185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jpeg"/><Relationship Id="rId5" Type="http://schemas.openxmlformats.org/officeDocument/2006/relationships/image" Target="../media/image190.jpeg"/><Relationship Id="rId4" Type="http://schemas.openxmlformats.org/officeDocument/2006/relationships/image" Target="../media/image18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7" Type="http://schemas.openxmlformats.org/officeDocument/2006/relationships/image" Target="../media/image197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6.jpeg"/><Relationship Id="rId5" Type="http://schemas.openxmlformats.org/officeDocument/2006/relationships/image" Target="../media/image195.jpeg"/><Relationship Id="rId4" Type="http://schemas.openxmlformats.org/officeDocument/2006/relationships/image" Target="../media/image194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10" Type="http://schemas.openxmlformats.org/officeDocument/2006/relationships/image" Target="../media/image206.png"/><Relationship Id="rId4" Type="http://schemas.openxmlformats.org/officeDocument/2006/relationships/image" Target="../media/image200.png"/><Relationship Id="rId9" Type="http://schemas.openxmlformats.org/officeDocument/2006/relationships/image" Target="../media/image20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3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72837" y="2147453"/>
            <a:ext cx="10543308" cy="127194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b="1" dirty="0">
                <a:solidFill>
                  <a:srgbClr val="002060"/>
                </a:solidFill>
              </a:rPr>
              <a:t>Infections sur dispositifs vasculaires</a:t>
            </a:r>
            <a:r>
              <a:rPr lang="fr-FR" sz="4000" b="1" dirty="0">
                <a:solidFill>
                  <a:srgbClr val="002060"/>
                </a:solidFill>
              </a:rPr>
              <a:t/>
            </a:r>
            <a:br>
              <a:rPr lang="fr-FR" sz="4000" b="1" dirty="0">
                <a:solidFill>
                  <a:srgbClr val="002060"/>
                </a:solidFill>
              </a:rPr>
            </a:br>
            <a:r>
              <a:rPr lang="fr-FR" sz="3600" b="1" dirty="0">
                <a:solidFill>
                  <a:srgbClr val="002060"/>
                </a:solidFill>
              </a:rPr>
              <a:t> Cathétérisme veineux et artériel, PICC-Line, Port-à-</a:t>
            </a:r>
            <a:r>
              <a:rPr lang="fr-FR" sz="3600" b="1" dirty="0" err="1">
                <a:solidFill>
                  <a:srgbClr val="002060"/>
                </a:solidFill>
              </a:rPr>
              <a:t>Cath</a:t>
            </a:r>
            <a:r>
              <a:rPr lang="fr-FR" sz="36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538570" y="5969816"/>
            <a:ext cx="3211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DU d’Hygiène Hospitalière </a:t>
            </a:r>
          </a:p>
          <a:p>
            <a:pPr algn="ctr"/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et de Prévention de la Contagion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581001" y="3733886"/>
            <a:ext cx="3099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>
                <a:latin typeface="+mj-lt"/>
              </a:rPr>
              <a:t>Lundi 2 décembre 2024</a:t>
            </a:r>
            <a:endParaRPr lang="fr-FR" sz="24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1564" y="4285720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400" b="1" dirty="0">
                <a:latin typeface="+mj-lt"/>
                <a:ea typeface="ＭＳ Ｐゴシック" pitchFamily="1" charset="-128"/>
              </a:rPr>
              <a:t>Dr Nadim CASSIR</a:t>
            </a:r>
          </a:p>
          <a:p>
            <a:pPr algn="ctr" eaLnBrk="0" hangingPunct="0">
              <a:defRPr/>
            </a:pPr>
            <a:endParaRPr lang="fr-FR" sz="800" b="1" dirty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ＭＳ Ｐゴシック" pitchFamily="1" charset="-128"/>
            </a:endParaRPr>
          </a:p>
          <a:p>
            <a:pPr algn="ctr" eaLnBrk="0" hangingPunct="0">
              <a:defRPr/>
            </a:pPr>
            <a:r>
              <a:rPr lang="fr-FR" sz="2000" b="1" dirty="0">
                <a:latin typeface="+mj-lt"/>
                <a:ea typeface="ＭＳ Ｐゴシック" pitchFamily="1" charset="-128"/>
              </a:rPr>
              <a:t>IHU Méditerranée Infection</a:t>
            </a:r>
          </a:p>
          <a:p>
            <a:pPr algn="ctr" eaLnBrk="0" hangingPunct="0">
              <a:defRPr/>
            </a:pPr>
            <a:r>
              <a:rPr lang="fr-FR" sz="2000" b="1" dirty="0">
                <a:latin typeface="+mj-lt"/>
                <a:ea typeface="ＭＳ Ｐゴシック" pitchFamily="1" charset="-128"/>
              </a:rPr>
              <a:t>Pôle de Maladies Infectieuses, AP-HM</a:t>
            </a:r>
          </a:p>
          <a:p>
            <a:pPr algn="ctr" eaLnBrk="0" hangingPunct="0">
              <a:defRPr/>
            </a:pPr>
            <a:r>
              <a:rPr lang="fr-FR" sz="2000" b="1" dirty="0">
                <a:latin typeface="+mj-lt"/>
                <a:ea typeface="ＭＳ Ｐゴシック" pitchFamily="1" charset="-128"/>
              </a:rPr>
              <a:t>MEPHI</a:t>
            </a:r>
          </a:p>
          <a:p>
            <a:pPr algn="ctr" eaLnBrk="0" hangingPunct="0">
              <a:defRPr/>
            </a:pPr>
            <a:endParaRPr lang="fr-FR" sz="2000" b="1" dirty="0">
              <a:latin typeface="+mj-lt"/>
              <a:ea typeface="ＭＳ Ｐゴシック" pitchFamily="1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5F920E81-F42A-E6EB-CD3A-7FC944F9C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6945" y="43420"/>
            <a:ext cx="1995055" cy="199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HU – Méditerranée Infection">
            <a:extLst>
              <a:ext uri="{FF2B5EF4-FFF2-40B4-BE49-F238E27FC236}">
                <a16:creationId xmlns:a16="http://schemas.microsoft.com/office/drawing/2014/main" xmlns="" id="{778DBDFB-5DE0-42F2-A765-D87E94BC8B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27" r="14547" b="2599"/>
          <a:stretch/>
        </p:blipFill>
        <p:spPr bwMode="auto">
          <a:xfrm>
            <a:off x="5098472" y="0"/>
            <a:ext cx="1995056" cy="155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FAA1C350-1B66-C01B-E80B-D0F52C65C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97928" cy="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4737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7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63519470"/>
              </p:ext>
            </p:extLst>
          </p:nvPr>
        </p:nvGraphicFramePr>
        <p:xfrm>
          <a:off x="519545" y="1048471"/>
          <a:ext cx="11201399" cy="5454506"/>
        </p:xfrm>
        <a:graphic>
          <a:graphicData uri="http://schemas.openxmlformats.org/drawingml/2006/table">
            <a:tbl>
              <a:tblPr/>
              <a:tblGrid>
                <a:gridCol w="51681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332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Caractéristiques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Hiérarchie des facteurs de risque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0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Insertion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Urgence &gt;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programmée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Formation du poseur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Générale &gt;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spécialisée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Site d’insertion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Fémoral &gt; jugulaire &gt;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sous-clavier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Antisepsie cutanée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70% alcool, 10% 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povidone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iodine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&gt; 2% 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chlorhexidine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???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Catheter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lumens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Multicanal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&gt;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 canal unique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Durée d’utilisation du cathéter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Risque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augmente en fonction de la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durée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Barrière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Submaximal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&gt; maximal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Biomatériaux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dirty="0">
                          <a:latin typeface="+mn-lt"/>
                        </a:rPr>
                        <a:t>Téflon et PVC &gt; </a:t>
                      </a:r>
                      <a:r>
                        <a:rPr lang="fr-FR" sz="2000" b="0" dirty="0">
                          <a:solidFill>
                            <a:schemeClr val="accent5"/>
                          </a:solidFill>
                          <a:latin typeface="+mn-lt"/>
                        </a:rPr>
                        <a:t>polyuréthane</a:t>
                      </a:r>
                      <a:r>
                        <a:rPr lang="fr-FR" sz="2000" b="0" dirty="0">
                          <a:latin typeface="+mn-lt"/>
                        </a:rPr>
                        <a:t> et </a:t>
                      </a:r>
                      <a:r>
                        <a:rPr lang="fr-FR" sz="2000" b="0" dirty="0">
                          <a:solidFill>
                            <a:schemeClr val="accent5"/>
                          </a:solidFill>
                          <a:latin typeface="+mn-lt"/>
                        </a:rPr>
                        <a:t>silicone</a:t>
                      </a:r>
                      <a:endParaRPr kumimoji="0" lang="fr-FR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4" name="Titre 2">
            <a:extLst>
              <a:ext uri="{FF2B5EF4-FFF2-40B4-BE49-F238E27FC236}">
                <a16:creationId xmlns:a16="http://schemas.microsoft.com/office/drawing/2014/main" xmlns="" id="{EA8C1C73-8CBD-2A70-DC39-011E4B386B0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Facteurs de risques modifiables 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-1" y="764703"/>
            <a:ext cx="11565925" cy="576790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Acte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opératoire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programmé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, exécuté par un opérateur entraîné ou encadré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Pose réalisée dans une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salle à empoussièrement maîtrisé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dans des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conditions d’asepsie chirurgicale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Préparation du site opératoire avant la pose selon les recommandations en vigueur et le protocole de l’établissement pour toute intervention chirurgicale :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Hygiène corporelle (douche ± shampooing)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Dépilation chimique ou à la tondeuse (uniquement si nécessaire)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Préparation du site opératoire avec un antiseptique alcoolique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6C6B0C5A-2588-5DD9-9589-681DCA7C1C5F}"/>
              </a:ext>
            </a:extLst>
          </p:cNvPr>
          <p:cNvSpPr txBox="1"/>
          <p:nvPr/>
        </p:nvSpPr>
        <p:spPr>
          <a:xfrm>
            <a:off x="2881818" y="0"/>
            <a:ext cx="8440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Conditions de pose des chambres implantables?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7672" t="11855" r="12264" b="8567"/>
          <a:stretch>
            <a:fillRect/>
          </a:stretch>
        </p:blipFill>
        <p:spPr bwMode="auto">
          <a:xfrm>
            <a:off x="719064" y="692696"/>
            <a:ext cx="788538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459" y="550225"/>
            <a:ext cx="11394650" cy="640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b="1" dirty="0"/>
              <a:t>Prévention du risque infectieux (CLIN AP-HM):</a:t>
            </a:r>
          </a:p>
          <a:p>
            <a:pPr>
              <a:lnSpc>
                <a:spcPct val="120000"/>
              </a:lnSpc>
            </a:pPr>
            <a:endParaRPr lang="fr-FR" sz="800" b="1" dirty="0"/>
          </a:p>
          <a:p>
            <a:pPr>
              <a:lnSpc>
                <a:spcPct val="120000"/>
              </a:lnSpc>
            </a:pPr>
            <a:r>
              <a:rPr lang="fr-FR" sz="2400" dirty="0"/>
              <a:t>	- Indications d’utilisation d’un CCI?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</a:t>
            </a:r>
            <a:r>
              <a:rPr lang="fr-FR" sz="2400" b="1" dirty="0">
                <a:solidFill>
                  <a:schemeClr val="accent5"/>
                </a:solidFill>
              </a:rPr>
              <a:t>Hygiène des mains </a:t>
            </a:r>
          </a:p>
          <a:p>
            <a:pPr>
              <a:lnSpc>
                <a:spcPct val="120000"/>
              </a:lnSpc>
            </a:pPr>
            <a:r>
              <a:rPr lang="fr-FR" sz="2400" b="1" dirty="0">
                <a:solidFill>
                  <a:srgbClr val="7030A0"/>
                </a:solidFill>
              </a:rPr>
              <a:t>		</a:t>
            </a:r>
            <a:r>
              <a:rPr lang="fr-FR" b="1" dirty="0"/>
              <a:t>Friction à la </a:t>
            </a:r>
            <a:r>
              <a:rPr lang="fr-FR" b="1" dirty="0">
                <a:solidFill>
                  <a:schemeClr val="accent5"/>
                </a:solidFill>
              </a:rPr>
              <a:t>solution hydro-alcoolique avant et après toute manipulation</a:t>
            </a:r>
          </a:p>
          <a:p>
            <a:pPr>
              <a:lnSpc>
                <a:spcPct val="120000"/>
              </a:lnSpc>
            </a:pPr>
            <a:endParaRPr lang="fr-FR" sz="800" dirty="0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r>
              <a:rPr lang="fr-FR" sz="2400" dirty="0"/>
              <a:t>	- Tenue du soignant et du patient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Gestion du CCI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	Pose du gripper sécurisé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	Manipulation de la voie veineuse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	Retrait de l’aiguille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Surveillance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Entretien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Traçabilité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7761252B-5BA0-4B9F-2900-41B8E37FD548}"/>
              </a:ext>
            </a:extLst>
          </p:cNvPr>
          <p:cNvSpPr txBox="1"/>
          <p:nvPr/>
        </p:nvSpPr>
        <p:spPr>
          <a:xfrm>
            <a:off x="1981273" y="9898"/>
            <a:ext cx="932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des infections de chambres implantables?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040" y="904163"/>
            <a:ext cx="11977818" cy="4494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b="1" dirty="0">
                <a:solidFill>
                  <a:srgbClr val="7030A0"/>
                </a:solidFill>
              </a:rPr>
              <a:t> </a:t>
            </a:r>
            <a:r>
              <a:rPr lang="fr-FR" sz="2400" b="1" dirty="0">
                <a:solidFill>
                  <a:schemeClr val="accent5"/>
                </a:solidFill>
              </a:rPr>
              <a:t>Respect des précautions standard tout au long du soin</a:t>
            </a:r>
          </a:p>
          <a:p>
            <a:pPr>
              <a:lnSpc>
                <a:spcPct val="120000"/>
              </a:lnSpc>
            </a:pPr>
            <a:endParaRPr lang="fr-FR" sz="2400" b="1" dirty="0"/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Le soignant, tenue propre et adaptée au secteur d’activité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b="1" dirty="0"/>
              <a:t>- </a:t>
            </a:r>
            <a:r>
              <a:rPr lang="fr-FR" sz="2400" dirty="0"/>
              <a:t>Port du masque chirurgical </a:t>
            </a:r>
            <a:r>
              <a:rPr lang="fr-FR" sz="2400" b="1" dirty="0">
                <a:solidFill>
                  <a:schemeClr val="accent5"/>
                </a:solidFill>
              </a:rPr>
              <a:t>systématique</a:t>
            </a:r>
            <a:r>
              <a:rPr lang="fr-FR" sz="2400" b="1" dirty="0"/>
              <a:t> </a:t>
            </a:r>
            <a:r>
              <a:rPr lang="fr-FR" sz="2400" dirty="0"/>
              <a:t>pour </a:t>
            </a:r>
            <a:r>
              <a:rPr lang="fr-FR" sz="2400" dirty="0">
                <a:solidFill>
                  <a:schemeClr val="accent5"/>
                </a:solidFill>
              </a:rPr>
              <a:t>le</a:t>
            </a:r>
            <a:r>
              <a:rPr lang="fr-FR" sz="2400" b="1" dirty="0">
                <a:solidFill>
                  <a:schemeClr val="accent5"/>
                </a:solidFill>
              </a:rPr>
              <a:t> soignant </a:t>
            </a:r>
            <a:r>
              <a:rPr lang="fr-FR" sz="2400" dirty="0"/>
              <a:t>et le </a:t>
            </a:r>
            <a:r>
              <a:rPr lang="fr-FR" sz="2400" b="1" dirty="0">
                <a:solidFill>
                  <a:schemeClr val="accent5"/>
                </a:solidFill>
              </a:rPr>
              <a:t>patient</a:t>
            </a:r>
          </a:p>
          <a:p>
            <a:pPr>
              <a:lnSpc>
                <a:spcPct val="120000"/>
              </a:lnSpc>
            </a:pPr>
            <a:endParaRPr lang="fr-FR" sz="2400" b="1" dirty="0"/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Si patient aplasique ou </a:t>
            </a:r>
            <a:r>
              <a:rPr lang="fr-FR" sz="2400" dirty="0" err="1"/>
              <a:t>neutropénique</a:t>
            </a:r>
            <a:r>
              <a:rPr lang="fr-FR" sz="2400" dirty="0"/>
              <a:t> coiffe plus </a:t>
            </a:r>
            <a:r>
              <a:rPr lang="fr-FR" sz="2400" dirty="0" err="1"/>
              <a:t>surblouse</a:t>
            </a:r>
            <a:r>
              <a:rPr lang="fr-FR" sz="2400" dirty="0"/>
              <a:t> pour le soignant et une coiffe pour le patient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b="1" dirty="0"/>
              <a:t>- </a:t>
            </a:r>
            <a:r>
              <a:rPr lang="fr-FR" sz="2400" dirty="0"/>
              <a:t>Port de gants stériles lors de la pose de perfusion sur CCI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FB70A13A-2478-6CEE-6758-0A04093CB99D}"/>
              </a:ext>
            </a:extLst>
          </p:cNvPr>
          <p:cNvSpPr txBox="1"/>
          <p:nvPr/>
        </p:nvSpPr>
        <p:spPr>
          <a:xfrm>
            <a:off x="1981273" y="9898"/>
            <a:ext cx="932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des infections de chambres implantables?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8764" y="601413"/>
            <a:ext cx="10958945" cy="605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Antisepsie en 5 temps</a:t>
            </a:r>
          </a:p>
          <a:p>
            <a:pPr>
              <a:lnSpc>
                <a:spcPct val="120000"/>
              </a:lnSpc>
            </a:pPr>
            <a:r>
              <a:rPr lang="fr-FR" b="1" dirty="0"/>
              <a:t>- 4 premiers temps d’antisepsie de la peau réalisés à main nue</a:t>
            </a:r>
          </a:p>
          <a:p>
            <a:pPr>
              <a:lnSpc>
                <a:spcPct val="120000"/>
              </a:lnSpc>
            </a:pPr>
            <a:r>
              <a:rPr lang="fr-FR" dirty="0"/>
              <a:t>	nettoyage avec une solution antiseptique moussante</a:t>
            </a:r>
          </a:p>
          <a:p>
            <a:pPr>
              <a:lnSpc>
                <a:spcPct val="120000"/>
              </a:lnSpc>
            </a:pPr>
            <a:r>
              <a:rPr lang="fr-FR" dirty="0"/>
              <a:t>	rinçage à l’eau stérile à usage unique</a:t>
            </a:r>
          </a:p>
          <a:p>
            <a:pPr>
              <a:lnSpc>
                <a:spcPct val="120000"/>
              </a:lnSpc>
            </a:pPr>
            <a:r>
              <a:rPr lang="fr-FR" dirty="0"/>
              <a:t>	essuyage avec des compresses stériles</a:t>
            </a:r>
          </a:p>
          <a:p>
            <a:pPr>
              <a:lnSpc>
                <a:spcPct val="120000"/>
              </a:lnSpc>
            </a:pPr>
            <a:r>
              <a:rPr lang="fr-FR" dirty="0"/>
              <a:t>	antisepsie avec une solution antiseptique dermique alcoolique (2 applications ) et laisser sécher</a:t>
            </a:r>
          </a:p>
          <a:p>
            <a:pPr>
              <a:lnSpc>
                <a:spcPct val="120000"/>
              </a:lnSpc>
            </a:pPr>
            <a:endParaRPr lang="fr-FR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Avec une seringue remplie de sérum physiologique: </a:t>
            </a:r>
            <a:r>
              <a:rPr lang="fr-FR" b="1" dirty="0"/>
              <a:t>purger le système aiguille sécurisé + robinet / prolongateur (</a:t>
            </a:r>
            <a:r>
              <a:rPr lang="fr-FR" b="1" dirty="0">
                <a:solidFill>
                  <a:schemeClr val="accent5"/>
                </a:solidFill>
              </a:rPr>
              <a:t>avec gants stériles</a:t>
            </a:r>
            <a:r>
              <a:rPr lang="fr-FR" b="1" dirty="0"/>
              <a:t>)</a:t>
            </a:r>
          </a:p>
          <a:p>
            <a:pPr>
              <a:lnSpc>
                <a:spcPct val="120000"/>
              </a:lnSpc>
            </a:pPr>
            <a:endParaRPr lang="fr-FR" b="1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Passer une </a:t>
            </a:r>
            <a:r>
              <a:rPr lang="fr-FR" b="1" dirty="0"/>
              <a:t>2ème couche d’antiseptique dermique alcoolique, </a:t>
            </a:r>
            <a:r>
              <a:rPr lang="fr-FR" dirty="0"/>
              <a:t>laisser sécher</a:t>
            </a:r>
          </a:p>
          <a:p>
            <a:pPr>
              <a:lnSpc>
                <a:spcPct val="120000"/>
              </a:lnSpc>
            </a:pPr>
            <a:endParaRPr lang="fr-FR" dirty="0"/>
          </a:p>
          <a:p>
            <a:pPr>
              <a:lnSpc>
                <a:spcPct val="120000"/>
              </a:lnSpc>
            </a:pPr>
            <a:r>
              <a:rPr lang="fr-FR" b="1" dirty="0"/>
              <a:t>- Mettre le champ stérile troué (</a:t>
            </a:r>
            <a:r>
              <a:rPr lang="fr-FR" b="1" dirty="0">
                <a:solidFill>
                  <a:schemeClr val="accent5"/>
                </a:solidFill>
              </a:rPr>
              <a:t>avec gants stériles</a:t>
            </a:r>
            <a:r>
              <a:rPr lang="fr-FR" b="1" dirty="0"/>
              <a:t>)</a:t>
            </a:r>
          </a:p>
          <a:p>
            <a:pPr>
              <a:lnSpc>
                <a:spcPct val="120000"/>
              </a:lnSpc>
            </a:pPr>
            <a:endParaRPr lang="fr-FR" b="1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Manipulation de la ligne veineuse et du site, compresses stériles imbibées d’antiseptique dermique alcoolique </a:t>
            </a:r>
            <a:r>
              <a:rPr lang="fr-FR" b="1" dirty="0"/>
              <a:t>(</a:t>
            </a:r>
            <a:r>
              <a:rPr lang="fr-FR" b="1" dirty="0">
                <a:solidFill>
                  <a:schemeClr val="accent5"/>
                </a:solidFill>
              </a:rPr>
              <a:t>avec gants stériles</a:t>
            </a:r>
            <a:r>
              <a:rPr lang="fr-FR" b="1" dirty="0"/>
              <a:t>)</a:t>
            </a:r>
          </a:p>
          <a:p>
            <a:pPr>
              <a:lnSpc>
                <a:spcPct val="120000"/>
              </a:lnSpc>
            </a:pPr>
            <a:endParaRPr lang="fr-FR" b="1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Pansement occlusif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81534FE-7B75-D618-C13B-7212CAF2B526}"/>
              </a:ext>
            </a:extLst>
          </p:cNvPr>
          <p:cNvSpPr txBox="1"/>
          <p:nvPr/>
        </p:nvSpPr>
        <p:spPr>
          <a:xfrm>
            <a:off x="931413" y="16638"/>
            <a:ext cx="10329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Comment poser une perfusion sur chambres implantables?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8497" y="1227439"/>
            <a:ext cx="10536195" cy="498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/>
              <a:t>Changement des tubulures et rampes 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Toutes les 72 heures 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et 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De façon systématique après l’administration de produits sanguins labiles ou soluté lipidiques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Pas d’indication de verrou antibiotique, ni anticoagulant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F792797-95B6-89D5-9707-A9674010F212}"/>
              </a:ext>
            </a:extLst>
          </p:cNvPr>
          <p:cNvSpPr txBox="1"/>
          <p:nvPr/>
        </p:nvSpPr>
        <p:spPr>
          <a:xfrm>
            <a:off x="848497" y="0"/>
            <a:ext cx="10862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Manipulation des lignes veineuses de chambres implantables?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1241" y="937828"/>
            <a:ext cx="10431115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/>
              <a:t>- Effectuer à la fin du traitement et/ou au plus tard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tous les 7 jours maximum (perfusion continue)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Hygiène des mains par friction à la SHA et utilisation de gants non stériles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Application d’un antiseptique dermique alcoolique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Pression positive sur le piston de la seringue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Verrouillage après retrait du système de sécurité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Pose d’un pansement stérile (24h)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8D81E52C-6AE0-1E96-B2F6-2C529DEF9F35}"/>
              </a:ext>
            </a:extLst>
          </p:cNvPr>
          <p:cNvSpPr txBox="1"/>
          <p:nvPr/>
        </p:nvSpPr>
        <p:spPr>
          <a:xfrm>
            <a:off x="1981273" y="9898"/>
            <a:ext cx="936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Comment retirer l’aiguille de chambres implantables?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1676" y="1057144"/>
            <a:ext cx="11704127" cy="493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b="1" dirty="0"/>
              <a:t>- Surveillance quotidienne du point de ponction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douleur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rougeur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œdème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écoulement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400" b="1" dirty="0"/>
              <a:t>Réfection du pansement </a:t>
            </a:r>
            <a:r>
              <a:rPr lang="fr-FR" sz="2400" dirty="0"/>
              <a:t>tous les 5 à 7 jours ; systématiquement si pansement décollé ou souillé</a:t>
            </a:r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Rinçage de la chambre à l’aide d’une seringue remplie de sérum physiologique après retrait de l’aiguille</a:t>
            </a:r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Purge de la ligne veineuse à chaque pose de perfusion</a:t>
            </a:r>
          </a:p>
          <a:p>
            <a:pPr>
              <a:lnSpc>
                <a:spcPct val="120000"/>
              </a:lnSpc>
            </a:pPr>
            <a:r>
              <a:rPr lang="fr-FR" sz="2400" b="1" dirty="0"/>
              <a:t>- Traçabilité</a:t>
            </a:r>
            <a:r>
              <a:rPr lang="fr-FR" sz="2400" dirty="0"/>
              <a:t> écrite sur le dossier de soin et livret CCI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66863560-4FC9-305A-1B06-FFF5BA5EB99A}"/>
              </a:ext>
            </a:extLst>
          </p:cNvPr>
          <p:cNvSpPr txBox="1"/>
          <p:nvPr/>
        </p:nvSpPr>
        <p:spPr>
          <a:xfrm>
            <a:off x="764724" y="0"/>
            <a:ext cx="10838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Surveillance / Réfection / Traçabilité : chambres implantables?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985" y="0"/>
            <a:ext cx="94760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5635" y="2286000"/>
            <a:ext cx="10875819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Stratégies de prévention ?</a:t>
            </a:r>
          </a:p>
        </p:txBody>
      </p:sp>
    </p:spTree>
    <p:extLst>
      <p:ext uri="{BB962C8B-B14F-4D97-AF65-F5344CB8AC3E}">
        <p14:creationId xmlns:p14="http://schemas.microsoft.com/office/powerpoint/2010/main" xmlns="" val="1395136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5635" y="2286000"/>
            <a:ext cx="10875819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É</a:t>
            </a:r>
            <a:r>
              <a:rPr kumimoji="0" lang="fr-F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pidémiologie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des </a:t>
            </a:r>
            <a:b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infections liées aux cathéters (ILC)</a:t>
            </a:r>
            <a:b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et des bactériémies </a:t>
            </a:r>
            <a:r>
              <a:rPr lang="fr-FR" sz="4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liées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aux cathéters (BLC)?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09800" y="0"/>
            <a:ext cx="7772400" cy="58488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Hygiène des mains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92017" y="754034"/>
            <a:ext cx="11818753" cy="6103966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Socle de la prévention des BAC lors de l’insertion et de l’entretien du cathéter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Interventions: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Assurer l’accès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facile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aux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solutions hydro-alcooliques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à des lavabos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Former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personnel soignant et les patients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Réaliser des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audits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de bonne pratique de l’hygiène des mains, particulièrement avant et après contact avec des cathéters centraux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Restitution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la plus rapide possible des résultats de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l’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audit (Formation!)</a:t>
            </a:r>
          </a:p>
          <a:p>
            <a:pPr marL="685800" marR="0" lvl="1" indent="-228600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082800" y="1962151"/>
            <a:ext cx="8128000" cy="2098675"/>
          </a:xfrm>
          <a:ln>
            <a:solidFill>
              <a:schemeClr val="accent5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fr-FR" sz="2000" b="1" dirty="0">
                <a:latin typeface="Calibri"/>
                <a:cs typeface="Calibri"/>
              </a:rPr>
              <a:t>Taux important de Cathéters non justifiés :</a:t>
            </a:r>
          </a:p>
          <a:p>
            <a:pPr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>
                <a:latin typeface="Calibri"/>
                <a:cs typeface="Calibri"/>
              </a:rPr>
              <a:t> 1,8%</a:t>
            </a:r>
            <a:r>
              <a:rPr lang="fr-FR" sz="2000" dirty="0">
                <a:latin typeface="Calibri"/>
                <a:cs typeface="Calibri"/>
              </a:rPr>
              <a:t> USI</a:t>
            </a:r>
          </a:p>
          <a:p>
            <a:pPr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>
                <a:latin typeface="Calibri"/>
                <a:cs typeface="Calibri"/>
              </a:rPr>
              <a:t> 8,5% </a:t>
            </a:r>
            <a:r>
              <a:rPr lang="fr-FR" sz="2000" dirty="0">
                <a:latin typeface="Calibri"/>
                <a:cs typeface="Calibri"/>
              </a:rPr>
              <a:t>hors USI</a:t>
            </a:r>
          </a:p>
          <a:p>
            <a:pPr marL="114300" indent="0">
              <a:buNone/>
              <a:defRPr/>
            </a:pPr>
            <a:r>
              <a:rPr lang="fr-FR" dirty="0">
                <a:latin typeface="Calibri"/>
                <a:cs typeface="Calibri"/>
              </a:rPr>
              <a:t>				</a:t>
            </a:r>
            <a:r>
              <a:rPr lang="fr-FR" sz="2000" dirty="0">
                <a:solidFill>
                  <a:srgbClr val="FF0000"/>
                </a:solidFill>
                <a:latin typeface="Calibri"/>
                <a:cs typeface="Calibri"/>
              </a:rPr>
              <a:t>Limiter les indications!!!</a:t>
            </a:r>
          </a:p>
          <a:p>
            <a:pPr marL="114300" indent="0">
              <a:buNone/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buFont typeface="Arial" charset="0"/>
              <a:buNone/>
              <a:defRPr/>
            </a:pPr>
            <a:endParaRPr lang="fr-FR" dirty="0">
              <a:latin typeface="Calibri"/>
              <a:cs typeface="Calibri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968500" y="6324600"/>
            <a:ext cx="60154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14300"/>
            <a:r>
              <a:rPr lang="fr-FR" sz="1600" b="1" dirty="0">
                <a:solidFill>
                  <a:srgbClr val="4BACC6"/>
                </a:solidFill>
              </a:rPr>
              <a:t>Trick WE. </a:t>
            </a:r>
            <a:r>
              <a:rPr lang="fr-FR" sz="1600" b="1" i="1" dirty="0">
                <a:solidFill>
                  <a:srgbClr val="4BACC6"/>
                </a:solidFill>
              </a:rPr>
              <a:t>Infect Control </a:t>
            </a:r>
            <a:r>
              <a:rPr lang="fr-FR" sz="1600" b="1" i="1" dirty="0" err="1">
                <a:solidFill>
                  <a:srgbClr val="4BACC6"/>
                </a:solidFill>
              </a:rPr>
              <a:t>Hosp</a:t>
            </a:r>
            <a:r>
              <a:rPr lang="fr-FR" sz="1600" b="1" i="1" dirty="0">
                <a:solidFill>
                  <a:srgbClr val="4BACC6"/>
                </a:solidFill>
              </a:rPr>
              <a:t> </a:t>
            </a:r>
            <a:r>
              <a:rPr lang="fr-FR" sz="1600" b="1" i="1" dirty="0" err="1">
                <a:solidFill>
                  <a:srgbClr val="4BACC6"/>
                </a:solidFill>
              </a:rPr>
              <a:t>Epidemiol</a:t>
            </a:r>
            <a:r>
              <a:rPr lang="fr-FR" sz="1600" b="1" i="1" dirty="0">
                <a:solidFill>
                  <a:srgbClr val="4BACC6"/>
                </a:solidFill>
              </a:rPr>
              <a:t> </a:t>
            </a:r>
            <a:r>
              <a:rPr lang="fr-FR" sz="1600" b="1" dirty="0">
                <a:solidFill>
                  <a:srgbClr val="4BACC6"/>
                </a:solidFill>
              </a:rPr>
              <a:t>2012</a:t>
            </a:r>
          </a:p>
        </p:txBody>
      </p:sp>
      <p:sp>
        <p:nvSpPr>
          <p:cNvPr id="10" name="Flèche vers la droite 9"/>
          <p:cNvSpPr/>
          <p:nvPr/>
        </p:nvSpPr>
        <p:spPr>
          <a:xfrm>
            <a:off x="2932935" y="3386138"/>
            <a:ext cx="841445" cy="2667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AAAA2965-0003-7BF1-0BCD-38338453011E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84420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1305343"/>
            <a:ext cx="8229600" cy="3170099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endParaRPr lang="fr-FR" sz="2000" dirty="0"/>
          </a:p>
          <a:p>
            <a:pPr marL="457200" indent="-457200">
              <a:buAutoNum type="arabicPeriod"/>
            </a:pPr>
            <a:r>
              <a:rPr lang="fr-FR" sz="2000" b="1" dirty="0"/>
              <a:t>Stop </a:t>
            </a:r>
            <a:r>
              <a:rPr lang="fr-FR" sz="2000" b="1" dirty="0" err="1"/>
              <a:t>orders</a:t>
            </a:r>
            <a:r>
              <a:rPr lang="fr-FR" sz="2000" b="1" dirty="0"/>
              <a:t> </a:t>
            </a:r>
          </a:p>
          <a:p>
            <a:endParaRPr lang="fr-FR" sz="2000" dirty="0"/>
          </a:p>
          <a:p>
            <a:r>
              <a:rPr lang="fr-FR" sz="2000" dirty="0"/>
              <a:t>– </a:t>
            </a:r>
            <a:r>
              <a:rPr lang="fr-FR" sz="2000" b="1" dirty="0"/>
              <a:t>Prescription médicale limitée </a:t>
            </a:r>
            <a:r>
              <a:rPr lang="fr-FR" sz="2000" dirty="0"/>
              <a:t>dans le </a:t>
            </a:r>
            <a:r>
              <a:rPr lang="fr-FR" sz="2000" b="1" dirty="0"/>
              <a:t>temps </a:t>
            </a:r>
            <a:endParaRPr lang="fr-FR" sz="2000" dirty="0"/>
          </a:p>
          <a:p>
            <a:r>
              <a:rPr lang="fr-FR" sz="2000" dirty="0"/>
              <a:t>– Un cathéter périphérique est prescrit pour 72-96 heures max</a:t>
            </a:r>
          </a:p>
          <a:p>
            <a:endParaRPr lang="fr-FR" sz="2000" dirty="0"/>
          </a:p>
          <a:p>
            <a:r>
              <a:rPr lang="fr-FR" sz="2000" b="1" dirty="0"/>
              <a:t>2. </a:t>
            </a:r>
            <a:r>
              <a:rPr lang="fr-FR" sz="2000" b="1" dirty="0" err="1"/>
              <a:t>Reminder</a:t>
            </a:r>
            <a:r>
              <a:rPr lang="fr-FR" sz="2000" b="1" dirty="0"/>
              <a:t> </a:t>
            </a:r>
          </a:p>
          <a:p>
            <a:endParaRPr lang="fr-FR" sz="2000" dirty="0"/>
          </a:p>
          <a:p>
            <a:r>
              <a:rPr lang="fr-FR" sz="2000" dirty="0"/>
              <a:t>– </a:t>
            </a:r>
            <a:r>
              <a:rPr lang="fr-FR" sz="2000" b="1" dirty="0"/>
              <a:t>Système rappelant quotidiennement </a:t>
            </a:r>
            <a:r>
              <a:rPr lang="fr-FR" sz="2000" dirty="0"/>
              <a:t>au médecin et à l’infirmière qu’un dispositif médical est présent (AXIGATE +++)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81200" y="5953040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sz="1600" b="1" dirty="0">
              <a:solidFill>
                <a:srgbClr val="4BACC6"/>
              </a:solidFill>
            </a:endParaRPr>
          </a:p>
          <a:p>
            <a:r>
              <a:rPr lang="fr-FR" sz="1600" b="1" dirty="0" err="1">
                <a:solidFill>
                  <a:srgbClr val="4BACC6"/>
                </a:solidFill>
              </a:rPr>
              <a:t>Meddings</a:t>
            </a:r>
            <a:r>
              <a:rPr lang="fr-FR" sz="1600" b="1" dirty="0">
                <a:solidFill>
                  <a:srgbClr val="4BACC6"/>
                </a:solidFill>
              </a:rPr>
              <a:t> J </a:t>
            </a:r>
            <a:r>
              <a:rPr lang="fr-FR" sz="1600" b="1" i="1" dirty="0">
                <a:solidFill>
                  <a:srgbClr val="4BACC6"/>
                </a:solidFill>
              </a:rPr>
              <a:t>et al. </a:t>
            </a:r>
            <a:r>
              <a:rPr lang="fr-FR" sz="1600" b="1" dirty="0">
                <a:solidFill>
                  <a:srgbClr val="4BACC6"/>
                </a:solidFill>
              </a:rPr>
              <a:t>Clin Infect Dis 2010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7619B990-5E12-ED73-1FCA-1D49B086A4B9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38458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665" y="1163638"/>
            <a:ext cx="8353425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6564C474-8E40-F97C-F783-A64F87D9CDD5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23364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71700" y="1384301"/>
            <a:ext cx="8039100" cy="4806445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dirty="0"/>
              <a:t>Check liste avec </a:t>
            </a:r>
            <a:r>
              <a:rPr lang="fr-FR" sz="2000" b="1" dirty="0"/>
              <a:t>Date de pose</a:t>
            </a: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endParaRPr lang="fr-FR" sz="2000" b="1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/>
              <a:t>Friction chirurgicale Solution Hydro-alcoolique </a:t>
            </a:r>
            <a:r>
              <a:rPr lang="fr-FR" sz="2000" dirty="0"/>
              <a:t>ou lavage chirurgical</a:t>
            </a:r>
            <a:endParaRPr lang="fr-FR" sz="2000" b="1" dirty="0"/>
          </a:p>
          <a:p>
            <a:pPr>
              <a:lnSpc>
                <a:spcPct val="90000"/>
              </a:lnSpc>
              <a:defRPr/>
            </a:pPr>
            <a:r>
              <a:rPr lang="fr-FR" sz="2000" dirty="0"/>
              <a:t> </a:t>
            </a:r>
            <a:endParaRPr lang="fr-FR" sz="2000" dirty="0">
              <a:solidFill>
                <a:srgbClr val="0000CC"/>
              </a:solidFill>
            </a:endParaRP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/>
              <a:t>Habillage chirurgical </a:t>
            </a:r>
            <a:r>
              <a:rPr lang="fr-FR" sz="2000" dirty="0"/>
              <a:t>et opérateur entraîné</a:t>
            </a:r>
            <a:r>
              <a:rPr lang="fr-FR" sz="2000" dirty="0">
                <a:solidFill>
                  <a:srgbClr val="0000CC"/>
                </a:solidFill>
              </a:rPr>
              <a:t> </a:t>
            </a:r>
            <a:r>
              <a:rPr lang="fr-FR" sz="2000" dirty="0"/>
              <a:t>(BO si CCI)</a:t>
            </a:r>
          </a:p>
          <a:p>
            <a:pPr>
              <a:lnSpc>
                <a:spcPct val="90000"/>
              </a:lnSpc>
              <a:defRPr/>
            </a:pPr>
            <a:endParaRPr lang="fr-FR" sz="2000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dirty="0"/>
              <a:t>Préparation cutanée en 4 temps, champ opératoire large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/>
              <a:t>Nettoyage</a:t>
            </a:r>
            <a:r>
              <a:rPr lang="fr-FR" sz="2000" dirty="0"/>
              <a:t> (savon antiseptique)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 err="1"/>
              <a:t>Rincage</a:t>
            </a:r>
            <a:r>
              <a:rPr lang="fr-FR" sz="2000" dirty="0"/>
              <a:t> (eau stérile)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 err="1"/>
              <a:t>Séchache</a:t>
            </a:r>
            <a:r>
              <a:rPr lang="fr-FR" sz="2000" dirty="0"/>
              <a:t> (compresses stériles)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/>
              <a:t>Antiseptique alcoolique</a:t>
            </a:r>
          </a:p>
          <a:p>
            <a:pPr lvl="1">
              <a:lnSpc>
                <a:spcPct val="90000"/>
              </a:lnSpc>
              <a:defRPr/>
            </a:pPr>
            <a:endParaRPr lang="fr-FR" sz="2000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dirty="0"/>
              <a:t>Kit de pose avec matériel complet </a:t>
            </a:r>
          </a:p>
          <a:p>
            <a:pPr>
              <a:lnSpc>
                <a:spcPct val="90000"/>
              </a:lnSpc>
              <a:defRPr/>
            </a:pPr>
            <a:endParaRPr lang="fr-FR" sz="2000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/>
              <a:t>Pansement stérile transparent semi perméable</a:t>
            </a: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endParaRPr lang="fr-FR" sz="2000" b="1" dirty="0">
              <a:solidFill>
                <a:srgbClr val="0000CC"/>
              </a:solidFill>
            </a:endParaRP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>
                <a:solidFill>
                  <a:srgbClr val="000000"/>
                </a:solidFill>
              </a:rPr>
              <a:t>Contrôle Radiologique et Echographique (PICC-line)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83B744A2-13D2-B65C-8CC5-EBAF0F318B46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80717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8801" y="1845810"/>
            <a:ext cx="5783263" cy="43434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06926" y="1371149"/>
            <a:ext cx="3478213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 cstate="print"/>
          <a:srcRect l="1654" t="-4570" r="1689" b="4570"/>
          <a:stretch/>
        </p:blipFill>
        <p:spPr>
          <a:xfrm>
            <a:off x="7986376" y="4233410"/>
            <a:ext cx="2220913" cy="254635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7A0A805B-E7C3-950A-7230-530DA13E4E49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84317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66900" y="1511300"/>
            <a:ext cx="8343900" cy="289310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624150" lvl="2" indent="-285750"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400" b="1" dirty="0"/>
              <a:t>Antiseptique alcoolique :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dirty="0" err="1"/>
              <a:t>Povidone</a:t>
            </a:r>
            <a:r>
              <a:rPr lang="fr-FR" sz="2000" dirty="0"/>
              <a:t> alcoolique &gt; </a:t>
            </a:r>
            <a:r>
              <a:rPr lang="fr-FR" sz="2000" dirty="0" err="1"/>
              <a:t>Povidone</a:t>
            </a:r>
            <a:r>
              <a:rPr lang="fr-FR" sz="2000" dirty="0"/>
              <a:t> iodée</a:t>
            </a:r>
          </a:p>
          <a:p>
            <a:pPr lvl="3">
              <a:buClr>
                <a:schemeClr val="accent5">
                  <a:lumMod val="75000"/>
                </a:schemeClr>
              </a:buClr>
              <a:defRPr/>
            </a:pPr>
            <a:endParaRPr lang="fr-FR" sz="2000" dirty="0"/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dirty="0" err="1"/>
              <a:t>Povidone</a:t>
            </a:r>
            <a:r>
              <a:rPr lang="fr-FR" sz="2000" dirty="0"/>
              <a:t> alcoolique &gt; </a:t>
            </a:r>
            <a:r>
              <a:rPr lang="fr-FR" sz="2000" dirty="0" err="1"/>
              <a:t>chlorhexidine</a:t>
            </a:r>
            <a:r>
              <a:rPr lang="fr-FR" sz="2000" dirty="0"/>
              <a:t> 0,5%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2000" dirty="0"/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dirty="0"/>
              <a:t>Chlorhexidine 2% &gt; </a:t>
            </a:r>
            <a:r>
              <a:rPr lang="fr-FR" sz="2000" dirty="0" err="1"/>
              <a:t>Povidone</a:t>
            </a:r>
            <a:r>
              <a:rPr lang="fr-FR" sz="2000" dirty="0"/>
              <a:t> iodée ou alcool 70%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2000" dirty="0"/>
          </a:p>
          <a:p>
            <a:pPr marL="1657350" lvl="3" indent="-285750">
              <a:buClr>
                <a:srgbClr val="4BACC6">
                  <a:lumMod val="75000"/>
                </a:srgbClr>
              </a:buClr>
              <a:buFont typeface="Wingdings" charset="2"/>
              <a:buChar char="ü"/>
              <a:defRPr/>
            </a:pPr>
            <a:r>
              <a:rPr lang="fr-FR" sz="2000" b="1" dirty="0">
                <a:solidFill>
                  <a:srgbClr val="C00000"/>
                </a:solidFill>
                <a:latin typeface="Calibri"/>
                <a:cs typeface="Calibri"/>
              </a:rPr>
              <a:t>Chlorhexidine alcoolique 2% &gt; </a:t>
            </a:r>
            <a:r>
              <a:rPr lang="fr-FR" sz="2000" b="1" dirty="0" err="1">
                <a:solidFill>
                  <a:srgbClr val="C00000"/>
                </a:solidFill>
                <a:latin typeface="Calibri"/>
                <a:cs typeface="Calibri"/>
              </a:rPr>
              <a:t>Povidone</a:t>
            </a:r>
            <a:r>
              <a:rPr lang="fr-FR" sz="2000" b="1" dirty="0">
                <a:solidFill>
                  <a:srgbClr val="C00000"/>
                </a:solidFill>
                <a:latin typeface="Calibri"/>
                <a:cs typeface="Calibri"/>
              </a:rPr>
              <a:t> alcoolique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638300" y="5849938"/>
            <a:ext cx="857250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b="1" dirty="0" err="1">
                <a:solidFill>
                  <a:schemeClr val="accent5"/>
                </a:solidFill>
              </a:rPr>
              <a:t>Mimoz</a:t>
            </a:r>
            <a:r>
              <a:rPr lang="fr-FR" sz="1600" b="1" dirty="0">
                <a:solidFill>
                  <a:schemeClr val="accent5"/>
                </a:solidFill>
              </a:rPr>
              <a:t> O </a:t>
            </a:r>
            <a:r>
              <a:rPr lang="fr-FR" sz="1600" b="1" i="1" dirty="0">
                <a:solidFill>
                  <a:schemeClr val="accent5"/>
                </a:solidFill>
              </a:rPr>
              <a:t>et al. </a:t>
            </a:r>
            <a:r>
              <a:rPr lang="fr-FR" sz="1600" b="1" i="1" dirty="0" err="1">
                <a:solidFill>
                  <a:schemeClr val="accent5"/>
                </a:solidFill>
              </a:rPr>
              <a:t>Crit</a:t>
            </a:r>
            <a:r>
              <a:rPr lang="fr-FR" sz="1600" b="1" i="1" dirty="0">
                <a:solidFill>
                  <a:schemeClr val="accent5"/>
                </a:solidFill>
              </a:rPr>
              <a:t> Care Med</a:t>
            </a:r>
            <a:r>
              <a:rPr lang="fr-FR" sz="1600" b="1" dirty="0">
                <a:solidFill>
                  <a:schemeClr val="accent5"/>
                </a:solidFill>
              </a:rPr>
              <a:t> 1996; Maki DG </a:t>
            </a:r>
            <a:r>
              <a:rPr lang="fr-FR" sz="1600" b="1" i="1" dirty="0">
                <a:solidFill>
                  <a:schemeClr val="accent5"/>
                </a:solidFill>
              </a:rPr>
              <a:t>et al. Lancet</a:t>
            </a:r>
            <a:r>
              <a:rPr lang="fr-FR" sz="1600" b="1" dirty="0">
                <a:solidFill>
                  <a:schemeClr val="accent5"/>
                </a:solidFill>
              </a:rPr>
              <a:t> 1991; </a:t>
            </a:r>
            <a:r>
              <a:rPr lang="nl-NL" sz="1600" b="1" dirty="0" err="1">
                <a:solidFill>
                  <a:schemeClr val="accent5"/>
                </a:solidFill>
              </a:rPr>
              <a:t>Parienti</a:t>
            </a:r>
            <a:r>
              <a:rPr lang="nl-NL" sz="1600" b="1" dirty="0">
                <a:solidFill>
                  <a:schemeClr val="accent5"/>
                </a:solidFill>
              </a:rPr>
              <a:t> I </a:t>
            </a:r>
            <a:r>
              <a:rPr lang="nl-NL" sz="1600" b="1" i="1" dirty="0">
                <a:solidFill>
                  <a:schemeClr val="accent5"/>
                </a:solidFill>
              </a:rPr>
              <a:t>et al. </a:t>
            </a:r>
            <a:r>
              <a:rPr lang="nl-NL" sz="1600" b="1" i="1" dirty="0" err="1">
                <a:solidFill>
                  <a:schemeClr val="accent5"/>
                </a:solidFill>
              </a:rPr>
              <a:t>Crit</a:t>
            </a:r>
            <a:r>
              <a:rPr lang="nl-NL" sz="1600" b="1" i="1" dirty="0">
                <a:solidFill>
                  <a:schemeClr val="accent5"/>
                </a:solidFill>
              </a:rPr>
              <a:t> Care </a:t>
            </a:r>
            <a:r>
              <a:rPr lang="nl-NL" sz="1600" b="1" i="1" dirty="0" err="1">
                <a:solidFill>
                  <a:schemeClr val="accent5"/>
                </a:solidFill>
              </a:rPr>
              <a:t>Med</a:t>
            </a:r>
            <a:r>
              <a:rPr lang="nl-NL" sz="1600" b="1" i="1" dirty="0">
                <a:solidFill>
                  <a:schemeClr val="accent5"/>
                </a:solidFill>
              </a:rPr>
              <a:t> </a:t>
            </a:r>
            <a:r>
              <a:rPr lang="nl-NL" sz="1600" b="1" dirty="0">
                <a:solidFill>
                  <a:schemeClr val="accent5"/>
                </a:solidFill>
              </a:rPr>
              <a:t>2004; </a:t>
            </a:r>
            <a:r>
              <a:rPr lang="nl-NL" sz="1600" b="1" dirty="0" err="1">
                <a:solidFill>
                  <a:schemeClr val="accent5"/>
                </a:solidFill>
              </a:rPr>
              <a:t>Humar</a:t>
            </a:r>
            <a:r>
              <a:rPr lang="nl-NL" sz="1600" b="1" dirty="0">
                <a:solidFill>
                  <a:schemeClr val="accent5"/>
                </a:solidFill>
              </a:rPr>
              <a:t> RO </a:t>
            </a:r>
            <a:r>
              <a:rPr lang="nl-NL" sz="1600" b="1" i="1" dirty="0">
                <a:solidFill>
                  <a:schemeClr val="accent5"/>
                </a:solidFill>
              </a:rPr>
              <a:t>et al. </a:t>
            </a:r>
            <a:r>
              <a:rPr lang="nl-NL" sz="1600" b="1" i="1" dirty="0" err="1">
                <a:solidFill>
                  <a:schemeClr val="accent5"/>
                </a:solidFill>
              </a:rPr>
              <a:t>Clin</a:t>
            </a:r>
            <a:r>
              <a:rPr lang="nl-NL" sz="1600" b="1" i="1" dirty="0">
                <a:solidFill>
                  <a:schemeClr val="accent5"/>
                </a:solidFill>
              </a:rPr>
              <a:t> Infect Dis </a:t>
            </a:r>
            <a:r>
              <a:rPr lang="nl-NL" sz="1600" b="1" dirty="0">
                <a:solidFill>
                  <a:schemeClr val="accent5"/>
                </a:solidFill>
              </a:rPr>
              <a:t>2000; </a:t>
            </a:r>
            <a:r>
              <a:rPr lang="nl-NL" sz="1600" b="1" dirty="0" err="1">
                <a:solidFill>
                  <a:schemeClr val="accent5"/>
                </a:solidFill>
              </a:rPr>
              <a:t>Mimoz</a:t>
            </a:r>
            <a:r>
              <a:rPr lang="nl-NL" sz="1600" b="1" dirty="0">
                <a:solidFill>
                  <a:schemeClr val="accent5"/>
                </a:solidFill>
              </a:rPr>
              <a:t> O </a:t>
            </a:r>
            <a:r>
              <a:rPr lang="nl-NL" sz="1600" b="1" i="1" dirty="0">
                <a:solidFill>
                  <a:schemeClr val="accent5"/>
                </a:solidFill>
              </a:rPr>
              <a:t>et al. Lancet </a:t>
            </a:r>
            <a:r>
              <a:rPr lang="nl-NL" sz="1600" b="1" dirty="0">
                <a:solidFill>
                  <a:schemeClr val="accent5"/>
                </a:solidFill>
              </a:rPr>
              <a:t>2015</a:t>
            </a:r>
            <a:endParaRPr lang="fr-FR" sz="1600" b="1" i="1" dirty="0">
              <a:solidFill>
                <a:schemeClr val="accent5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D6DE42BA-8689-78B6-D67B-F57275E1E4B3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39607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1642901"/>
            <a:ext cx="8229600" cy="3785652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2000" dirty="0"/>
              <a:t>Michigan </a:t>
            </a:r>
            <a:r>
              <a:rPr lang="fr-FR" sz="2000" dirty="0" err="1"/>
              <a:t>Keystone</a:t>
            </a:r>
            <a:r>
              <a:rPr lang="fr-FR" sz="2000" dirty="0"/>
              <a:t> Project </a:t>
            </a:r>
          </a:p>
          <a:p>
            <a:endParaRPr lang="fr-FR" sz="2000" dirty="0"/>
          </a:p>
          <a:p>
            <a:r>
              <a:rPr lang="fr-FR" sz="2000" dirty="0"/>
              <a:t>• Diminution de </a:t>
            </a:r>
            <a:r>
              <a:rPr lang="fr-FR" sz="2000" b="1" dirty="0">
                <a:solidFill>
                  <a:srgbClr val="C00000"/>
                </a:solidFill>
              </a:rPr>
              <a:t>66% </a:t>
            </a:r>
            <a:r>
              <a:rPr lang="fr-FR" sz="2000" dirty="0"/>
              <a:t>des BLC dans 103 réanimations de l’état du Michigan </a:t>
            </a:r>
          </a:p>
          <a:p>
            <a:endParaRPr lang="fr-FR" sz="2000" dirty="0"/>
          </a:p>
          <a:p>
            <a:r>
              <a:rPr lang="fr-FR" sz="2000" dirty="0"/>
              <a:t>• Interventions : </a:t>
            </a:r>
          </a:p>
          <a:p>
            <a:r>
              <a:rPr lang="fr-FR" sz="2000" dirty="0"/>
              <a:t>– Hygiène des mains </a:t>
            </a:r>
          </a:p>
          <a:p>
            <a:r>
              <a:rPr lang="fr-FR" sz="2000" dirty="0"/>
              <a:t>– Barrière maximale lors de l’insertion </a:t>
            </a:r>
          </a:p>
          <a:p>
            <a:r>
              <a:rPr lang="fr-FR" sz="2000" dirty="0"/>
              <a:t>– Antisepsie cutanée à la </a:t>
            </a:r>
            <a:r>
              <a:rPr lang="fr-FR" sz="2000" dirty="0" err="1"/>
              <a:t>chlorhexidine</a:t>
            </a:r>
            <a:r>
              <a:rPr lang="fr-FR" sz="2000" dirty="0"/>
              <a:t> alcoolique </a:t>
            </a:r>
          </a:p>
          <a:p>
            <a:r>
              <a:rPr lang="fr-FR" sz="2000" dirty="0"/>
              <a:t>– Eviter le site fémoral </a:t>
            </a:r>
          </a:p>
          <a:p>
            <a:r>
              <a:rPr lang="fr-FR" sz="2000" dirty="0"/>
              <a:t>– Retirer les cathéters inutiles </a:t>
            </a:r>
          </a:p>
          <a:p>
            <a:r>
              <a:rPr lang="fr-FR" sz="2000" dirty="0"/>
              <a:t>– Utilisation des check-lists </a:t>
            </a:r>
          </a:p>
          <a:p>
            <a:r>
              <a:rPr lang="fr-FR" sz="2000" dirty="0"/>
              <a:t>– Promotion de la sécurité des patients 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828800" y="6426200"/>
            <a:ext cx="59563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14300"/>
            <a:r>
              <a:rPr lang="fr-FR" sz="1600" b="1" dirty="0">
                <a:solidFill>
                  <a:srgbClr val="4BACC6"/>
                </a:solidFill>
              </a:rPr>
              <a:t>Pronovost P </a:t>
            </a:r>
            <a:r>
              <a:rPr lang="fr-FR" sz="1600" b="1" i="1" dirty="0">
                <a:solidFill>
                  <a:srgbClr val="4BACC6"/>
                </a:solidFill>
              </a:rPr>
              <a:t>et al. </a:t>
            </a:r>
            <a:r>
              <a:rPr lang="fr-FR" sz="1600" b="1" dirty="0">
                <a:solidFill>
                  <a:srgbClr val="4BACC6"/>
                </a:solidFill>
              </a:rPr>
              <a:t>N </a:t>
            </a:r>
            <a:r>
              <a:rPr lang="fr-FR" sz="1600" b="1" dirty="0" err="1">
                <a:solidFill>
                  <a:srgbClr val="4BACC6"/>
                </a:solidFill>
              </a:rPr>
              <a:t>Engl</a:t>
            </a:r>
            <a:r>
              <a:rPr lang="fr-FR" sz="1600" b="1" dirty="0">
                <a:solidFill>
                  <a:srgbClr val="4BACC6"/>
                </a:solidFill>
              </a:rPr>
              <a:t> J  Med 2006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BFBA001E-9F24-0560-0172-1095EDF0E387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en réanimation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20247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828800" y="6426200"/>
            <a:ext cx="59563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14300"/>
            <a:r>
              <a:rPr lang="fr-FR" sz="1600" b="1" dirty="0">
                <a:solidFill>
                  <a:srgbClr val="4BACC6"/>
                </a:solidFill>
              </a:rPr>
              <a:t>Pronovost P </a:t>
            </a:r>
            <a:r>
              <a:rPr lang="fr-FR" sz="1600" b="1" i="1" dirty="0">
                <a:solidFill>
                  <a:srgbClr val="4BACC6"/>
                </a:solidFill>
              </a:rPr>
              <a:t>et al. </a:t>
            </a:r>
            <a:r>
              <a:rPr lang="fr-FR" sz="1600" b="1" dirty="0">
                <a:solidFill>
                  <a:srgbClr val="4BACC6"/>
                </a:solidFill>
              </a:rPr>
              <a:t>N </a:t>
            </a:r>
            <a:r>
              <a:rPr lang="fr-FR" sz="1600" b="1" dirty="0" err="1">
                <a:solidFill>
                  <a:srgbClr val="4BACC6"/>
                </a:solidFill>
              </a:rPr>
              <a:t>Engl</a:t>
            </a:r>
            <a:r>
              <a:rPr lang="fr-FR" sz="1600" b="1" dirty="0">
                <a:solidFill>
                  <a:srgbClr val="4BACC6"/>
                </a:solidFill>
              </a:rPr>
              <a:t> J  Med</a:t>
            </a:r>
            <a:r>
              <a:rPr lang="fr-FR" sz="1600" b="1" i="1" dirty="0">
                <a:solidFill>
                  <a:srgbClr val="4BACC6"/>
                </a:solidFill>
              </a:rPr>
              <a:t> </a:t>
            </a:r>
            <a:r>
              <a:rPr lang="fr-FR" sz="1600" b="1" dirty="0">
                <a:solidFill>
                  <a:srgbClr val="4BACC6"/>
                </a:solidFill>
              </a:rPr>
              <a:t>2006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30700" y="3657600"/>
            <a:ext cx="1663700" cy="261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fr-FR" sz="1050" dirty="0"/>
          </a:p>
        </p:txBody>
      </p:sp>
      <p:pic>
        <p:nvPicPr>
          <p:cNvPr id="11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00" y="1703419"/>
            <a:ext cx="837088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5"/>
          <p:cNvSpPr txBox="1">
            <a:spLocks noChangeArrowheads="1"/>
          </p:cNvSpPr>
          <p:nvPr/>
        </p:nvSpPr>
        <p:spPr bwMode="auto">
          <a:xfrm>
            <a:off x="4610100" y="3136901"/>
            <a:ext cx="927100" cy="2308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3EAD6873-69EE-1C1B-0A14-ECE54E0FC87C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en réanimation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957263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40043" y="1106304"/>
            <a:ext cx="11911914" cy="55786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Recommandations SRLF 2002 :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- L’utilisation de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cathéters imprégnés d’agents anti- infectieux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n’est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pas recommandée en première intention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. 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- Utilisation de cathéters imprégnés est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à réserver aux unités où l’incidence des ILC demeure élevée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malgré l’implantation et/ou le renforcement des mesures préventives recommandées qui ne font pas appel aux anti-infectieux.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Persistance d’un risque d’ILC élevé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Patient avec un abord veineux limité avec une ILC récurrente ou un antécédent d’ILC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- L’utilisation de cathéters imprégnés d’antibiotiques est conditionnée par des études complémentaires (point non résolu)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F154F00E-434E-8E6A-987D-808B690225E1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 place pour les cathéters imprégnés d’antiseptiques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u contenu 2"/>
          <p:cNvSpPr>
            <a:spLocks noGrp="1"/>
          </p:cNvSpPr>
          <p:nvPr>
            <p:ph sz="quarter" idx="4294967295"/>
          </p:nvPr>
        </p:nvSpPr>
        <p:spPr>
          <a:xfrm>
            <a:off x="852054" y="886691"/>
            <a:ext cx="10515600" cy="5361710"/>
          </a:xfrm>
        </p:spPr>
        <p:txBody>
          <a:bodyPr>
            <a:normAutofit fontScale="92500" lnSpcReduction="20000"/>
          </a:bodyPr>
          <a:lstStyle/>
          <a:p>
            <a:pPr marL="273050" indent="-273050"/>
            <a:r>
              <a:rPr lang="fr-FR" sz="3200" b="1" dirty="0">
                <a:solidFill>
                  <a:srgbClr val="C00000"/>
                </a:solidFill>
              </a:rPr>
              <a:t>Taux d’incidence: x </a:t>
            </a:r>
            <a:r>
              <a:rPr lang="fr-FR" sz="3200" dirty="0">
                <a:solidFill>
                  <a:srgbClr val="C00000"/>
                </a:solidFill>
              </a:rPr>
              <a:t>%</a:t>
            </a:r>
            <a:endParaRPr lang="fr-FR" sz="3200" b="1" dirty="0">
              <a:solidFill>
                <a:srgbClr val="C00000"/>
              </a:solidFill>
            </a:endParaRPr>
          </a:p>
          <a:p>
            <a:pPr marL="274638" lvl="1" indent="0">
              <a:buNone/>
            </a:pPr>
            <a:r>
              <a:rPr lang="fr-FR" sz="3000" dirty="0"/>
              <a:t>Nombre de nouveau cas d’infection sur CVC / nombre de patients ayant un CVC</a:t>
            </a:r>
          </a:p>
          <a:p>
            <a:pPr marL="274638" lvl="1" indent="0">
              <a:buNone/>
            </a:pPr>
            <a:endParaRPr lang="fr-FR" sz="1300" dirty="0"/>
          </a:p>
          <a:p>
            <a:pPr marL="273050" indent="-273050"/>
            <a:r>
              <a:rPr lang="fr-FR" sz="3200" dirty="0"/>
              <a:t>Indicateur recommandé</a:t>
            </a:r>
          </a:p>
          <a:p>
            <a:pPr marL="274638" lvl="1" indent="0">
              <a:buNone/>
            </a:pPr>
            <a:r>
              <a:rPr lang="fr-FR" sz="2800" b="1" dirty="0">
                <a:solidFill>
                  <a:srgbClr val="C00000"/>
                </a:solidFill>
              </a:rPr>
              <a:t>Densité d’incidence : x </a:t>
            </a:r>
            <a:r>
              <a:rPr lang="fr-FR" sz="2800" dirty="0">
                <a:solidFill>
                  <a:srgbClr val="C00000"/>
                </a:solidFill>
              </a:rPr>
              <a:t>‰ Jours KT : </a:t>
            </a:r>
            <a:r>
              <a:rPr lang="fr-FR" sz="2800" dirty="0">
                <a:solidFill>
                  <a:schemeClr val="accent5"/>
                </a:solidFill>
              </a:rPr>
              <a:t>taux rapporté à l’utilisation du dispositif</a:t>
            </a:r>
          </a:p>
          <a:p>
            <a:pPr marL="1096963" lvl="3">
              <a:buNone/>
            </a:pPr>
            <a:r>
              <a:rPr lang="fr-FR" sz="2400" dirty="0"/>
              <a:t>Nombre de nouveaux cas d’ILC/période</a:t>
            </a:r>
          </a:p>
          <a:p>
            <a:pPr marL="822325" lvl="2">
              <a:buNone/>
            </a:pPr>
            <a:r>
              <a:rPr lang="fr-FR" sz="2800" dirty="0"/>
              <a:t>	--------------------------------------------------- x 1000</a:t>
            </a:r>
          </a:p>
          <a:p>
            <a:pPr marL="1096963" lvl="3">
              <a:buNone/>
            </a:pPr>
            <a:r>
              <a:rPr lang="fr-FR" sz="2400" dirty="0"/>
              <a:t>Total des journées de cathéter veineux central/période</a:t>
            </a:r>
          </a:p>
          <a:p>
            <a:pPr marL="1096963" lvl="3">
              <a:buNone/>
            </a:pPr>
            <a:endParaRPr lang="fr-FR" sz="2000" dirty="0"/>
          </a:p>
          <a:p>
            <a:pPr marL="274638" lvl="1" indent="0">
              <a:buNone/>
            </a:pPr>
            <a:r>
              <a:rPr lang="fr-FR" sz="2600" dirty="0">
                <a:solidFill>
                  <a:schemeClr val="accent5"/>
                </a:solidFill>
              </a:rPr>
              <a:t>Ex : 2 cathéters posés pendant 5 jours (y compris en simultané)</a:t>
            </a:r>
          </a:p>
          <a:p>
            <a:pPr marL="547688" lvl="1" indent="-273050">
              <a:buNone/>
            </a:pPr>
            <a:r>
              <a:rPr lang="fr-FR" sz="2600" dirty="0">
                <a:solidFill>
                  <a:schemeClr val="accent5"/>
                </a:solidFill>
              </a:rPr>
              <a:t>= 1 cathéter posé pendant 10j</a:t>
            </a:r>
          </a:p>
          <a:p>
            <a:pPr marL="547688" lvl="1" indent="-273050">
              <a:buNone/>
            </a:pPr>
            <a:r>
              <a:rPr lang="fr-FR" sz="2600" dirty="0">
                <a:solidFill>
                  <a:schemeClr val="accent5"/>
                </a:solidFill>
              </a:rPr>
              <a:t>= 10 JKT</a:t>
            </a:r>
          </a:p>
          <a:p>
            <a:pPr marL="547688" lvl="1" indent="-273050">
              <a:buNone/>
            </a:pPr>
            <a:endParaRPr lang="fr-FR" sz="1300" dirty="0">
              <a:solidFill>
                <a:srgbClr val="0000CC"/>
              </a:solidFill>
            </a:endParaRPr>
          </a:p>
          <a:p>
            <a:pPr marL="273050" indent="-273050"/>
            <a:r>
              <a:rPr lang="fr-FR" sz="3200" dirty="0"/>
              <a:t>Suivi en infections/1000 JKT ou bactériémies/1000 JKT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F8B6B1E2-14BA-8D24-985E-5B08806182A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Surveillance ?</a:t>
            </a:r>
          </a:p>
        </p:txBody>
      </p:sp>
    </p:spTree>
    <p:extLst>
      <p:ext uri="{BB962C8B-B14F-4D97-AF65-F5344CB8AC3E}">
        <p14:creationId xmlns:p14="http://schemas.microsoft.com/office/powerpoint/2010/main" xmlns="" val="232725676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5635" y="2286000"/>
            <a:ext cx="10875819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Prise en soins des infections liées aux cathéters et bactériémies liées aux cathéters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xmlns="" val="59341279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05185"/>
            <a:ext cx="10515600" cy="49076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Associer systématiquement un traitement antifungique si présence d’au moins un des critères suivants : </a:t>
            </a:r>
          </a:p>
          <a:p>
            <a:pPr lvl="1"/>
            <a:r>
              <a:rPr lang="fr-FR" dirty="0"/>
              <a:t>sepsis sévère </a:t>
            </a:r>
          </a:p>
          <a:p>
            <a:pPr lvl="1"/>
            <a:r>
              <a:rPr lang="fr-FR" dirty="0"/>
              <a:t>nutrition parentérale </a:t>
            </a:r>
          </a:p>
          <a:p>
            <a:pPr lvl="1"/>
            <a:r>
              <a:rPr lang="fr-FR" dirty="0"/>
              <a:t>utilisation prolongée d’antibiotiques à large spectre </a:t>
            </a:r>
          </a:p>
          <a:p>
            <a:pPr lvl="1"/>
            <a:r>
              <a:rPr lang="fr-FR" dirty="0"/>
              <a:t>hémopathie </a:t>
            </a:r>
          </a:p>
          <a:p>
            <a:pPr lvl="1"/>
            <a:r>
              <a:rPr lang="fr-FR" dirty="0"/>
              <a:t>transplantation de moelle ou d’organe solide </a:t>
            </a:r>
          </a:p>
          <a:p>
            <a:pPr lvl="1"/>
            <a:r>
              <a:rPr lang="fr-FR" dirty="0"/>
              <a:t>colonisation à </a:t>
            </a:r>
            <a:r>
              <a:rPr lang="fr-FR" i="1" dirty="0"/>
              <a:t>Candida </a:t>
            </a:r>
            <a:r>
              <a:rPr lang="fr-FR" i="1" dirty="0" err="1"/>
              <a:t>spp</a:t>
            </a:r>
            <a:r>
              <a:rPr lang="fr-FR" i="1" dirty="0"/>
              <a:t> </a:t>
            </a:r>
            <a:r>
              <a:rPr lang="fr-FR" dirty="0"/>
              <a:t>multisite</a:t>
            </a:r>
          </a:p>
          <a:p>
            <a:pPr marL="457200" lvl="1" indent="0">
              <a:buNone/>
            </a:pPr>
            <a:r>
              <a:rPr lang="fr-FR" dirty="0"/>
              <a:t> </a:t>
            </a:r>
          </a:p>
          <a:p>
            <a:pPr marL="0" indent="0">
              <a:buNone/>
            </a:pPr>
            <a:r>
              <a:rPr lang="fr-FR" b="1" dirty="0"/>
              <a:t>ETT</a:t>
            </a:r>
            <a:r>
              <a:rPr lang="fr-FR" dirty="0"/>
              <a:t> et </a:t>
            </a:r>
            <a:r>
              <a:rPr lang="fr-FR" b="1" dirty="0"/>
              <a:t>fond d’</a:t>
            </a:r>
            <a:r>
              <a:rPr lang="fr-FR" b="1" dirty="0" err="1"/>
              <a:t>oeil</a:t>
            </a:r>
            <a:r>
              <a:rPr lang="fr-FR" b="1" dirty="0"/>
              <a:t> impératifs </a:t>
            </a:r>
          </a:p>
          <a:p>
            <a:pPr marL="0" indent="0">
              <a:buNone/>
            </a:pPr>
            <a:endParaRPr lang="fr-FR" b="1" dirty="0"/>
          </a:p>
          <a:p>
            <a:pPr marL="0" indent="0">
              <a:buNone/>
            </a:pPr>
            <a:r>
              <a:rPr lang="fr-FR" dirty="0"/>
              <a:t>Durée de traitement: </a:t>
            </a:r>
            <a:r>
              <a:rPr lang="fr-FR" b="1" dirty="0"/>
              <a:t>14j après négativation des hémocultures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52B26E9-83A7-F7A3-5270-6D3B1468629C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Candidémie</a:t>
            </a: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552663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D1E79E98-F278-EEAE-642B-2DDA9EACAF02}"/>
              </a:ext>
            </a:extLst>
          </p:cNvPr>
          <p:cNvSpPr txBox="1">
            <a:spLocks/>
          </p:cNvSpPr>
          <p:nvPr/>
        </p:nvSpPr>
        <p:spPr>
          <a:xfrm>
            <a:off x="391010" y="1593235"/>
            <a:ext cx="5704990" cy="2734925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spcBef>
                <a:spcPts val="1000"/>
              </a:spcBef>
            </a:pPr>
            <a:r>
              <a:rPr lang="fr-FR" sz="3300" b="1" dirty="0"/>
              <a:t>Sepsis / Choc septique</a:t>
            </a:r>
            <a:r>
              <a:rPr lang="fr-FR" sz="3300" dirty="0"/>
              <a:t> </a:t>
            </a:r>
            <a:r>
              <a:rPr lang="fr-FR" sz="3200" dirty="0"/>
              <a:t>(+/- nutrition parentérale ,, utilisation prolongée d’antibiotiques à large spectre, hémopathie, transplantation de moelle ou d’organe solide, colonisation à </a:t>
            </a:r>
            <a:r>
              <a:rPr lang="fr-FR" sz="3200" i="1" dirty="0"/>
              <a:t>Candida</a:t>
            </a:r>
            <a:r>
              <a:rPr lang="fr-FR" sz="3200" dirty="0"/>
              <a:t> </a:t>
            </a:r>
            <a:r>
              <a:rPr lang="fr-FR" sz="3200" dirty="0" err="1"/>
              <a:t>spp</a:t>
            </a:r>
            <a:r>
              <a:rPr lang="fr-FR" sz="3200" dirty="0"/>
              <a:t> multisite)</a:t>
            </a:r>
          </a:p>
          <a:p>
            <a:pPr marL="228600" lvl="1">
              <a:spcBef>
                <a:spcPts val="1000"/>
              </a:spcBef>
            </a:pPr>
            <a:endParaRPr lang="fr-FR" sz="2900" b="1" dirty="0"/>
          </a:p>
          <a:p>
            <a:pPr marL="0" indent="0">
              <a:buNone/>
            </a:pPr>
            <a:r>
              <a:rPr lang="fr-FR" sz="5100" dirty="0"/>
              <a:t>Vancomycine 30mg/kg/j</a:t>
            </a:r>
          </a:p>
          <a:p>
            <a:pPr marL="0" indent="0">
              <a:buNone/>
            </a:pPr>
            <a:r>
              <a:rPr lang="fr-FR" sz="5100" dirty="0"/>
              <a:t>Tazocilline 4gx3/j</a:t>
            </a:r>
          </a:p>
          <a:p>
            <a:pPr marL="0" indent="0">
              <a:buNone/>
            </a:pPr>
            <a:r>
              <a:rPr lang="fr-FR" sz="5100" dirty="0" err="1"/>
              <a:t>Caspofungine</a:t>
            </a:r>
            <a:r>
              <a:rPr lang="fr-FR" sz="5100" dirty="0"/>
              <a:t> 70mg IO puis 50mg IV /j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F7EE8399-6BB6-DD3A-9346-1C98C2981914}"/>
              </a:ext>
            </a:extLst>
          </p:cNvPr>
          <p:cNvSpPr txBox="1">
            <a:spLocks/>
          </p:cNvSpPr>
          <p:nvPr/>
        </p:nvSpPr>
        <p:spPr>
          <a:xfrm>
            <a:off x="6400800" y="1593234"/>
            <a:ext cx="5105400" cy="2734925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Pas de signe de gravité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dirty="0"/>
              <a:t>Vancomycine 30mg/kg/j</a:t>
            </a:r>
          </a:p>
          <a:p>
            <a:pPr marL="0" indent="0">
              <a:buNone/>
            </a:pPr>
            <a:r>
              <a:rPr lang="fr-FR" dirty="0"/>
              <a:t>Tazocilline 4gx3/j</a:t>
            </a:r>
          </a:p>
          <a:p>
            <a:pPr marL="0" indent="0">
              <a:buNone/>
            </a:pPr>
            <a:endParaRPr lang="fr-FR" b="1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4C1916C1-AF06-68D4-7DFB-C16DDEBF948D}"/>
              </a:ext>
            </a:extLst>
          </p:cNvPr>
          <p:cNvSpPr txBox="1">
            <a:spLocks/>
          </p:cNvSpPr>
          <p:nvPr/>
        </p:nvSpPr>
        <p:spPr>
          <a:xfrm>
            <a:off x="6361906" y="2505075"/>
            <a:ext cx="5183188" cy="16435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14C078FD-3573-62B5-1762-1743DC62FE14}"/>
              </a:ext>
            </a:extLst>
          </p:cNvPr>
          <p:cNvSpPr txBox="1"/>
          <p:nvPr/>
        </p:nvSpPr>
        <p:spPr>
          <a:xfrm>
            <a:off x="203197" y="5012267"/>
            <a:ext cx="11636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ym typeface="Wingdings" panose="05000000000000000000" pitchFamily="2" charset="2"/>
              </a:rPr>
              <a:t> Puis adapté aux documentations par hémocultures</a:t>
            </a:r>
            <a:endParaRPr lang="fr-FR" sz="4000" b="1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299B5BC7-9387-E0EF-B167-3E3E4A7A1304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Traitement empirique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751560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fr-FR" sz="2800" b="1" dirty="0"/>
              <a:t>Hémocultures de contrôle </a:t>
            </a:r>
            <a:r>
              <a:rPr lang="fr-FR" sz="2800" dirty="0"/>
              <a:t>systématiques à 48-72h de traitement</a:t>
            </a:r>
          </a:p>
          <a:p>
            <a:pPr lvl="0" algn="l"/>
            <a:endParaRPr lang="fr-FR" sz="28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fr-FR" sz="2800" dirty="0"/>
              <a:t>Rechercher une </a:t>
            </a:r>
            <a:r>
              <a:rPr lang="fr-FR" sz="2800" b="1" dirty="0"/>
              <a:t>localisation profonde </a:t>
            </a:r>
            <a:r>
              <a:rPr lang="fr-FR" sz="2800" dirty="0"/>
              <a:t>(ETT / ETO / TEP-scanner, Scanner thoraco-abdomino-pelvien, IRM rachis si douleur, doppler sur le trajet de la voie +/- FO) si 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Bactériémie à </a:t>
            </a:r>
            <a:r>
              <a:rPr kumimoji="0" lang="fr-F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Staphylococcus aureus 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candidémie</a:t>
            </a:r>
            <a:endParaRPr lang="fr-FR" sz="2800" b="1" dirty="0"/>
          </a:p>
          <a:p>
            <a:pPr marL="914400" lvl="1" indent="-457200" algn="l">
              <a:buFontTx/>
              <a:buChar char="-"/>
            </a:pPr>
            <a:r>
              <a:rPr lang="fr-FR" sz="2800" b="1" dirty="0"/>
              <a:t>Bactériémie persistante </a:t>
            </a:r>
            <a:r>
              <a:rPr lang="fr-FR" sz="2800" dirty="0"/>
              <a:t>à Enterococcus </a:t>
            </a:r>
            <a:r>
              <a:rPr lang="fr-FR" sz="2800" dirty="0" err="1"/>
              <a:t>spp</a:t>
            </a:r>
            <a:r>
              <a:rPr lang="fr-FR" sz="2800" dirty="0"/>
              <a:t>., Staphylocoques à coagulase-négative, Bacilles Gram-négatifs</a:t>
            </a:r>
          </a:p>
          <a:p>
            <a:pPr marL="914400" lvl="1" indent="-457200" algn="l">
              <a:buFontTx/>
              <a:buChar char="-"/>
            </a:pPr>
            <a:endParaRPr lang="fr-FR" sz="2800" dirty="0"/>
          </a:p>
          <a:p>
            <a:pPr algn="l"/>
            <a:endParaRPr lang="fr-F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4DFFDA1-4F7A-B0C5-C0A2-87CF99F218AF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 bilan complémentaire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31285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algn="l"/>
            <a:r>
              <a:rPr lang="fr-FR" sz="3000" b="1" dirty="0"/>
              <a:t>Après ablation du cathéter et première hémoculture négative </a:t>
            </a:r>
            <a:endParaRPr lang="fr-FR" sz="2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000" dirty="0"/>
              <a:t>Staphylocoque à </a:t>
            </a:r>
            <a:r>
              <a:rPr lang="fr-FR" sz="3000" dirty="0" err="1"/>
              <a:t>coagulase</a:t>
            </a:r>
            <a:r>
              <a:rPr lang="fr-FR" sz="3000" dirty="0"/>
              <a:t> négative : </a:t>
            </a:r>
          </a:p>
          <a:p>
            <a:pPr marL="457029" lvl="1" algn="l"/>
            <a:r>
              <a:rPr lang="fr-FR" sz="3000" dirty="0"/>
              <a:t>- 3 jours si apyrexie et absence de matériel endovasculaire </a:t>
            </a:r>
          </a:p>
          <a:p>
            <a:pPr marL="457029" lvl="1" algn="l"/>
            <a:r>
              <a:rPr lang="fr-FR" sz="3000" dirty="0"/>
              <a:t>- La seule ablation du cathéter peut suffire en fonction de l’évolution clinique (sur avis spécialisé) 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3000" dirty="0"/>
              <a:t>Streptocoque, entérocoque, et bacilles à Gram négatif : 7 jours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3000" i="1" dirty="0"/>
              <a:t>Staphylococcus aureus</a:t>
            </a:r>
            <a:r>
              <a:rPr lang="fr-FR" sz="3000" dirty="0"/>
              <a:t> : </a:t>
            </a:r>
            <a:r>
              <a:rPr lang="fr-FR" sz="3000" b="1" dirty="0"/>
              <a:t>14 jours </a:t>
            </a:r>
            <a:r>
              <a:rPr lang="fr-FR" sz="3000" dirty="0"/>
              <a:t>(thrombophlébite septique : 21 jours)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3000" i="1" dirty="0"/>
              <a:t>Candida </a:t>
            </a:r>
            <a:r>
              <a:rPr lang="fr-FR" sz="3000" dirty="0" err="1"/>
              <a:t>spp</a:t>
            </a:r>
            <a:r>
              <a:rPr lang="fr-FR" sz="3000" dirty="0"/>
              <a:t>. : </a:t>
            </a:r>
            <a:r>
              <a:rPr lang="fr-FR" sz="3000" b="1" dirty="0"/>
              <a:t>14 jours</a:t>
            </a:r>
          </a:p>
          <a:p>
            <a:pPr algn="l"/>
            <a:endParaRPr lang="fr-FR" sz="2000" dirty="0"/>
          </a:p>
          <a:p>
            <a:pPr algn="l"/>
            <a:endParaRPr lang="fr-FR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3AE83B0-D9CD-57A8-51C3-876542DF0E16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</a:t>
            </a: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durées de traitement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92521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/>
              <a:t>Cathéter laissé en place associé à un verrou antibiotique :</a:t>
            </a:r>
            <a:endParaRPr lang="fr-FR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/>
              <a:t>Streptocoque, entérocoque, staphylocoque à coagulase négative et bacilles à Gram négatif : </a:t>
            </a:r>
            <a:r>
              <a:rPr lang="fr-FR" sz="3200" b="1" dirty="0"/>
              <a:t>10 jours de traitement systémique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/>
              <a:t>Durée du verrou associé : </a:t>
            </a:r>
            <a:r>
              <a:rPr lang="fr-FR" sz="3200" b="1" dirty="0"/>
              <a:t>10 jours  </a:t>
            </a:r>
            <a:endParaRPr lang="fr-FR" sz="5400" b="1" dirty="0"/>
          </a:p>
          <a:p>
            <a:pPr algn="l"/>
            <a:endParaRPr lang="fr-FR" sz="2000" dirty="0"/>
          </a:p>
          <a:p>
            <a:pPr algn="l"/>
            <a:endParaRPr lang="fr-FR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1FC7AAB-7991-581A-7AF9-6A87AECF1FCD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</a:t>
            </a: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durées de traitement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1039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algn="l"/>
            <a:endParaRPr lang="fr-FR" sz="2000" dirty="0"/>
          </a:p>
          <a:p>
            <a:pPr algn="l"/>
            <a:endParaRPr lang="fr-FR" sz="2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FF689586-E43A-3AA2-EEA8-93B6256F4093}"/>
              </a:ext>
            </a:extLst>
          </p:cNvPr>
          <p:cNvSpPr txBox="1">
            <a:spLocks/>
          </p:cNvSpPr>
          <p:nvPr/>
        </p:nvSpPr>
        <p:spPr>
          <a:xfrm>
            <a:off x="838200" y="11883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fr-FR" sz="3600" b="1" dirty="0"/>
              <a:t>Entérobactéries : </a:t>
            </a:r>
          </a:p>
          <a:p>
            <a:pPr algn="l">
              <a:lnSpc>
                <a:spcPct val="120000"/>
              </a:lnSpc>
            </a:pPr>
            <a:r>
              <a:rPr lang="fr-FR" sz="3200" dirty="0"/>
              <a:t>Relais PO précoce possible, ++ avec molécule de bonne biodisponibilité (FQ, Bactrim… )</a:t>
            </a:r>
          </a:p>
          <a:p>
            <a:pPr algn="l">
              <a:lnSpc>
                <a:spcPct val="120000"/>
              </a:lnSpc>
            </a:pPr>
            <a:r>
              <a:rPr lang="fr-FR" sz="3600" b="1" i="1" dirty="0" err="1"/>
              <a:t>Staphyloccocus</a:t>
            </a:r>
            <a:r>
              <a:rPr lang="fr-FR" sz="3600" b="1" i="1" dirty="0"/>
              <a:t> aureus </a:t>
            </a:r>
            <a:r>
              <a:rPr lang="fr-FR" sz="3600" b="1" dirty="0"/>
              <a:t>: </a:t>
            </a:r>
          </a:p>
          <a:p>
            <a:pPr algn="l">
              <a:lnSpc>
                <a:spcPct val="120000"/>
              </a:lnSpc>
            </a:pPr>
            <a:r>
              <a:rPr lang="fr-FR" sz="3200" dirty="0"/>
              <a:t>Relais après obtention de l’antibiogramme, négativation des hémocultures, stabilisation hémodynamique : Ofloxacine-rifampicine possible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Candidémie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prstClr val="black"/>
                </a:solidFill>
                <a:latin typeface="Calibri" panose="020F0502020204030204"/>
              </a:rPr>
              <a:t>Relais PO possible si patient non-neutropénique et </a:t>
            </a:r>
            <a:r>
              <a:rPr lang="fr-FR" sz="3200" dirty="0" err="1">
                <a:solidFill>
                  <a:prstClr val="black"/>
                </a:solidFill>
                <a:latin typeface="Calibri" panose="020F0502020204030204"/>
              </a:rPr>
              <a:t>nati-fongigramme</a:t>
            </a:r>
            <a:r>
              <a:rPr lang="fr-FR" sz="3200" dirty="0">
                <a:solidFill>
                  <a:prstClr val="black"/>
                </a:solidFill>
                <a:latin typeface="Calibri" panose="020F0502020204030204"/>
              </a:rPr>
              <a:t> (TRIFLUCAN 800 mg puis 400 mg x 1/j</a:t>
            </a:r>
            <a:endParaRPr lang="fr-FR" sz="3200" dirty="0"/>
          </a:p>
          <a:p>
            <a:pPr lvl="1" algn="l"/>
            <a:endParaRPr lang="fr-FR" sz="3200" dirty="0"/>
          </a:p>
          <a:p>
            <a:pPr lvl="1"/>
            <a:endParaRPr lang="fr-FR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FF3331F-025C-50A9-853A-12BE07AE94F4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Mode d’administration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86317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Sepsis (quick SOFA≥2) ou choc septique.</a:t>
            </a:r>
          </a:p>
          <a:p>
            <a:pPr lvl="0"/>
            <a:r>
              <a:rPr lang="fr-FR" dirty="0"/>
              <a:t>Atteinte extra luminale : infection de poche, tunnéllite que l’on ne peut espérer stériliser avec une antibiothérapie seule</a:t>
            </a:r>
          </a:p>
          <a:p>
            <a:pPr lvl="0"/>
            <a:r>
              <a:rPr lang="fr-FR" dirty="0"/>
              <a:t>Localisation secondaire (thrombophlébite, </a:t>
            </a:r>
            <a:r>
              <a:rPr lang="fr-FR" dirty="0" err="1"/>
              <a:t>spondylodiscite</a:t>
            </a:r>
            <a:r>
              <a:rPr lang="fr-FR" dirty="0"/>
              <a:t>, endocardite…)</a:t>
            </a:r>
          </a:p>
          <a:p>
            <a:r>
              <a:rPr lang="fr-FR" i="1" dirty="0"/>
              <a:t>S. aureus </a:t>
            </a:r>
            <a:r>
              <a:rPr lang="fr-FR" dirty="0"/>
              <a:t>ou </a:t>
            </a:r>
            <a:r>
              <a:rPr lang="fr-FR" i="1" dirty="0"/>
              <a:t>Candida </a:t>
            </a:r>
            <a:r>
              <a:rPr lang="fr-FR" dirty="0" err="1"/>
              <a:t>sp</a:t>
            </a:r>
            <a:r>
              <a:rPr lang="fr-FR" dirty="0"/>
              <a:t>.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7850228B-AB26-C60D-C0E1-1C63E4C40CB9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Retrait cathéter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99876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Définitions – </a:t>
            </a:r>
            <a:r>
              <a:rPr lang="fr-FR" sz="3200" dirty="0">
                <a:solidFill>
                  <a:schemeClr val="accent1"/>
                </a:solidFill>
              </a:rPr>
              <a:t>verrou antibiotique</a:t>
            </a:r>
            <a:r>
              <a:rPr lang="fr-FR" sz="3200" dirty="0"/>
              <a:t> </a:t>
            </a:r>
            <a:endParaRPr lang="fr-FR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xmlns="" id="{A30451B5-B7EB-B544-8054-B63C52CF4341}"/>
              </a:ext>
            </a:extLst>
          </p:cNvPr>
          <p:cNvGraphicFramePr>
            <a:graphicFrameLocks noGrp="1"/>
          </p:cNvGraphicFramePr>
          <p:nvPr/>
        </p:nvGraphicFramePr>
        <p:xfrm>
          <a:off x="323527" y="1237785"/>
          <a:ext cx="11351799" cy="457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45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663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7100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Verrou</a:t>
                      </a:r>
                      <a:r>
                        <a:rPr lang="fr-FR" sz="2000" baseline="0" dirty="0">
                          <a:solidFill>
                            <a:schemeClr val="tx1"/>
                          </a:solidFill>
                        </a:rPr>
                        <a:t> continu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Verrou intermittent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Verrou</a:t>
                      </a:r>
                      <a:r>
                        <a:rPr lang="fr-FR" sz="2000" baseline="0" dirty="0">
                          <a:solidFill>
                            <a:schemeClr val="tx1"/>
                          </a:solidFill>
                        </a:rPr>
                        <a:t> dynamique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00472"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Antibiotique à forte concentration 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laissé en place dans la lumière du cathéter 24 h/24 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 CIVLD n’est pas utilisé pendant toute la durée du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traitement 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(10 jours)</a:t>
                      </a:r>
                      <a:endParaRPr lang="fr-FR" sz="1800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Après 72 h de verrou continu,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 amélioration clinique,  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l’antibiotique n’est laissé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place dans la lumière du CIVLD que 12 h /24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(au minimum) 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Objectif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permettre d’administrer en alternance d’autres produits (nutrition parentérale, …) 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Perfusion continue à la seringue électrique sur le CIVLD de vancomycine à forte concentration. 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lumière interne du cathéter est en contact continu avec une concentration de vancomycine &gt; 100 CMI</a:t>
                      </a:r>
                      <a:endParaRPr lang="fr-F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E31FA29-582D-4A46-855F-36D0B6EA969C}"/>
              </a:ext>
            </a:extLst>
          </p:cNvPr>
          <p:cNvSpPr/>
          <p:nvPr/>
        </p:nvSpPr>
        <p:spPr>
          <a:xfrm>
            <a:off x="323527" y="6114534"/>
            <a:ext cx="4909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09482627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chemeClr val="accent1"/>
                </a:solidFill>
              </a:rPr>
              <a:t>indications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DF17706-0091-9344-BFCE-E83C5386093F}"/>
              </a:ext>
            </a:extLst>
          </p:cNvPr>
          <p:cNvSpPr/>
          <p:nvPr/>
        </p:nvSpPr>
        <p:spPr>
          <a:xfrm>
            <a:off x="398656" y="1330996"/>
            <a:ext cx="11343578" cy="40318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verrou curatif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est une option 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pour traiter une infection non compliquée liée à un CIVLD,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staphylocoque à coagulase négative ou entérocoque</a:t>
            </a:r>
          </a:p>
          <a:p>
            <a:pPr>
              <a:spcAft>
                <a:spcPts val="1200"/>
              </a:spcAft>
            </a:pPr>
            <a:endParaRPr lang="fr-FR" sz="2400" b="1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verrou curatif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peut être envisagé 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pour traiter une infection non compliquée liée à un CIVLD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entérobactéries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(avec réserve chez les patients </a:t>
            </a:r>
            <a:r>
              <a:rPr lang="fr-FR" sz="2400" dirty="0" err="1">
                <a:solidFill>
                  <a:schemeClr val="tx1"/>
                </a:solidFill>
                <a:latin typeface="+mn-lt"/>
              </a:rPr>
              <a:t>neutropéniques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>
              <a:spcAft>
                <a:spcPts val="1200"/>
              </a:spcAft>
            </a:pPr>
            <a:endParaRPr lang="fr-FR" sz="24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verrou curatif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peut être discuté au cas par cas 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pour traiter une infection non compliquée liée à un CIVLD à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fr-FR" sz="2400" b="1" i="1" dirty="0">
                <a:solidFill>
                  <a:schemeClr val="tx1"/>
                </a:solidFill>
                <a:latin typeface="+mn-lt"/>
              </a:rPr>
              <a:t>Pseudomonas </a:t>
            </a:r>
            <a:r>
              <a:rPr lang="fr-FR" sz="2400" b="1" i="1" dirty="0" err="1">
                <a:solidFill>
                  <a:schemeClr val="tx1"/>
                </a:solidFill>
                <a:latin typeface="+mn-lt"/>
              </a:rPr>
              <a:t>aeruginosa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(</a:t>
            </a:r>
            <a:r>
              <a:rPr lang="fr-FR" sz="24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avec réserve chez les patients </a:t>
            </a:r>
            <a:r>
              <a:rPr lang="fr-FR" sz="2400" dirty="0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neutropéniques</a:t>
            </a:r>
            <a:r>
              <a:rPr lang="fr-FR" sz="24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fr-FR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737BEBC-88DF-4D4A-9C3C-174BAF07A218}"/>
              </a:ext>
            </a:extLst>
          </p:cNvPr>
          <p:cNvSpPr/>
          <p:nvPr/>
        </p:nvSpPr>
        <p:spPr>
          <a:xfrm>
            <a:off x="323527" y="5657333"/>
            <a:ext cx="1136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7518F62-8DF9-9843-B192-8350C6C81CB1}"/>
              </a:ext>
            </a:extLst>
          </p:cNvPr>
          <p:cNvSpPr/>
          <p:nvPr/>
        </p:nvSpPr>
        <p:spPr>
          <a:xfrm>
            <a:off x="398655" y="6271992"/>
            <a:ext cx="10955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Mermel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LA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2009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Jul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1;49(1):1-45;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Funalleras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G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2011 Nov;53(9):e129-32. </a:t>
            </a:r>
          </a:p>
        </p:txBody>
      </p:sp>
    </p:spTree>
    <p:extLst>
      <p:ext uri="{BB962C8B-B14F-4D97-AF65-F5344CB8AC3E}">
        <p14:creationId xmlns:p14="http://schemas.microsoft.com/office/powerpoint/2010/main" xmlns="" val="3060726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838199" y="983672"/>
            <a:ext cx="10203873" cy="5874327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fr-FR" dirty="0"/>
              <a:t>Revue 200 études prospectives: /1000 J KT</a:t>
            </a:r>
          </a:p>
          <a:p>
            <a:pPr lvl="1" eaLnBrk="1" hangingPunct="1">
              <a:defRPr/>
            </a:pPr>
            <a:r>
              <a:rPr lang="fr-FR" dirty="0"/>
              <a:t>KT périphériques			0,5</a:t>
            </a:r>
          </a:p>
          <a:p>
            <a:pPr lvl="1" eaLnBrk="1" hangingPunct="1">
              <a:defRPr/>
            </a:pPr>
            <a:r>
              <a:rPr lang="fr-FR" dirty="0"/>
              <a:t>KT artériels				1,7</a:t>
            </a:r>
          </a:p>
          <a:p>
            <a:pPr lvl="1" eaLnBrk="1" hangingPunct="1">
              <a:defRPr/>
            </a:pPr>
            <a:r>
              <a:rPr lang="fr-FR" dirty="0"/>
              <a:t>PICC					2,1</a:t>
            </a:r>
          </a:p>
          <a:p>
            <a:pPr lvl="1" eaLnBrk="1" hangingPunct="1">
              <a:defRPr/>
            </a:pPr>
            <a:r>
              <a:rPr lang="fr-FR" dirty="0"/>
              <a:t>KT central courte durée			1,2 à 4,8	</a:t>
            </a:r>
          </a:p>
          <a:p>
            <a:pPr lvl="1" eaLnBrk="1" hangingPunct="1">
              <a:defRPr/>
            </a:pPr>
            <a:r>
              <a:rPr lang="fr-FR" dirty="0"/>
              <a:t>KT manchon/tunnel			1,6</a:t>
            </a:r>
          </a:p>
          <a:p>
            <a:pPr lvl="1" eaLnBrk="1" hangingPunct="1">
              <a:defRPr/>
            </a:pPr>
            <a:r>
              <a:rPr lang="fr-FR" dirty="0"/>
              <a:t>Hémodialyse courte durée		4,8</a:t>
            </a:r>
          </a:p>
          <a:p>
            <a:pPr lvl="1" eaLnBrk="1" hangingPunct="1">
              <a:defRPr/>
            </a:pPr>
            <a:r>
              <a:rPr lang="fr-FR" dirty="0"/>
              <a:t>Hémodialyse manchon/tunnel		1,6</a:t>
            </a:r>
          </a:p>
          <a:p>
            <a:pPr lvl="1" eaLnBrk="1" hangingPunct="1">
              <a:defRPr/>
            </a:pPr>
            <a:r>
              <a:rPr lang="fr-FR" dirty="0"/>
              <a:t>Chambres implantables			0,1</a:t>
            </a:r>
          </a:p>
          <a:p>
            <a:pPr lvl="1" eaLnBrk="1" hangingPunct="1">
              <a:defRPr/>
            </a:pPr>
            <a:endParaRPr lang="fr-FR" dirty="0"/>
          </a:p>
          <a:p>
            <a:pPr marL="457200" lvl="1" indent="0" eaLnBrk="1" hangingPunct="1">
              <a:buNone/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Estimations 2009 USA</a:t>
            </a:r>
          </a:p>
          <a:p>
            <a:pPr lvl="1">
              <a:defRPr/>
            </a:pPr>
            <a:r>
              <a:rPr lang="fr-FR" dirty="0"/>
              <a:t>En réa: 1,65/1000 JKT</a:t>
            </a:r>
          </a:p>
          <a:p>
            <a:pPr lvl="1">
              <a:defRPr/>
            </a:pPr>
            <a:r>
              <a:rPr lang="fr-FR" dirty="0"/>
              <a:t>Hors réa: 1,14</a:t>
            </a:r>
          </a:p>
          <a:p>
            <a:pPr lvl="1">
              <a:defRPr/>
            </a:pPr>
            <a:r>
              <a:rPr lang="fr-FR" dirty="0"/>
              <a:t>En hémodialyse: 1,05</a:t>
            </a: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6743701" y="4508500"/>
            <a:ext cx="350147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r-FR" sz="2400" dirty="0">
                <a:solidFill>
                  <a:schemeClr val="bg1"/>
                </a:solidFill>
              </a:rPr>
              <a:t>Maki Mayo Clin Proc, 2006</a:t>
            </a:r>
          </a:p>
        </p:txBody>
      </p:sp>
      <p:sp>
        <p:nvSpPr>
          <p:cNvPr id="6" name="ZoneTexte 3"/>
          <p:cNvSpPr txBox="1">
            <a:spLocks noChangeArrowheads="1"/>
          </p:cNvSpPr>
          <p:nvPr/>
        </p:nvSpPr>
        <p:spPr bwMode="auto">
          <a:xfrm>
            <a:off x="6024563" y="5573713"/>
            <a:ext cx="3174587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0000CC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r>
              <a:rPr lang="fr-FR" sz="2400" dirty="0">
                <a:solidFill>
                  <a:schemeClr val="bg1"/>
                </a:solidFill>
                <a:latin typeface="+mn-lt"/>
              </a:rPr>
              <a:t>Srinivasan MMWR 2011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D39ECC67-24A9-122E-5A61-77A0F053945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Bactériémie liée au cathéters ?</a:t>
            </a:r>
          </a:p>
        </p:txBody>
      </p:sp>
    </p:spTree>
    <p:extLst>
      <p:ext uri="{BB962C8B-B14F-4D97-AF65-F5344CB8AC3E}">
        <p14:creationId xmlns:p14="http://schemas.microsoft.com/office/powerpoint/2010/main" xmlns="" val="382052915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chemeClr val="accent1"/>
                </a:solidFill>
              </a:rPr>
              <a:t>indications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DF17706-0091-9344-BFCE-E83C5386093F}"/>
              </a:ext>
            </a:extLst>
          </p:cNvPr>
          <p:cNvSpPr/>
          <p:nvPr/>
        </p:nvSpPr>
        <p:spPr>
          <a:xfrm>
            <a:off x="398656" y="1330996"/>
            <a:ext cx="11343578" cy="261610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verrou </a:t>
            </a:r>
            <a:r>
              <a:rPr lang="fr-FR" sz="2400" b="1" dirty="0"/>
              <a:t>préventif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fr-FR" sz="2400" dirty="0"/>
              <a:t>peut être envisagé en cas de </a:t>
            </a:r>
            <a:r>
              <a:rPr lang="fr-FR" sz="2400" b="1" dirty="0"/>
              <a:t>bactériémie sur cathéter récurrente au même microorganisme </a:t>
            </a:r>
            <a:r>
              <a:rPr lang="fr-FR" sz="2400" dirty="0"/>
              <a:t>malgré l’application des autres mesures de prévention si le CIVLD ne peut être retiré</a:t>
            </a:r>
          </a:p>
          <a:p>
            <a:pPr marL="8001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Chez le</a:t>
            </a:r>
            <a:r>
              <a:rPr lang="fr-FR" sz="2400" dirty="0"/>
              <a:t>s patients </a:t>
            </a:r>
            <a:r>
              <a:rPr lang="fr-FR" sz="2400" dirty="0" err="1"/>
              <a:t>neutropéniques</a:t>
            </a:r>
            <a:r>
              <a:rPr lang="fr-FR" sz="2400" dirty="0"/>
              <a:t> : indication de verrou préventif sur la durée de la neutropénie</a:t>
            </a:r>
          </a:p>
          <a:p>
            <a:pPr marL="8001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Chez les autres patients, durée du maintien du cathéter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7518F62-8DF9-9843-B192-8350C6C81CB1}"/>
              </a:ext>
            </a:extLst>
          </p:cNvPr>
          <p:cNvSpPr/>
          <p:nvPr/>
        </p:nvSpPr>
        <p:spPr>
          <a:xfrm>
            <a:off x="398655" y="6271992"/>
            <a:ext cx="10955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O’Grady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NP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2011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Apr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1;52(9):e162</a:t>
            </a:r>
          </a:p>
        </p:txBody>
      </p:sp>
    </p:spTree>
    <p:extLst>
      <p:ext uri="{BB962C8B-B14F-4D97-AF65-F5344CB8AC3E}">
        <p14:creationId xmlns:p14="http://schemas.microsoft.com/office/powerpoint/2010/main" xmlns="" val="424539963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contre-indications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DF17706-0091-9344-BFCE-E83C5386093F}"/>
              </a:ext>
            </a:extLst>
          </p:cNvPr>
          <p:cNvSpPr/>
          <p:nvPr/>
        </p:nvSpPr>
        <p:spPr>
          <a:xfrm>
            <a:off x="398656" y="1330996"/>
            <a:ext cx="11343578" cy="40318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b="1" dirty="0"/>
              <a:t>Absence de documentation microbiologique</a:t>
            </a:r>
          </a:p>
          <a:p>
            <a:pPr>
              <a:spcAft>
                <a:spcPts val="1200"/>
              </a:spcAft>
            </a:pPr>
            <a:endParaRPr lang="fr-FR" sz="1400" b="1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Indication de </a:t>
            </a:r>
            <a:r>
              <a:rPr lang="fr-FR" sz="2400" b="1" dirty="0"/>
              <a:t>retrait du CIVLD </a:t>
            </a:r>
            <a:r>
              <a:rPr lang="fr-FR" sz="2400" dirty="0"/>
              <a:t>:</a:t>
            </a:r>
          </a:p>
          <a:p>
            <a:pPr marL="342900" indent="-342900">
              <a:spcAft>
                <a:spcPts val="1200"/>
              </a:spcAft>
              <a:buFontTx/>
              <a:buChar char="-"/>
            </a:pPr>
            <a:r>
              <a:rPr lang="fr-FR" sz="2400" dirty="0"/>
              <a:t>Documentation à </a:t>
            </a:r>
            <a:r>
              <a:rPr lang="fr-FR" sz="2400" i="1" dirty="0"/>
              <a:t>S. aureus </a:t>
            </a:r>
            <a:r>
              <a:rPr lang="fr-FR" sz="2400" dirty="0"/>
              <a:t>ou </a:t>
            </a:r>
            <a:r>
              <a:rPr lang="fr-FR" sz="2400" i="1" dirty="0"/>
              <a:t>Candida </a:t>
            </a:r>
            <a:r>
              <a:rPr lang="fr-FR" sz="2400" dirty="0" err="1"/>
              <a:t>sp</a:t>
            </a:r>
            <a:r>
              <a:rPr lang="fr-FR" sz="2400" dirty="0"/>
              <a:t>.</a:t>
            </a:r>
          </a:p>
          <a:p>
            <a:pPr marL="342900" indent="-342900">
              <a:spcAft>
                <a:spcPts val="1200"/>
              </a:spcAft>
              <a:buFontTx/>
              <a:buChar char="-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Complications </a:t>
            </a:r>
            <a:r>
              <a:rPr lang="fr-FR" sz="2400" dirty="0"/>
              <a:t>locales (</a:t>
            </a:r>
            <a:r>
              <a:rPr lang="fr-FR" sz="2400" dirty="0" err="1"/>
              <a:t>tunnellite</a:t>
            </a:r>
            <a:r>
              <a:rPr lang="fr-FR" sz="2400" dirty="0"/>
              <a:t>, Infection de loge), </a:t>
            </a:r>
            <a:r>
              <a:rPr lang="fr-FR" sz="2400" dirty="0" err="1"/>
              <a:t>loco-régionales</a:t>
            </a:r>
            <a:r>
              <a:rPr lang="fr-FR" sz="2400" dirty="0"/>
              <a:t> (thrombophlébite septique, EI, IOA) et/ou systémiques (sepsis, choc septique)</a:t>
            </a:r>
          </a:p>
          <a:p>
            <a:pPr>
              <a:spcAft>
                <a:spcPts val="1200"/>
              </a:spcAft>
            </a:pPr>
            <a:endParaRPr lang="fr-FR" sz="14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Présence de </a:t>
            </a:r>
            <a:r>
              <a:rPr lang="fr-FR" sz="2400" b="1" dirty="0"/>
              <a:t>matériel prothétique </a:t>
            </a:r>
            <a:r>
              <a:rPr lang="fr-FR" sz="2400" dirty="0"/>
              <a:t>(valve cardiaque, stimulateur cardiaque, prothèse articulaire ou vasculaire) </a:t>
            </a:r>
            <a:endParaRPr lang="fr-FR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81F9A72-DA19-FE41-9EE3-FB793407DFF6}"/>
              </a:ext>
            </a:extLst>
          </p:cNvPr>
          <p:cNvSpPr/>
          <p:nvPr/>
        </p:nvSpPr>
        <p:spPr>
          <a:xfrm>
            <a:off x="381560" y="5536231"/>
            <a:ext cx="113606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</a:p>
          <a:p>
            <a:r>
              <a:rPr lang="fr-FR" dirty="0">
                <a:solidFill>
                  <a:schemeClr val="dk1"/>
                </a:solidFill>
              </a:rPr>
              <a:t>EI = endocardite infectieuse; IOA = infection ostéo-articulaire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ED88BDC-6D1A-574B-A66B-2B0E82A747BB}"/>
              </a:ext>
            </a:extLst>
          </p:cNvPr>
          <p:cNvSpPr/>
          <p:nvPr/>
        </p:nvSpPr>
        <p:spPr>
          <a:xfrm>
            <a:off x="398655" y="6271992"/>
            <a:ext cx="10955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Mermel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LA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2009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Jul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1;49(1):1-45;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Funalleras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G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2011 Nov;53(9):e129-32. </a:t>
            </a:r>
          </a:p>
        </p:txBody>
      </p:sp>
    </p:spTree>
    <p:extLst>
      <p:ext uri="{BB962C8B-B14F-4D97-AF65-F5344CB8AC3E}">
        <p14:creationId xmlns:p14="http://schemas.microsoft.com/office/powerpoint/2010/main" xmlns="" val="185610147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DF17706-0091-9344-BFCE-E83C5386093F}"/>
              </a:ext>
            </a:extLst>
          </p:cNvPr>
          <p:cNvSpPr/>
          <p:nvPr/>
        </p:nvSpPr>
        <p:spPr>
          <a:xfrm>
            <a:off x="398655" y="1330996"/>
            <a:ext cx="11566603" cy="440120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Le verrou antibiotique est </a:t>
            </a:r>
            <a:r>
              <a:rPr lang="fr-FR" sz="2400" b="1" dirty="0"/>
              <a:t>changé toutes les 48 h </a:t>
            </a:r>
            <a:r>
              <a:rPr lang="fr-FR" sz="2400" dirty="0"/>
              <a:t>pour réduire la fréquence des manipulations, en accord avec la stabilité de la solution; Il n’y a pas de bénéfice à le changer toutes les 24 h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Le CIVLD </a:t>
            </a:r>
            <a:r>
              <a:rPr lang="fr-FR" sz="2400" b="1" dirty="0"/>
              <a:t>ne doit pas être utilisé pendant les 72 premières heures du verrou </a:t>
            </a:r>
            <a:r>
              <a:rPr lang="fr-FR" sz="2400" dirty="0"/>
              <a:t>et idéalement pendant toute la durée du traitement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Si le CIVLD est l’unique abord vasculaire, que son usage est indispensable et en cas d’amélioration clinique, un </a:t>
            </a:r>
            <a:r>
              <a:rPr lang="fr-FR" sz="2400" b="1" dirty="0"/>
              <a:t>verrou intermittent </a:t>
            </a:r>
            <a:r>
              <a:rPr lang="fr-FR" sz="2400" dirty="0"/>
              <a:t>est possible après 72h de traitement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En l’absence d’autre abord vasculaire, pour les ILC nécessitant une antibiothérapie systémique par vancomycine, un </a:t>
            </a:r>
            <a:r>
              <a:rPr lang="fr-FR" sz="2400" b="1" dirty="0"/>
              <a:t>verrou dynamique </a:t>
            </a:r>
            <a:r>
              <a:rPr lang="fr-FR" sz="2400" dirty="0"/>
              <a:t>de vancomycine peut être envisagé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La </a:t>
            </a:r>
            <a:r>
              <a:rPr lang="fr-FR" sz="2400" b="1" dirty="0"/>
              <a:t>durée totale </a:t>
            </a:r>
            <a:r>
              <a:rPr lang="fr-FR" sz="2400" dirty="0"/>
              <a:t>du traitement par verrou est de </a:t>
            </a:r>
            <a:r>
              <a:rPr lang="fr-FR" sz="2400" b="1" dirty="0"/>
              <a:t>10 jours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19574BA-9147-2E4F-8F6B-3F5ECAA7DC7B}"/>
              </a:ext>
            </a:extLst>
          </p:cNvPr>
          <p:cNvSpPr/>
          <p:nvPr/>
        </p:nvSpPr>
        <p:spPr>
          <a:xfrm>
            <a:off x="323527" y="5865768"/>
            <a:ext cx="1136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8654A0A-9FA7-9F44-940F-7CA6ACBD7DFD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73846361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xmlns="" id="{1CA95292-5189-2E48-9CF3-2F88706ABE64}"/>
              </a:ext>
            </a:extLst>
          </p:cNvPr>
          <p:cNvGraphicFramePr>
            <a:graphicFrameLocks noGrp="1"/>
          </p:cNvGraphicFramePr>
          <p:nvPr/>
        </p:nvGraphicFramePr>
        <p:xfrm>
          <a:off x="289312" y="1319207"/>
          <a:ext cx="11064487" cy="3765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6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76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Examen Direct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Antibiotique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Solvant reconstitution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Solvant dilution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Concentration finale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Volume verrou*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Stabilité à 37°C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5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Cocci à Gram positif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Vancomycine poudre 125 mg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10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NaCl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0,9 %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12,5 mg/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3 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48 h</a:t>
                      </a: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9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Bacilles à Gram négatif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Amikacine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       50 mg/1mL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1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dans 9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NaCl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0,9%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5 mg/mL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3 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48 h</a:t>
                      </a: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36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Bacilles à Gram négatif 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Gentamicine    40 mg/2mL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2mL dans 6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NaCl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0.9%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5 mg/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3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48 h</a:t>
                      </a: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D239001-6DD8-3D4B-80E2-A82B927E1A47}"/>
              </a:ext>
            </a:extLst>
          </p:cNvPr>
          <p:cNvSpPr/>
          <p:nvPr/>
        </p:nvSpPr>
        <p:spPr>
          <a:xfrm>
            <a:off x="142942" y="5688941"/>
            <a:ext cx="9001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" indent="-1270">
              <a:spcAft>
                <a:spcPts val="0"/>
              </a:spcAft>
            </a:pPr>
            <a:r>
              <a:rPr lang="fr-FR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Préparation effectué</a:t>
            </a:r>
            <a:r>
              <a:rPr lang="es-ES_tradnl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e en </a:t>
            </a:r>
            <a:r>
              <a:rPr lang="es-ES_tradnl" sz="14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extemporan</a:t>
            </a:r>
            <a:r>
              <a:rPr lang="fr-FR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é (juste avant l’injection), le volume restant de la préparation ne sera pas conservé</a:t>
            </a:r>
            <a:endParaRPr lang="fr-FR" sz="1400" dirty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6C4B2C3-2873-8A4B-8326-32E35F17A4C2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816164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7" name="Image 19">
            <a:extLst>
              <a:ext uri="{FF2B5EF4-FFF2-40B4-BE49-F238E27FC236}">
                <a16:creationId xmlns:a16="http://schemas.microsoft.com/office/drawing/2014/main" xmlns="" id="{670371E5-B41C-9042-B440-B4C9BD5E0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2168" y="1761440"/>
            <a:ext cx="5860942" cy="352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311DAACB-53FC-104E-B145-4D32263DDF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7254" y="2000514"/>
            <a:ext cx="4909349" cy="31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18">
            <a:extLst>
              <a:ext uri="{FF2B5EF4-FFF2-40B4-BE49-F238E27FC236}">
                <a16:creationId xmlns:a16="http://schemas.microsoft.com/office/drawing/2014/main" xmlns="" id="{8449DCAA-92B4-5947-882A-595D1A5BB7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13368" y="1115451"/>
            <a:ext cx="1557150" cy="289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9">
            <a:extLst>
              <a:ext uri="{FF2B5EF4-FFF2-40B4-BE49-F238E27FC236}">
                <a16:creationId xmlns:a16="http://schemas.microsoft.com/office/drawing/2014/main" xmlns="" id="{6390866D-77EE-1A4C-B126-3297525C8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7634" y="2564466"/>
            <a:ext cx="546436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342900" indent="-342900" eaLnBrk="1" hangingPunct="1">
              <a:spcBef>
                <a:spcPct val="0"/>
              </a:spcBef>
              <a:spcAft>
                <a:spcPts val="1200"/>
              </a:spcAft>
            </a:pPr>
            <a:r>
              <a:rPr lang="fr-FR" altLang="x-none" sz="2000" dirty="0"/>
              <a:t>Instillation locale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1200"/>
              </a:spcAft>
            </a:pPr>
            <a:r>
              <a:rPr lang="fr-FR" altLang="x-none" sz="2000" dirty="0"/>
              <a:t>volume restreint (2 à 3 ml)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1200"/>
              </a:spcAft>
            </a:pPr>
            <a:r>
              <a:rPr lang="fr-FR" altLang="x-none" sz="2000" dirty="0"/>
              <a:t>solution antibiotique fortement concentrée (100 à 1000 x CMI)</a:t>
            </a:r>
          </a:p>
        </p:txBody>
      </p:sp>
    </p:spTree>
    <p:extLst>
      <p:ext uri="{BB962C8B-B14F-4D97-AF65-F5344CB8AC3E}">
        <p14:creationId xmlns:p14="http://schemas.microsoft.com/office/powerpoint/2010/main" xmlns="" val="125135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B733FCD6-F999-F24B-ADBA-B2372053E6E8}"/>
              </a:ext>
            </a:extLst>
          </p:cNvPr>
          <p:cNvPicPr/>
          <p:nvPr/>
        </p:nvPicPr>
        <p:blipFill rotWithShape="1">
          <a:blip r:embed="rId2" cstate="print"/>
          <a:srcRect l="1402" t="3172" r="42553" b="4117"/>
          <a:stretch/>
        </p:blipFill>
        <p:spPr>
          <a:xfrm>
            <a:off x="2875072" y="980728"/>
            <a:ext cx="6696744" cy="55446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97572A-4FB7-F74C-8B3A-49E660503400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25424529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7C875C92-DEFF-DF46-A091-DFE02579F8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761" t="9381" r="1175" b="26188"/>
          <a:stretch/>
        </p:blipFill>
        <p:spPr>
          <a:xfrm>
            <a:off x="842797" y="1362870"/>
            <a:ext cx="10667385" cy="474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272094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stratégies thérapeutiques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5107959-B6FC-304B-B700-D74B8F0C040F}"/>
              </a:ext>
            </a:extLst>
          </p:cNvPr>
          <p:cNvSpPr/>
          <p:nvPr/>
        </p:nvSpPr>
        <p:spPr>
          <a:xfrm>
            <a:off x="141480" y="1628800"/>
            <a:ext cx="11907577" cy="39395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</a:rPr>
              <a:t>Colonisation du CIVLD : traitement par </a:t>
            </a:r>
            <a:r>
              <a:rPr lang="fr-FR" sz="2400" b="1" dirty="0">
                <a:solidFill>
                  <a:schemeClr val="tx1"/>
                </a:solidFill>
              </a:rPr>
              <a:t>verrou antibiotique seul </a:t>
            </a:r>
            <a:r>
              <a:rPr lang="fr-FR" sz="2400" dirty="0">
                <a:solidFill>
                  <a:schemeClr val="tx1"/>
                </a:solidFill>
              </a:rPr>
              <a:t>durant </a:t>
            </a:r>
            <a:r>
              <a:rPr lang="fr-FR" sz="2400" b="1" dirty="0">
                <a:solidFill>
                  <a:schemeClr val="tx1"/>
                </a:solidFill>
              </a:rPr>
              <a:t>10 jours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</a:rPr>
              <a:t>Infection probable à staphylocoque à coagulase négative ou à entérocoque: traitement par verrou antibiotique seul durant 10 jours, sauf si 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</a:rPr>
              <a:t>Neutropénie fébrile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</a:rPr>
              <a:t>Persistance d’une fièvre à 48h de cette stratégie et/ou apparition d’hémocultures périphériques positives.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</a:rPr>
              <a:t>Dans ces deux situations, </a:t>
            </a:r>
            <a:r>
              <a:rPr lang="fr-FR" sz="2400" b="1" dirty="0">
                <a:solidFill>
                  <a:schemeClr val="tx1"/>
                </a:solidFill>
              </a:rPr>
              <a:t>adjonction d’une antibiothérapie systémique </a:t>
            </a:r>
            <a:r>
              <a:rPr lang="fr-FR" sz="2400" dirty="0">
                <a:solidFill>
                  <a:schemeClr val="tx1"/>
                </a:solidFill>
              </a:rPr>
              <a:t>active sur le microorganisme identifié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</a:rPr>
              <a:t>Infection probable à BGN : </a:t>
            </a:r>
            <a:r>
              <a:rPr lang="fr-FR" sz="2400" b="1" dirty="0">
                <a:solidFill>
                  <a:schemeClr val="tx1"/>
                </a:solidFill>
              </a:rPr>
              <a:t>antibiothérapie systémique </a:t>
            </a:r>
            <a:r>
              <a:rPr lang="fr-FR" sz="2400" dirty="0">
                <a:solidFill>
                  <a:schemeClr val="tx1"/>
                </a:solidFill>
              </a:rPr>
              <a:t>indispensable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4FBFD73-12CA-3F45-B7A8-1167DD334218}"/>
              </a:ext>
            </a:extLst>
          </p:cNvPr>
          <p:cNvSpPr/>
          <p:nvPr/>
        </p:nvSpPr>
        <p:spPr>
          <a:xfrm>
            <a:off x="323527" y="5791150"/>
            <a:ext cx="1136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CF7EF0F-BF63-BE4E-BEAF-C9CF8DE1BC6A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28444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critères d’échec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6419B2A3-EA99-C947-82D2-9FBA3D1F773F}"/>
              </a:ext>
            </a:extLst>
          </p:cNvPr>
          <p:cNvSpPr txBox="1"/>
          <p:nvPr/>
        </p:nvSpPr>
        <p:spPr>
          <a:xfrm>
            <a:off x="1919534" y="1066666"/>
            <a:ext cx="8352928" cy="6718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dirty="0">
                <a:solidFill>
                  <a:schemeClr val="tx1"/>
                </a:solidFill>
                <a:latin typeface="+mn-lt"/>
              </a:rPr>
              <a:t>1 seul des critères </a:t>
            </a:r>
            <a:r>
              <a:rPr lang="fr-FR" sz="2800" dirty="0">
                <a:solidFill>
                  <a:schemeClr val="tx1"/>
                </a:solidFill>
                <a:latin typeface="+mn-lt"/>
              </a:rPr>
              <a:t>ci-dessous suffit à définir l’échec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FE4A43D-D492-6F4C-90D7-B96DC66F1D42}"/>
              </a:ext>
            </a:extLst>
          </p:cNvPr>
          <p:cNvSpPr/>
          <p:nvPr/>
        </p:nvSpPr>
        <p:spPr>
          <a:xfrm>
            <a:off x="838199" y="2109607"/>
            <a:ext cx="10515599" cy="357020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b="1" dirty="0">
                <a:solidFill>
                  <a:schemeClr val="tx1"/>
                </a:solidFill>
              </a:rPr>
              <a:t>≥ J4 </a:t>
            </a:r>
            <a:r>
              <a:rPr lang="fr-FR" sz="2800" dirty="0">
                <a:solidFill>
                  <a:schemeClr val="tx1"/>
                </a:solidFill>
              </a:rPr>
              <a:t>du traitement par verrous : </a:t>
            </a:r>
            <a:r>
              <a:rPr lang="fr-FR" sz="2800" b="1" dirty="0">
                <a:solidFill>
                  <a:schemeClr val="tx1"/>
                </a:solidFill>
              </a:rPr>
              <a:t>fièvre attribuée à l’ILC </a:t>
            </a:r>
            <a:r>
              <a:rPr lang="fr-FR" sz="2800" dirty="0">
                <a:solidFill>
                  <a:schemeClr val="tx1"/>
                </a:solidFill>
              </a:rPr>
              <a:t>et/ou </a:t>
            </a:r>
            <a:r>
              <a:rPr lang="fr-FR" sz="2800" b="1" dirty="0">
                <a:solidFill>
                  <a:schemeClr val="tx1"/>
                </a:solidFill>
              </a:rPr>
              <a:t>persistance d’hémoculture(s) positive(s) au même microorganisme </a:t>
            </a: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b="1" dirty="0">
                <a:solidFill>
                  <a:schemeClr val="tx1"/>
                </a:solidFill>
              </a:rPr>
              <a:t>24h</a:t>
            </a:r>
            <a:r>
              <a:rPr lang="fr-FR" sz="2800" dirty="0">
                <a:solidFill>
                  <a:schemeClr val="tx1"/>
                </a:solidFill>
              </a:rPr>
              <a:t> ou plus après la fin du traitement par verrou : </a:t>
            </a:r>
            <a:r>
              <a:rPr lang="fr-FR" sz="2800" b="1" dirty="0">
                <a:solidFill>
                  <a:schemeClr val="tx1"/>
                </a:solidFill>
              </a:rPr>
              <a:t>hémoculture(s) positive(s) au même microorganisme</a:t>
            </a: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</a:rPr>
              <a:t>Au cours ou décours du traitement par verrou : </a:t>
            </a:r>
            <a:r>
              <a:rPr lang="fr-FR" sz="2800" b="1" dirty="0">
                <a:solidFill>
                  <a:schemeClr val="tx1"/>
                </a:solidFill>
              </a:rPr>
              <a:t>localisations septiques secondaires</a:t>
            </a:r>
            <a:r>
              <a:rPr lang="fr-FR" sz="2800" dirty="0">
                <a:solidFill>
                  <a:schemeClr val="tx1"/>
                </a:solidFill>
              </a:rPr>
              <a:t> (endocardite, </a:t>
            </a:r>
            <a:r>
              <a:rPr lang="fr-FR" sz="2800" dirty="0" err="1">
                <a:solidFill>
                  <a:schemeClr val="tx1"/>
                </a:solidFill>
              </a:rPr>
              <a:t>embols</a:t>
            </a:r>
            <a:r>
              <a:rPr lang="fr-FR" sz="2800" dirty="0">
                <a:solidFill>
                  <a:schemeClr val="tx1"/>
                </a:solidFill>
              </a:rPr>
              <a:t> septiques…)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B2BD669B-23AA-AA4C-9163-D7BD0406C0C2}"/>
              </a:ext>
            </a:extLst>
          </p:cNvPr>
          <p:cNvSpPr txBox="1"/>
          <p:nvPr/>
        </p:nvSpPr>
        <p:spPr>
          <a:xfrm>
            <a:off x="1694566" y="5216364"/>
            <a:ext cx="880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É</a:t>
            </a:r>
            <a:r>
              <a:rPr lang="fr-FR" sz="2800" dirty="0">
                <a:solidFill>
                  <a:srgbClr val="C00000"/>
                </a:solidFill>
                <a:latin typeface="+mn-lt"/>
              </a:rPr>
              <a:t>chec = ablation systématique du CIVLD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7E7FE81-61B9-E140-B287-BBD69243A990}"/>
              </a:ext>
            </a:extLst>
          </p:cNvPr>
          <p:cNvSpPr/>
          <p:nvPr/>
        </p:nvSpPr>
        <p:spPr>
          <a:xfrm>
            <a:off x="780726" y="5824607"/>
            <a:ext cx="10957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ILC = infection liée au cathéter; 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2214034-12B7-1E46-BFB5-378D721A0274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90282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surveillance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F24864E-2854-C243-9BFA-7E6FFB018335}"/>
              </a:ext>
            </a:extLst>
          </p:cNvPr>
          <p:cNvSpPr/>
          <p:nvPr/>
        </p:nvSpPr>
        <p:spPr>
          <a:xfrm>
            <a:off x="838197" y="1988840"/>
            <a:ext cx="10515600" cy="292387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400" b="1" dirty="0">
                <a:solidFill>
                  <a:schemeClr val="tx1"/>
                </a:solidFill>
                <a:latin typeface="+mn-lt"/>
              </a:rPr>
              <a:t>Clinique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 : signes généraux d’infection, complications locales ou loco-régionales </a:t>
            </a: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400" b="1" dirty="0">
                <a:solidFill>
                  <a:schemeClr val="tx1"/>
                </a:solidFill>
                <a:latin typeface="+mn-lt"/>
              </a:rPr>
              <a:t>Microbiologique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 : </a:t>
            </a:r>
          </a:p>
          <a:p>
            <a:pPr marL="6858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une paire d’hémocultures sur CIVLD et en périphérie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J4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du début du verrou</a:t>
            </a:r>
          </a:p>
          <a:p>
            <a:pPr marL="6858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une paire d’hémocultures sur CIVLD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J11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(lendemain de l’arrêt des verrous)</a:t>
            </a:r>
          </a:p>
          <a:p>
            <a:pPr marL="6858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une paire d’hémocultures sur CIVLD juste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avant la réutilisation ultérieure du CIVLD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FD8B97D-C2EB-6747-99FF-9A219A1BDD32}"/>
              </a:ext>
            </a:extLst>
          </p:cNvPr>
          <p:cNvSpPr/>
          <p:nvPr/>
        </p:nvSpPr>
        <p:spPr>
          <a:xfrm>
            <a:off x="838197" y="6210558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367122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D39ECC67-24A9-122E-5A61-77A0F053945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MID </a:t>
            </a:r>
            <a:r>
              <a:rPr lang="fr-FR" b="1" i="1" dirty="0">
                <a:solidFill>
                  <a:srgbClr val="002060"/>
                </a:solidFill>
              </a:rPr>
              <a:t>versus </a:t>
            </a:r>
            <a:r>
              <a:rPr lang="fr-FR" b="1" dirty="0">
                <a:solidFill>
                  <a:srgbClr val="002060"/>
                </a:solidFill>
              </a:rPr>
              <a:t>PICC ?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D7D841D2-208C-4D21-7980-82826F36132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563" y="615596"/>
            <a:ext cx="11402291" cy="2827888"/>
          </a:xfrm>
          <a:prstGeom prst="rect">
            <a:avLst/>
          </a:prstGeom>
        </p:spPr>
      </p:pic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9985665" y="2555009"/>
            <a:ext cx="80663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r-FR" sz="2400" dirty="0">
                <a:solidFill>
                  <a:schemeClr val="bg1"/>
                </a:solidFill>
              </a:rPr>
              <a:t>2022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752FB10-11C9-F0EC-A9A5-D0B8977CDF0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429000"/>
            <a:ext cx="9083028" cy="341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861200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surveillance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96CA06D2-D4BA-D744-A599-1C973833F3CC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210" t="31915" r="5440" b="11932"/>
          <a:stretch/>
        </p:blipFill>
        <p:spPr>
          <a:xfrm>
            <a:off x="1664751" y="2276872"/>
            <a:ext cx="8549766" cy="312774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7876394-9840-BE4D-BE0D-F6D6C662C0EC}"/>
              </a:ext>
            </a:extLst>
          </p:cNvPr>
          <p:cNvSpPr/>
          <p:nvPr/>
        </p:nvSpPr>
        <p:spPr>
          <a:xfrm>
            <a:off x="2816879" y="1453379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4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Chronologie des hémocultures de contrôle sur le CIVLD</a:t>
            </a:r>
            <a:endParaRPr lang="fr-FR" sz="24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70785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Critère de réutilisation CIVLD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060B712-182E-974B-92D9-141E190D74DA}"/>
              </a:ext>
            </a:extLst>
          </p:cNvPr>
          <p:cNvSpPr/>
          <p:nvPr/>
        </p:nvSpPr>
        <p:spPr>
          <a:xfrm>
            <a:off x="687717" y="1319206"/>
            <a:ext cx="10666083" cy="40318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Apyrexie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Pas de signes locaux d’infection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Hémoculture fin de traitement (J11), négative à 48 h (J13)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En cas de nécessité de verrou intermittent à partir de J4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9F0C96F-FAEA-1744-B293-6CFA39951A34}"/>
              </a:ext>
            </a:extLst>
          </p:cNvPr>
          <p:cNvSpPr/>
          <p:nvPr/>
        </p:nvSpPr>
        <p:spPr>
          <a:xfrm>
            <a:off x="687717" y="6221709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30452886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90801" y="1"/>
            <a:ext cx="442277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fr-FR" altLang="fr-FR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524000" y="2133600"/>
            <a:ext cx="8915400" cy="4464050"/>
            <a:chOff x="0" y="1344"/>
            <a:chExt cx="5616" cy="281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16" y="2314"/>
              <a:ext cx="416" cy="328"/>
            </a:xfrm>
            <a:custGeom>
              <a:avLst/>
              <a:gdLst>
                <a:gd name="T0" fmla="*/ 52 w 416"/>
                <a:gd name="T1" fmla="*/ 158 h 328"/>
                <a:gd name="T2" fmla="*/ 34 w 416"/>
                <a:gd name="T3" fmla="*/ 114 h 328"/>
                <a:gd name="T4" fmla="*/ 12 w 416"/>
                <a:gd name="T5" fmla="*/ 96 h 328"/>
                <a:gd name="T6" fmla="*/ 20 w 416"/>
                <a:gd name="T7" fmla="*/ 72 h 328"/>
                <a:gd name="T8" fmla="*/ 2 w 416"/>
                <a:gd name="T9" fmla="*/ 26 h 328"/>
                <a:gd name="T10" fmla="*/ 36 w 416"/>
                <a:gd name="T11" fmla="*/ 0 h 328"/>
                <a:gd name="T12" fmla="*/ 72 w 416"/>
                <a:gd name="T13" fmla="*/ 18 h 328"/>
                <a:gd name="T14" fmla="*/ 126 w 416"/>
                <a:gd name="T15" fmla="*/ 24 h 328"/>
                <a:gd name="T16" fmla="*/ 166 w 416"/>
                <a:gd name="T17" fmla="*/ 34 h 328"/>
                <a:gd name="T18" fmla="*/ 190 w 416"/>
                <a:gd name="T19" fmla="*/ 66 h 328"/>
                <a:gd name="T20" fmla="*/ 228 w 416"/>
                <a:gd name="T21" fmla="*/ 72 h 328"/>
                <a:gd name="T22" fmla="*/ 250 w 416"/>
                <a:gd name="T23" fmla="*/ 118 h 328"/>
                <a:gd name="T24" fmla="*/ 250 w 416"/>
                <a:gd name="T25" fmla="*/ 170 h 328"/>
                <a:gd name="T26" fmla="*/ 260 w 416"/>
                <a:gd name="T27" fmla="*/ 228 h 328"/>
                <a:gd name="T28" fmla="*/ 270 w 416"/>
                <a:gd name="T29" fmla="*/ 252 h 328"/>
                <a:gd name="T30" fmla="*/ 318 w 416"/>
                <a:gd name="T31" fmla="*/ 254 h 328"/>
                <a:gd name="T32" fmla="*/ 340 w 416"/>
                <a:gd name="T33" fmla="*/ 252 h 328"/>
                <a:gd name="T34" fmla="*/ 358 w 416"/>
                <a:gd name="T35" fmla="*/ 214 h 328"/>
                <a:gd name="T36" fmla="*/ 404 w 416"/>
                <a:gd name="T37" fmla="*/ 202 h 328"/>
                <a:gd name="T38" fmla="*/ 416 w 416"/>
                <a:gd name="T39" fmla="*/ 208 h 328"/>
                <a:gd name="T40" fmla="*/ 398 w 416"/>
                <a:gd name="T41" fmla="*/ 240 h 328"/>
                <a:gd name="T42" fmla="*/ 388 w 416"/>
                <a:gd name="T43" fmla="*/ 252 h 328"/>
                <a:gd name="T44" fmla="*/ 356 w 416"/>
                <a:gd name="T45" fmla="*/ 268 h 328"/>
                <a:gd name="T46" fmla="*/ 336 w 416"/>
                <a:gd name="T47" fmla="*/ 280 h 328"/>
                <a:gd name="T48" fmla="*/ 318 w 416"/>
                <a:gd name="T49" fmla="*/ 314 h 328"/>
                <a:gd name="T50" fmla="*/ 284 w 416"/>
                <a:gd name="T51" fmla="*/ 298 h 328"/>
                <a:gd name="T52" fmla="*/ 274 w 416"/>
                <a:gd name="T53" fmla="*/ 298 h 328"/>
                <a:gd name="T54" fmla="*/ 248 w 416"/>
                <a:gd name="T55" fmla="*/ 308 h 328"/>
                <a:gd name="T56" fmla="*/ 196 w 416"/>
                <a:gd name="T57" fmla="*/ 282 h 328"/>
                <a:gd name="T58" fmla="*/ 156 w 416"/>
                <a:gd name="T59" fmla="*/ 262 h 328"/>
                <a:gd name="T60" fmla="*/ 124 w 416"/>
                <a:gd name="T61" fmla="*/ 232 h 328"/>
                <a:gd name="T62" fmla="*/ 126 w 416"/>
                <a:gd name="T63" fmla="*/ 212 h 328"/>
                <a:gd name="T64" fmla="*/ 120 w 416"/>
                <a:gd name="T65" fmla="*/ 172 h 328"/>
                <a:gd name="T66" fmla="*/ 104 w 416"/>
                <a:gd name="T67" fmla="*/ 150 h 328"/>
                <a:gd name="T68" fmla="*/ 96 w 416"/>
                <a:gd name="T69" fmla="*/ 136 h 328"/>
                <a:gd name="T70" fmla="*/ 82 w 416"/>
                <a:gd name="T71" fmla="*/ 126 h 328"/>
                <a:gd name="T72" fmla="*/ 72 w 416"/>
                <a:gd name="T73" fmla="*/ 90 h 328"/>
                <a:gd name="T74" fmla="*/ 54 w 416"/>
                <a:gd name="T75" fmla="*/ 62 h 328"/>
                <a:gd name="T76" fmla="*/ 38 w 416"/>
                <a:gd name="T77" fmla="*/ 20 h 328"/>
                <a:gd name="T78" fmla="*/ 24 w 416"/>
                <a:gd name="T79" fmla="*/ 52 h 328"/>
                <a:gd name="T80" fmla="*/ 44 w 416"/>
                <a:gd name="T81" fmla="*/ 96 h 328"/>
                <a:gd name="T82" fmla="*/ 52 w 416"/>
                <a:gd name="T83" fmla="*/ 126 h 328"/>
                <a:gd name="T84" fmla="*/ 68 w 416"/>
                <a:gd name="T85" fmla="*/ 162 h 32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16"/>
                <a:gd name="T130" fmla="*/ 0 h 328"/>
                <a:gd name="T131" fmla="*/ 416 w 416"/>
                <a:gd name="T132" fmla="*/ 328 h 32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16" h="328">
                  <a:moveTo>
                    <a:pt x="72" y="170"/>
                  </a:moveTo>
                  <a:lnTo>
                    <a:pt x="60" y="174"/>
                  </a:lnTo>
                  <a:lnTo>
                    <a:pt x="52" y="158"/>
                  </a:lnTo>
                  <a:lnTo>
                    <a:pt x="36" y="144"/>
                  </a:lnTo>
                  <a:lnTo>
                    <a:pt x="38" y="128"/>
                  </a:lnTo>
                  <a:lnTo>
                    <a:pt x="34" y="114"/>
                  </a:lnTo>
                  <a:lnTo>
                    <a:pt x="30" y="104"/>
                  </a:lnTo>
                  <a:lnTo>
                    <a:pt x="20" y="104"/>
                  </a:lnTo>
                  <a:lnTo>
                    <a:pt x="12" y="96"/>
                  </a:lnTo>
                  <a:lnTo>
                    <a:pt x="4" y="88"/>
                  </a:lnTo>
                  <a:lnTo>
                    <a:pt x="16" y="90"/>
                  </a:lnTo>
                  <a:lnTo>
                    <a:pt x="20" y="72"/>
                  </a:lnTo>
                  <a:lnTo>
                    <a:pt x="12" y="60"/>
                  </a:lnTo>
                  <a:lnTo>
                    <a:pt x="4" y="48"/>
                  </a:lnTo>
                  <a:lnTo>
                    <a:pt x="2" y="26"/>
                  </a:lnTo>
                  <a:lnTo>
                    <a:pt x="0" y="2"/>
                  </a:lnTo>
                  <a:lnTo>
                    <a:pt x="18" y="2"/>
                  </a:lnTo>
                  <a:lnTo>
                    <a:pt x="36" y="0"/>
                  </a:lnTo>
                  <a:lnTo>
                    <a:pt x="48" y="6"/>
                  </a:lnTo>
                  <a:lnTo>
                    <a:pt x="60" y="10"/>
                  </a:lnTo>
                  <a:lnTo>
                    <a:pt x="72" y="18"/>
                  </a:lnTo>
                  <a:lnTo>
                    <a:pt x="82" y="24"/>
                  </a:lnTo>
                  <a:lnTo>
                    <a:pt x="104" y="24"/>
                  </a:lnTo>
                  <a:lnTo>
                    <a:pt x="126" y="24"/>
                  </a:lnTo>
                  <a:lnTo>
                    <a:pt x="128" y="16"/>
                  </a:lnTo>
                  <a:lnTo>
                    <a:pt x="154" y="16"/>
                  </a:lnTo>
                  <a:lnTo>
                    <a:pt x="166" y="34"/>
                  </a:lnTo>
                  <a:lnTo>
                    <a:pt x="172" y="52"/>
                  </a:lnTo>
                  <a:lnTo>
                    <a:pt x="180" y="60"/>
                  </a:lnTo>
                  <a:lnTo>
                    <a:pt x="190" y="66"/>
                  </a:lnTo>
                  <a:lnTo>
                    <a:pt x="200" y="52"/>
                  </a:lnTo>
                  <a:lnTo>
                    <a:pt x="222" y="56"/>
                  </a:lnTo>
                  <a:lnTo>
                    <a:pt x="228" y="72"/>
                  </a:lnTo>
                  <a:lnTo>
                    <a:pt x="236" y="88"/>
                  </a:lnTo>
                  <a:lnTo>
                    <a:pt x="240" y="110"/>
                  </a:lnTo>
                  <a:lnTo>
                    <a:pt x="250" y="118"/>
                  </a:lnTo>
                  <a:lnTo>
                    <a:pt x="268" y="122"/>
                  </a:lnTo>
                  <a:lnTo>
                    <a:pt x="260" y="146"/>
                  </a:lnTo>
                  <a:lnTo>
                    <a:pt x="250" y="170"/>
                  </a:lnTo>
                  <a:lnTo>
                    <a:pt x="248" y="194"/>
                  </a:lnTo>
                  <a:lnTo>
                    <a:pt x="254" y="212"/>
                  </a:lnTo>
                  <a:lnTo>
                    <a:pt x="260" y="228"/>
                  </a:lnTo>
                  <a:lnTo>
                    <a:pt x="264" y="240"/>
                  </a:lnTo>
                  <a:lnTo>
                    <a:pt x="268" y="252"/>
                  </a:lnTo>
                  <a:lnTo>
                    <a:pt x="270" y="252"/>
                  </a:lnTo>
                  <a:lnTo>
                    <a:pt x="286" y="260"/>
                  </a:lnTo>
                  <a:lnTo>
                    <a:pt x="302" y="260"/>
                  </a:lnTo>
                  <a:lnTo>
                    <a:pt x="318" y="254"/>
                  </a:lnTo>
                  <a:lnTo>
                    <a:pt x="328" y="254"/>
                  </a:lnTo>
                  <a:lnTo>
                    <a:pt x="334" y="256"/>
                  </a:lnTo>
                  <a:lnTo>
                    <a:pt x="340" y="252"/>
                  </a:lnTo>
                  <a:lnTo>
                    <a:pt x="338" y="250"/>
                  </a:lnTo>
                  <a:lnTo>
                    <a:pt x="350" y="236"/>
                  </a:lnTo>
                  <a:lnTo>
                    <a:pt x="358" y="214"/>
                  </a:lnTo>
                  <a:lnTo>
                    <a:pt x="376" y="206"/>
                  </a:lnTo>
                  <a:lnTo>
                    <a:pt x="390" y="204"/>
                  </a:lnTo>
                  <a:lnTo>
                    <a:pt x="404" y="202"/>
                  </a:lnTo>
                  <a:lnTo>
                    <a:pt x="408" y="202"/>
                  </a:lnTo>
                  <a:lnTo>
                    <a:pt x="414" y="206"/>
                  </a:lnTo>
                  <a:lnTo>
                    <a:pt x="416" y="208"/>
                  </a:lnTo>
                  <a:lnTo>
                    <a:pt x="400" y="230"/>
                  </a:lnTo>
                  <a:lnTo>
                    <a:pt x="398" y="238"/>
                  </a:lnTo>
                  <a:lnTo>
                    <a:pt x="398" y="240"/>
                  </a:lnTo>
                  <a:lnTo>
                    <a:pt x="398" y="242"/>
                  </a:lnTo>
                  <a:lnTo>
                    <a:pt x="392" y="260"/>
                  </a:lnTo>
                  <a:lnTo>
                    <a:pt x="388" y="252"/>
                  </a:lnTo>
                  <a:lnTo>
                    <a:pt x="384" y="256"/>
                  </a:lnTo>
                  <a:lnTo>
                    <a:pt x="370" y="268"/>
                  </a:lnTo>
                  <a:lnTo>
                    <a:pt x="356" y="26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36" y="280"/>
                  </a:lnTo>
                  <a:lnTo>
                    <a:pt x="348" y="298"/>
                  </a:lnTo>
                  <a:lnTo>
                    <a:pt x="326" y="300"/>
                  </a:lnTo>
                  <a:lnTo>
                    <a:pt x="318" y="314"/>
                  </a:lnTo>
                  <a:lnTo>
                    <a:pt x="314" y="328"/>
                  </a:lnTo>
                  <a:lnTo>
                    <a:pt x="300" y="312"/>
                  </a:lnTo>
                  <a:lnTo>
                    <a:pt x="284" y="298"/>
                  </a:lnTo>
                  <a:lnTo>
                    <a:pt x="292" y="302"/>
                  </a:lnTo>
                  <a:lnTo>
                    <a:pt x="282" y="298"/>
                  </a:lnTo>
                  <a:lnTo>
                    <a:pt x="274" y="298"/>
                  </a:lnTo>
                  <a:lnTo>
                    <a:pt x="278" y="298"/>
                  </a:lnTo>
                  <a:lnTo>
                    <a:pt x="264" y="302"/>
                  </a:lnTo>
                  <a:lnTo>
                    <a:pt x="248" y="308"/>
                  </a:lnTo>
                  <a:lnTo>
                    <a:pt x="230" y="298"/>
                  </a:lnTo>
                  <a:lnTo>
                    <a:pt x="212" y="290"/>
                  </a:lnTo>
                  <a:lnTo>
                    <a:pt x="196" y="282"/>
                  </a:lnTo>
                  <a:lnTo>
                    <a:pt x="178" y="274"/>
                  </a:lnTo>
                  <a:lnTo>
                    <a:pt x="168" y="266"/>
                  </a:lnTo>
                  <a:lnTo>
                    <a:pt x="156" y="262"/>
                  </a:lnTo>
                  <a:lnTo>
                    <a:pt x="146" y="254"/>
                  </a:lnTo>
                  <a:lnTo>
                    <a:pt x="134" y="244"/>
                  </a:lnTo>
                  <a:lnTo>
                    <a:pt x="124" y="232"/>
                  </a:lnTo>
                  <a:lnTo>
                    <a:pt x="122" y="220"/>
                  </a:lnTo>
                  <a:lnTo>
                    <a:pt x="126" y="218"/>
                  </a:lnTo>
                  <a:lnTo>
                    <a:pt x="126" y="212"/>
                  </a:lnTo>
                  <a:lnTo>
                    <a:pt x="130" y="202"/>
                  </a:lnTo>
                  <a:lnTo>
                    <a:pt x="124" y="186"/>
                  </a:lnTo>
                  <a:lnTo>
                    <a:pt x="120" y="172"/>
                  </a:lnTo>
                  <a:lnTo>
                    <a:pt x="110" y="160"/>
                  </a:lnTo>
                  <a:lnTo>
                    <a:pt x="102" y="148"/>
                  </a:lnTo>
                  <a:lnTo>
                    <a:pt x="104" y="150"/>
                  </a:lnTo>
                  <a:lnTo>
                    <a:pt x="98" y="142"/>
                  </a:lnTo>
                  <a:lnTo>
                    <a:pt x="96" y="138"/>
                  </a:lnTo>
                  <a:lnTo>
                    <a:pt x="96" y="136"/>
                  </a:lnTo>
                  <a:lnTo>
                    <a:pt x="84" y="130"/>
                  </a:lnTo>
                  <a:lnTo>
                    <a:pt x="88" y="126"/>
                  </a:lnTo>
                  <a:lnTo>
                    <a:pt x="82" y="126"/>
                  </a:lnTo>
                  <a:lnTo>
                    <a:pt x="86" y="114"/>
                  </a:lnTo>
                  <a:lnTo>
                    <a:pt x="80" y="108"/>
                  </a:lnTo>
                  <a:lnTo>
                    <a:pt x="72" y="90"/>
                  </a:lnTo>
                  <a:lnTo>
                    <a:pt x="72" y="86"/>
                  </a:lnTo>
                  <a:lnTo>
                    <a:pt x="60" y="78"/>
                  </a:lnTo>
                  <a:lnTo>
                    <a:pt x="54" y="62"/>
                  </a:lnTo>
                  <a:lnTo>
                    <a:pt x="50" y="48"/>
                  </a:lnTo>
                  <a:lnTo>
                    <a:pt x="50" y="26"/>
                  </a:lnTo>
                  <a:lnTo>
                    <a:pt x="38" y="20"/>
                  </a:lnTo>
                  <a:lnTo>
                    <a:pt x="28" y="14"/>
                  </a:lnTo>
                  <a:lnTo>
                    <a:pt x="26" y="32"/>
                  </a:lnTo>
                  <a:lnTo>
                    <a:pt x="24" y="52"/>
                  </a:lnTo>
                  <a:lnTo>
                    <a:pt x="32" y="66"/>
                  </a:lnTo>
                  <a:lnTo>
                    <a:pt x="38" y="82"/>
                  </a:lnTo>
                  <a:lnTo>
                    <a:pt x="44" y="96"/>
                  </a:lnTo>
                  <a:lnTo>
                    <a:pt x="48" y="108"/>
                  </a:lnTo>
                  <a:lnTo>
                    <a:pt x="50" y="104"/>
                  </a:lnTo>
                  <a:lnTo>
                    <a:pt x="52" y="126"/>
                  </a:lnTo>
                  <a:lnTo>
                    <a:pt x="56" y="148"/>
                  </a:lnTo>
                  <a:lnTo>
                    <a:pt x="62" y="152"/>
                  </a:lnTo>
                  <a:lnTo>
                    <a:pt x="68" y="162"/>
                  </a:lnTo>
                  <a:lnTo>
                    <a:pt x="72" y="17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458" y="2970"/>
              <a:ext cx="8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554" y="2906"/>
              <a:ext cx="184" cy="178"/>
            </a:xfrm>
            <a:custGeom>
              <a:avLst/>
              <a:gdLst>
                <a:gd name="T0" fmla="*/ 184 w 184"/>
                <a:gd name="T1" fmla="*/ 72 h 178"/>
                <a:gd name="T2" fmla="*/ 166 w 184"/>
                <a:gd name="T3" fmla="*/ 72 h 178"/>
                <a:gd name="T4" fmla="*/ 166 w 184"/>
                <a:gd name="T5" fmla="*/ 72 h 178"/>
                <a:gd name="T6" fmla="*/ 158 w 184"/>
                <a:gd name="T7" fmla="*/ 100 h 178"/>
                <a:gd name="T8" fmla="*/ 160 w 184"/>
                <a:gd name="T9" fmla="*/ 102 h 178"/>
                <a:gd name="T10" fmla="*/ 156 w 184"/>
                <a:gd name="T11" fmla="*/ 110 h 178"/>
                <a:gd name="T12" fmla="*/ 144 w 184"/>
                <a:gd name="T13" fmla="*/ 118 h 178"/>
                <a:gd name="T14" fmla="*/ 136 w 184"/>
                <a:gd name="T15" fmla="*/ 130 h 178"/>
                <a:gd name="T16" fmla="*/ 136 w 184"/>
                <a:gd name="T17" fmla="*/ 140 h 178"/>
                <a:gd name="T18" fmla="*/ 140 w 184"/>
                <a:gd name="T19" fmla="*/ 140 h 178"/>
                <a:gd name="T20" fmla="*/ 136 w 184"/>
                <a:gd name="T21" fmla="*/ 148 h 178"/>
                <a:gd name="T22" fmla="*/ 132 w 184"/>
                <a:gd name="T23" fmla="*/ 154 h 178"/>
                <a:gd name="T24" fmla="*/ 126 w 184"/>
                <a:gd name="T25" fmla="*/ 170 h 178"/>
                <a:gd name="T26" fmla="*/ 104 w 184"/>
                <a:gd name="T27" fmla="*/ 178 h 178"/>
                <a:gd name="T28" fmla="*/ 102 w 184"/>
                <a:gd name="T29" fmla="*/ 166 h 178"/>
                <a:gd name="T30" fmla="*/ 96 w 184"/>
                <a:gd name="T31" fmla="*/ 164 h 178"/>
                <a:gd name="T32" fmla="*/ 86 w 184"/>
                <a:gd name="T33" fmla="*/ 164 h 178"/>
                <a:gd name="T34" fmla="*/ 74 w 184"/>
                <a:gd name="T35" fmla="*/ 158 h 178"/>
                <a:gd name="T36" fmla="*/ 62 w 184"/>
                <a:gd name="T37" fmla="*/ 164 h 178"/>
                <a:gd name="T38" fmla="*/ 52 w 184"/>
                <a:gd name="T39" fmla="*/ 166 h 178"/>
                <a:gd name="T40" fmla="*/ 50 w 184"/>
                <a:gd name="T41" fmla="*/ 154 h 178"/>
                <a:gd name="T42" fmla="*/ 32 w 184"/>
                <a:gd name="T43" fmla="*/ 156 h 178"/>
                <a:gd name="T44" fmla="*/ 34 w 184"/>
                <a:gd name="T45" fmla="*/ 154 h 178"/>
                <a:gd name="T46" fmla="*/ 30 w 184"/>
                <a:gd name="T47" fmla="*/ 156 h 178"/>
                <a:gd name="T48" fmla="*/ 22 w 184"/>
                <a:gd name="T49" fmla="*/ 154 h 178"/>
                <a:gd name="T50" fmla="*/ 18 w 184"/>
                <a:gd name="T51" fmla="*/ 132 h 178"/>
                <a:gd name="T52" fmla="*/ 18 w 184"/>
                <a:gd name="T53" fmla="*/ 116 h 178"/>
                <a:gd name="T54" fmla="*/ 6 w 184"/>
                <a:gd name="T55" fmla="*/ 108 h 178"/>
                <a:gd name="T56" fmla="*/ 8 w 184"/>
                <a:gd name="T57" fmla="*/ 108 h 178"/>
                <a:gd name="T58" fmla="*/ 4 w 184"/>
                <a:gd name="T59" fmla="*/ 96 h 178"/>
                <a:gd name="T60" fmla="*/ 4 w 184"/>
                <a:gd name="T61" fmla="*/ 90 h 178"/>
                <a:gd name="T62" fmla="*/ 0 w 184"/>
                <a:gd name="T63" fmla="*/ 74 h 178"/>
                <a:gd name="T64" fmla="*/ 4 w 184"/>
                <a:gd name="T65" fmla="*/ 62 h 178"/>
                <a:gd name="T66" fmla="*/ 2 w 184"/>
                <a:gd name="T67" fmla="*/ 62 h 178"/>
                <a:gd name="T68" fmla="*/ 12 w 184"/>
                <a:gd name="T69" fmla="*/ 48 h 178"/>
                <a:gd name="T70" fmla="*/ 16 w 184"/>
                <a:gd name="T71" fmla="*/ 62 h 178"/>
                <a:gd name="T72" fmla="*/ 34 w 184"/>
                <a:gd name="T73" fmla="*/ 72 h 178"/>
                <a:gd name="T74" fmla="*/ 60 w 184"/>
                <a:gd name="T75" fmla="*/ 68 h 178"/>
                <a:gd name="T76" fmla="*/ 64 w 184"/>
                <a:gd name="T77" fmla="*/ 60 h 178"/>
                <a:gd name="T78" fmla="*/ 90 w 184"/>
                <a:gd name="T79" fmla="*/ 64 h 178"/>
                <a:gd name="T80" fmla="*/ 104 w 184"/>
                <a:gd name="T81" fmla="*/ 58 h 178"/>
                <a:gd name="T82" fmla="*/ 112 w 184"/>
                <a:gd name="T83" fmla="*/ 40 h 178"/>
                <a:gd name="T84" fmla="*/ 116 w 184"/>
                <a:gd name="T85" fmla="*/ 28 h 178"/>
                <a:gd name="T86" fmla="*/ 122 w 184"/>
                <a:gd name="T87" fmla="*/ 14 h 178"/>
                <a:gd name="T88" fmla="*/ 124 w 184"/>
                <a:gd name="T89" fmla="*/ 0 h 178"/>
                <a:gd name="T90" fmla="*/ 142 w 184"/>
                <a:gd name="T91" fmla="*/ 2 h 178"/>
                <a:gd name="T92" fmla="*/ 158 w 184"/>
                <a:gd name="T93" fmla="*/ 4 h 178"/>
                <a:gd name="T94" fmla="*/ 154 w 184"/>
                <a:gd name="T95" fmla="*/ 6 h 178"/>
                <a:gd name="T96" fmla="*/ 156 w 184"/>
                <a:gd name="T97" fmla="*/ 8 h 178"/>
                <a:gd name="T98" fmla="*/ 162 w 184"/>
                <a:gd name="T99" fmla="*/ 16 h 178"/>
                <a:gd name="T100" fmla="*/ 156 w 184"/>
                <a:gd name="T101" fmla="*/ 16 h 178"/>
                <a:gd name="T102" fmla="*/ 150 w 184"/>
                <a:gd name="T103" fmla="*/ 16 h 178"/>
                <a:gd name="T104" fmla="*/ 154 w 184"/>
                <a:gd name="T105" fmla="*/ 24 h 178"/>
                <a:gd name="T106" fmla="*/ 166 w 184"/>
                <a:gd name="T107" fmla="*/ 46 h 178"/>
                <a:gd name="T108" fmla="*/ 164 w 184"/>
                <a:gd name="T109" fmla="*/ 52 h 178"/>
                <a:gd name="T110" fmla="*/ 174 w 184"/>
                <a:gd name="T111" fmla="*/ 62 h 178"/>
                <a:gd name="T112" fmla="*/ 184 w 184"/>
                <a:gd name="T113" fmla="*/ 72 h 1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4"/>
                <a:gd name="T172" fmla="*/ 0 h 178"/>
                <a:gd name="T173" fmla="*/ 184 w 184"/>
                <a:gd name="T174" fmla="*/ 178 h 1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4" h="178">
                  <a:moveTo>
                    <a:pt x="184" y="72"/>
                  </a:moveTo>
                  <a:lnTo>
                    <a:pt x="166" y="72"/>
                  </a:lnTo>
                  <a:lnTo>
                    <a:pt x="158" y="100"/>
                  </a:lnTo>
                  <a:lnTo>
                    <a:pt x="160" y="102"/>
                  </a:lnTo>
                  <a:lnTo>
                    <a:pt x="156" y="110"/>
                  </a:lnTo>
                  <a:lnTo>
                    <a:pt x="144" y="118"/>
                  </a:lnTo>
                  <a:lnTo>
                    <a:pt x="136" y="130"/>
                  </a:lnTo>
                  <a:lnTo>
                    <a:pt x="136" y="140"/>
                  </a:lnTo>
                  <a:lnTo>
                    <a:pt x="140" y="140"/>
                  </a:lnTo>
                  <a:lnTo>
                    <a:pt x="136" y="148"/>
                  </a:lnTo>
                  <a:lnTo>
                    <a:pt x="132" y="154"/>
                  </a:lnTo>
                  <a:lnTo>
                    <a:pt x="126" y="170"/>
                  </a:lnTo>
                  <a:lnTo>
                    <a:pt x="104" y="178"/>
                  </a:lnTo>
                  <a:lnTo>
                    <a:pt x="102" y="166"/>
                  </a:lnTo>
                  <a:lnTo>
                    <a:pt x="96" y="164"/>
                  </a:lnTo>
                  <a:lnTo>
                    <a:pt x="86" y="164"/>
                  </a:lnTo>
                  <a:lnTo>
                    <a:pt x="74" y="158"/>
                  </a:lnTo>
                  <a:lnTo>
                    <a:pt x="62" y="164"/>
                  </a:lnTo>
                  <a:lnTo>
                    <a:pt x="52" y="166"/>
                  </a:lnTo>
                  <a:lnTo>
                    <a:pt x="50" y="154"/>
                  </a:lnTo>
                  <a:lnTo>
                    <a:pt x="32" y="156"/>
                  </a:lnTo>
                  <a:lnTo>
                    <a:pt x="34" y="154"/>
                  </a:lnTo>
                  <a:lnTo>
                    <a:pt x="30" y="156"/>
                  </a:lnTo>
                  <a:lnTo>
                    <a:pt x="22" y="154"/>
                  </a:lnTo>
                  <a:lnTo>
                    <a:pt x="18" y="132"/>
                  </a:lnTo>
                  <a:lnTo>
                    <a:pt x="18" y="116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4" y="96"/>
                  </a:lnTo>
                  <a:lnTo>
                    <a:pt x="4" y="90"/>
                  </a:lnTo>
                  <a:lnTo>
                    <a:pt x="0" y="74"/>
                  </a:lnTo>
                  <a:lnTo>
                    <a:pt x="4" y="62"/>
                  </a:lnTo>
                  <a:lnTo>
                    <a:pt x="2" y="62"/>
                  </a:lnTo>
                  <a:lnTo>
                    <a:pt x="12" y="48"/>
                  </a:lnTo>
                  <a:lnTo>
                    <a:pt x="16" y="62"/>
                  </a:lnTo>
                  <a:lnTo>
                    <a:pt x="34" y="72"/>
                  </a:lnTo>
                  <a:lnTo>
                    <a:pt x="60" y="68"/>
                  </a:lnTo>
                  <a:lnTo>
                    <a:pt x="64" y="60"/>
                  </a:lnTo>
                  <a:lnTo>
                    <a:pt x="90" y="64"/>
                  </a:lnTo>
                  <a:lnTo>
                    <a:pt x="104" y="58"/>
                  </a:lnTo>
                  <a:lnTo>
                    <a:pt x="112" y="40"/>
                  </a:lnTo>
                  <a:lnTo>
                    <a:pt x="116" y="28"/>
                  </a:lnTo>
                  <a:lnTo>
                    <a:pt x="122" y="14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58" y="4"/>
                  </a:lnTo>
                  <a:lnTo>
                    <a:pt x="154" y="6"/>
                  </a:lnTo>
                  <a:lnTo>
                    <a:pt x="156" y="8"/>
                  </a:lnTo>
                  <a:lnTo>
                    <a:pt x="162" y="16"/>
                  </a:lnTo>
                  <a:lnTo>
                    <a:pt x="156" y="16"/>
                  </a:lnTo>
                  <a:lnTo>
                    <a:pt x="150" y="16"/>
                  </a:lnTo>
                  <a:lnTo>
                    <a:pt x="154" y="24"/>
                  </a:lnTo>
                  <a:lnTo>
                    <a:pt x="166" y="46"/>
                  </a:lnTo>
                  <a:lnTo>
                    <a:pt x="164" y="52"/>
                  </a:lnTo>
                  <a:lnTo>
                    <a:pt x="174" y="62"/>
                  </a:lnTo>
                  <a:lnTo>
                    <a:pt x="184" y="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300" y="2882"/>
              <a:ext cx="200" cy="238"/>
            </a:xfrm>
            <a:custGeom>
              <a:avLst/>
              <a:gdLst>
                <a:gd name="T0" fmla="*/ 200 w 200"/>
                <a:gd name="T1" fmla="*/ 184 h 238"/>
                <a:gd name="T2" fmla="*/ 198 w 200"/>
                <a:gd name="T3" fmla="*/ 186 h 238"/>
                <a:gd name="T4" fmla="*/ 196 w 200"/>
                <a:gd name="T5" fmla="*/ 214 h 238"/>
                <a:gd name="T6" fmla="*/ 194 w 200"/>
                <a:gd name="T7" fmla="*/ 238 h 238"/>
                <a:gd name="T8" fmla="*/ 184 w 200"/>
                <a:gd name="T9" fmla="*/ 232 h 238"/>
                <a:gd name="T10" fmla="*/ 182 w 200"/>
                <a:gd name="T11" fmla="*/ 236 h 238"/>
                <a:gd name="T12" fmla="*/ 174 w 200"/>
                <a:gd name="T13" fmla="*/ 232 h 238"/>
                <a:gd name="T14" fmla="*/ 174 w 200"/>
                <a:gd name="T15" fmla="*/ 238 h 238"/>
                <a:gd name="T16" fmla="*/ 154 w 200"/>
                <a:gd name="T17" fmla="*/ 220 h 238"/>
                <a:gd name="T18" fmla="*/ 146 w 200"/>
                <a:gd name="T19" fmla="*/ 210 h 238"/>
                <a:gd name="T20" fmla="*/ 136 w 200"/>
                <a:gd name="T21" fmla="*/ 202 h 238"/>
                <a:gd name="T22" fmla="*/ 126 w 200"/>
                <a:gd name="T23" fmla="*/ 190 h 238"/>
                <a:gd name="T24" fmla="*/ 116 w 200"/>
                <a:gd name="T25" fmla="*/ 180 h 238"/>
                <a:gd name="T26" fmla="*/ 108 w 200"/>
                <a:gd name="T27" fmla="*/ 162 h 238"/>
                <a:gd name="T28" fmla="*/ 100 w 200"/>
                <a:gd name="T29" fmla="*/ 144 h 238"/>
                <a:gd name="T30" fmla="*/ 98 w 200"/>
                <a:gd name="T31" fmla="*/ 142 h 238"/>
                <a:gd name="T32" fmla="*/ 88 w 200"/>
                <a:gd name="T33" fmla="*/ 126 h 238"/>
                <a:gd name="T34" fmla="*/ 78 w 200"/>
                <a:gd name="T35" fmla="*/ 110 h 238"/>
                <a:gd name="T36" fmla="*/ 74 w 200"/>
                <a:gd name="T37" fmla="*/ 96 h 238"/>
                <a:gd name="T38" fmla="*/ 66 w 200"/>
                <a:gd name="T39" fmla="*/ 82 h 238"/>
                <a:gd name="T40" fmla="*/ 52 w 200"/>
                <a:gd name="T41" fmla="*/ 68 h 238"/>
                <a:gd name="T42" fmla="*/ 40 w 200"/>
                <a:gd name="T43" fmla="*/ 52 h 238"/>
                <a:gd name="T44" fmla="*/ 26 w 200"/>
                <a:gd name="T45" fmla="*/ 36 h 238"/>
                <a:gd name="T46" fmla="*/ 12 w 200"/>
                <a:gd name="T47" fmla="*/ 22 h 238"/>
                <a:gd name="T48" fmla="*/ 0 w 200"/>
                <a:gd name="T49" fmla="*/ 0 h 238"/>
                <a:gd name="T50" fmla="*/ 12 w 200"/>
                <a:gd name="T51" fmla="*/ 0 h 238"/>
                <a:gd name="T52" fmla="*/ 26 w 200"/>
                <a:gd name="T53" fmla="*/ 2 h 238"/>
                <a:gd name="T54" fmla="*/ 40 w 200"/>
                <a:gd name="T55" fmla="*/ 4 h 238"/>
                <a:gd name="T56" fmla="*/ 56 w 200"/>
                <a:gd name="T57" fmla="*/ 24 h 238"/>
                <a:gd name="T58" fmla="*/ 58 w 200"/>
                <a:gd name="T59" fmla="*/ 28 h 238"/>
                <a:gd name="T60" fmla="*/ 76 w 200"/>
                <a:gd name="T61" fmla="*/ 44 h 238"/>
                <a:gd name="T62" fmla="*/ 90 w 200"/>
                <a:gd name="T63" fmla="*/ 60 h 238"/>
                <a:gd name="T64" fmla="*/ 106 w 200"/>
                <a:gd name="T65" fmla="*/ 74 h 238"/>
                <a:gd name="T66" fmla="*/ 106 w 200"/>
                <a:gd name="T67" fmla="*/ 66 h 238"/>
                <a:gd name="T68" fmla="*/ 120 w 200"/>
                <a:gd name="T69" fmla="*/ 82 h 238"/>
                <a:gd name="T70" fmla="*/ 130 w 200"/>
                <a:gd name="T71" fmla="*/ 94 h 238"/>
                <a:gd name="T72" fmla="*/ 148 w 200"/>
                <a:gd name="T73" fmla="*/ 106 h 238"/>
                <a:gd name="T74" fmla="*/ 150 w 200"/>
                <a:gd name="T75" fmla="*/ 106 h 238"/>
                <a:gd name="T76" fmla="*/ 160 w 200"/>
                <a:gd name="T77" fmla="*/ 116 h 238"/>
                <a:gd name="T78" fmla="*/ 152 w 200"/>
                <a:gd name="T79" fmla="*/ 120 h 238"/>
                <a:gd name="T80" fmla="*/ 154 w 200"/>
                <a:gd name="T81" fmla="*/ 124 h 238"/>
                <a:gd name="T82" fmla="*/ 152 w 200"/>
                <a:gd name="T83" fmla="*/ 126 h 238"/>
                <a:gd name="T84" fmla="*/ 154 w 200"/>
                <a:gd name="T85" fmla="*/ 134 h 238"/>
                <a:gd name="T86" fmla="*/ 170 w 200"/>
                <a:gd name="T87" fmla="*/ 138 h 238"/>
                <a:gd name="T88" fmla="*/ 174 w 200"/>
                <a:gd name="T89" fmla="*/ 154 h 238"/>
                <a:gd name="T90" fmla="*/ 178 w 200"/>
                <a:gd name="T91" fmla="*/ 158 h 238"/>
                <a:gd name="T92" fmla="*/ 178 w 200"/>
                <a:gd name="T93" fmla="*/ 166 h 238"/>
                <a:gd name="T94" fmla="*/ 192 w 200"/>
                <a:gd name="T95" fmla="*/ 166 h 238"/>
                <a:gd name="T96" fmla="*/ 200 w 200"/>
                <a:gd name="T97" fmla="*/ 184 h 2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0"/>
                <a:gd name="T148" fmla="*/ 0 h 238"/>
                <a:gd name="T149" fmla="*/ 200 w 200"/>
                <a:gd name="T150" fmla="*/ 238 h 2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0" h="238">
                  <a:moveTo>
                    <a:pt x="200" y="184"/>
                  </a:moveTo>
                  <a:lnTo>
                    <a:pt x="198" y="186"/>
                  </a:lnTo>
                  <a:lnTo>
                    <a:pt x="196" y="214"/>
                  </a:lnTo>
                  <a:lnTo>
                    <a:pt x="194" y="238"/>
                  </a:lnTo>
                  <a:lnTo>
                    <a:pt x="184" y="232"/>
                  </a:lnTo>
                  <a:lnTo>
                    <a:pt x="182" y="236"/>
                  </a:lnTo>
                  <a:lnTo>
                    <a:pt x="174" y="232"/>
                  </a:lnTo>
                  <a:lnTo>
                    <a:pt x="174" y="238"/>
                  </a:lnTo>
                  <a:lnTo>
                    <a:pt x="154" y="220"/>
                  </a:lnTo>
                  <a:lnTo>
                    <a:pt x="146" y="210"/>
                  </a:lnTo>
                  <a:lnTo>
                    <a:pt x="136" y="202"/>
                  </a:lnTo>
                  <a:lnTo>
                    <a:pt x="126" y="190"/>
                  </a:lnTo>
                  <a:lnTo>
                    <a:pt x="116" y="180"/>
                  </a:lnTo>
                  <a:lnTo>
                    <a:pt x="108" y="162"/>
                  </a:lnTo>
                  <a:lnTo>
                    <a:pt x="100" y="144"/>
                  </a:lnTo>
                  <a:lnTo>
                    <a:pt x="98" y="142"/>
                  </a:lnTo>
                  <a:lnTo>
                    <a:pt x="88" y="126"/>
                  </a:lnTo>
                  <a:lnTo>
                    <a:pt x="78" y="110"/>
                  </a:lnTo>
                  <a:lnTo>
                    <a:pt x="74" y="96"/>
                  </a:lnTo>
                  <a:lnTo>
                    <a:pt x="66" y="82"/>
                  </a:lnTo>
                  <a:lnTo>
                    <a:pt x="52" y="68"/>
                  </a:lnTo>
                  <a:lnTo>
                    <a:pt x="40" y="52"/>
                  </a:lnTo>
                  <a:lnTo>
                    <a:pt x="26" y="36"/>
                  </a:lnTo>
                  <a:lnTo>
                    <a:pt x="12" y="2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6" y="2"/>
                  </a:lnTo>
                  <a:lnTo>
                    <a:pt x="40" y="4"/>
                  </a:lnTo>
                  <a:lnTo>
                    <a:pt x="56" y="24"/>
                  </a:lnTo>
                  <a:lnTo>
                    <a:pt x="58" y="28"/>
                  </a:lnTo>
                  <a:lnTo>
                    <a:pt x="76" y="44"/>
                  </a:lnTo>
                  <a:lnTo>
                    <a:pt x="90" y="60"/>
                  </a:lnTo>
                  <a:lnTo>
                    <a:pt x="106" y="74"/>
                  </a:lnTo>
                  <a:lnTo>
                    <a:pt x="106" y="66"/>
                  </a:lnTo>
                  <a:lnTo>
                    <a:pt x="120" y="82"/>
                  </a:lnTo>
                  <a:lnTo>
                    <a:pt x="130" y="94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60" y="116"/>
                  </a:lnTo>
                  <a:lnTo>
                    <a:pt x="152" y="120"/>
                  </a:lnTo>
                  <a:lnTo>
                    <a:pt x="154" y="124"/>
                  </a:lnTo>
                  <a:lnTo>
                    <a:pt x="152" y="126"/>
                  </a:lnTo>
                  <a:lnTo>
                    <a:pt x="154" y="134"/>
                  </a:lnTo>
                  <a:lnTo>
                    <a:pt x="170" y="138"/>
                  </a:lnTo>
                  <a:lnTo>
                    <a:pt x="174" y="154"/>
                  </a:lnTo>
                  <a:lnTo>
                    <a:pt x="178" y="158"/>
                  </a:lnTo>
                  <a:lnTo>
                    <a:pt x="178" y="166"/>
                  </a:lnTo>
                  <a:lnTo>
                    <a:pt x="192" y="166"/>
                  </a:lnTo>
                  <a:lnTo>
                    <a:pt x="200" y="18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964" y="3010"/>
              <a:ext cx="180" cy="182"/>
            </a:xfrm>
            <a:custGeom>
              <a:avLst/>
              <a:gdLst>
                <a:gd name="T0" fmla="*/ 136 w 180"/>
                <a:gd name="T1" fmla="*/ 154 h 182"/>
                <a:gd name="T2" fmla="*/ 140 w 180"/>
                <a:gd name="T3" fmla="*/ 162 h 182"/>
                <a:gd name="T4" fmla="*/ 162 w 180"/>
                <a:gd name="T5" fmla="*/ 170 h 182"/>
                <a:gd name="T6" fmla="*/ 174 w 180"/>
                <a:gd name="T7" fmla="*/ 166 h 182"/>
                <a:gd name="T8" fmla="*/ 176 w 180"/>
                <a:gd name="T9" fmla="*/ 130 h 182"/>
                <a:gd name="T10" fmla="*/ 178 w 180"/>
                <a:gd name="T11" fmla="*/ 96 h 182"/>
                <a:gd name="T12" fmla="*/ 180 w 180"/>
                <a:gd name="T13" fmla="*/ 62 h 182"/>
                <a:gd name="T14" fmla="*/ 168 w 180"/>
                <a:gd name="T15" fmla="*/ 42 h 182"/>
                <a:gd name="T16" fmla="*/ 122 w 180"/>
                <a:gd name="T17" fmla="*/ 20 h 182"/>
                <a:gd name="T18" fmla="*/ 94 w 180"/>
                <a:gd name="T19" fmla="*/ 40 h 182"/>
                <a:gd name="T20" fmla="*/ 68 w 180"/>
                <a:gd name="T21" fmla="*/ 52 h 182"/>
                <a:gd name="T22" fmla="*/ 58 w 180"/>
                <a:gd name="T23" fmla="*/ 48 h 182"/>
                <a:gd name="T24" fmla="*/ 56 w 180"/>
                <a:gd name="T25" fmla="*/ 14 h 182"/>
                <a:gd name="T26" fmla="*/ 36 w 180"/>
                <a:gd name="T27" fmla="*/ 2 h 182"/>
                <a:gd name="T28" fmla="*/ 2 w 180"/>
                <a:gd name="T29" fmla="*/ 10 h 182"/>
                <a:gd name="T30" fmla="*/ 14 w 180"/>
                <a:gd name="T31" fmla="*/ 24 h 182"/>
                <a:gd name="T32" fmla="*/ 36 w 180"/>
                <a:gd name="T33" fmla="*/ 36 h 182"/>
                <a:gd name="T34" fmla="*/ 48 w 180"/>
                <a:gd name="T35" fmla="*/ 40 h 182"/>
                <a:gd name="T36" fmla="*/ 44 w 180"/>
                <a:gd name="T37" fmla="*/ 42 h 182"/>
                <a:gd name="T38" fmla="*/ 22 w 180"/>
                <a:gd name="T39" fmla="*/ 48 h 182"/>
                <a:gd name="T40" fmla="*/ 32 w 180"/>
                <a:gd name="T41" fmla="*/ 64 h 182"/>
                <a:gd name="T42" fmla="*/ 38 w 180"/>
                <a:gd name="T43" fmla="*/ 74 h 182"/>
                <a:gd name="T44" fmla="*/ 46 w 180"/>
                <a:gd name="T45" fmla="*/ 66 h 182"/>
                <a:gd name="T46" fmla="*/ 66 w 180"/>
                <a:gd name="T47" fmla="*/ 74 h 182"/>
                <a:gd name="T48" fmla="*/ 80 w 180"/>
                <a:gd name="T49" fmla="*/ 84 h 182"/>
                <a:gd name="T50" fmla="*/ 106 w 180"/>
                <a:gd name="T51" fmla="*/ 96 h 182"/>
                <a:gd name="T52" fmla="*/ 126 w 180"/>
                <a:gd name="T53" fmla="*/ 110 h 182"/>
                <a:gd name="T54" fmla="*/ 140 w 180"/>
                <a:gd name="T55" fmla="*/ 136 h 182"/>
                <a:gd name="T56" fmla="*/ 142 w 180"/>
                <a:gd name="T57" fmla="*/ 142 h 182"/>
                <a:gd name="T58" fmla="*/ 136 w 180"/>
                <a:gd name="T59" fmla="*/ 150 h 182"/>
                <a:gd name="T60" fmla="*/ 114 w 180"/>
                <a:gd name="T61" fmla="*/ 166 h 182"/>
                <a:gd name="T62" fmla="*/ 136 w 180"/>
                <a:gd name="T63" fmla="*/ 152 h 1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0"/>
                <a:gd name="T97" fmla="*/ 0 h 182"/>
                <a:gd name="T98" fmla="*/ 180 w 180"/>
                <a:gd name="T99" fmla="*/ 182 h 1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0" h="182">
                  <a:moveTo>
                    <a:pt x="136" y="152"/>
                  </a:moveTo>
                  <a:lnTo>
                    <a:pt x="136" y="154"/>
                  </a:lnTo>
                  <a:lnTo>
                    <a:pt x="136" y="164"/>
                  </a:lnTo>
                  <a:lnTo>
                    <a:pt x="140" y="162"/>
                  </a:lnTo>
                  <a:lnTo>
                    <a:pt x="156" y="158"/>
                  </a:lnTo>
                  <a:lnTo>
                    <a:pt x="162" y="170"/>
                  </a:lnTo>
                  <a:lnTo>
                    <a:pt x="172" y="182"/>
                  </a:lnTo>
                  <a:lnTo>
                    <a:pt x="174" y="166"/>
                  </a:lnTo>
                  <a:lnTo>
                    <a:pt x="174" y="146"/>
                  </a:lnTo>
                  <a:lnTo>
                    <a:pt x="176" y="130"/>
                  </a:lnTo>
                  <a:lnTo>
                    <a:pt x="178" y="114"/>
                  </a:lnTo>
                  <a:lnTo>
                    <a:pt x="178" y="96"/>
                  </a:lnTo>
                  <a:lnTo>
                    <a:pt x="178" y="78"/>
                  </a:lnTo>
                  <a:lnTo>
                    <a:pt x="180" y="62"/>
                  </a:lnTo>
                  <a:lnTo>
                    <a:pt x="180" y="44"/>
                  </a:lnTo>
                  <a:lnTo>
                    <a:pt x="168" y="42"/>
                  </a:lnTo>
                  <a:lnTo>
                    <a:pt x="146" y="30"/>
                  </a:lnTo>
                  <a:lnTo>
                    <a:pt x="122" y="20"/>
                  </a:lnTo>
                  <a:lnTo>
                    <a:pt x="110" y="30"/>
                  </a:lnTo>
                  <a:lnTo>
                    <a:pt x="94" y="40"/>
                  </a:lnTo>
                  <a:lnTo>
                    <a:pt x="74" y="62"/>
                  </a:lnTo>
                  <a:lnTo>
                    <a:pt x="68" y="52"/>
                  </a:lnTo>
                  <a:lnTo>
                    <a:pt x="60" y="44"/>
                  </a:lnTo>
                  <a:lnTo>
                    <a:pt x="58" y="48"/>
                  </a:lnTo>
                  <a:lnTo>
                    <a:pt x="54" y="24"/>
                  </a:lnTo>
                  <a:lnTo>
                    <a:pt x="56" y="14"/>
                  </a:lnTo>
                  <a:lnTo>
                    <a:pt x="52" y="6"/>
                  </a:lnTo>
                  <a:lnTo>
                    <a:pt x="36" y="2"/>
                  </a:lnTo>
                  <a:lnTo>
                    <a:pt x="20" y="0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14" y="24"/>
                  </a:lnTo>
                  <a:lnTo>
                    <a:pt x="22" y="36"/>
                  </a:lnTo>
                  <a:lnTo>
                    <a:pt x="36" y="36"/>
                  </a:lnTo>
                  <a:lnTo>
                    <a:pt x="50" y="36"/>
                  </a:lnTo>
                  <a:lnTo>
                    <a:pt x="48" y="40"/>
                  </a:lnTo>
                  <a:lnTo>
                    <a:pt x="46" y="42"/>
                  </a:lnTo>
                  <a:lnTo>
                    <a:pt x="44" y="42"/>
                  </a:lnTo>
                  <a:lnTo>
                    <a:pt x="38" y="42"/>
                  </a:lnTo>
                  <a:lnTo>
                    <a:pt x="22" y="48"/>
                  </a:lnTo>
                  <a:lnTo>
                    <a:pt x="16" y="52"/>
                  </a:lnTo>
                  <a:lnTo>
                    <a:pt x="32" y="64"/>
                  </a:lnTo>
                  <a:lnTo>
                    <a:pt x="30" y="74"/>
                  </a:lnTo>
                  <a:lnTo>
                    <a:pt x="38" y="74"/>
                  </a:lnTo>
                  <a:lnTo>
                    <a:pt x="50" y="54"/>
                  </a:lnTo>
                  <a:lnTo>
                    <a:pt x="46" y="66"/>
                  </a:lnTo>
                  <a:lnTo>
                    <a:pt x="62" y="74"/>
                  </a:lnTo>
                  <a:lnTo>
                    <a:pt x="66" y="74"/>
                  </a:lnTo>
                  <a:lnTo>
                    <a:pt x="64" y="78"/>
                  </a:lnTo>
                  <a:lnTo>
                    <a:pt x="80" y="84"/>
                  </a:lnTo>
                  <a:lnTo>
                    <a:pt x="92" y="90"/>
                  </a:lnTo>
                  <a:lnTo>
                    <a:pt x="106" y="96"/>
                  </a:lnTo>
                  <a:lnTo>
                    <a:pt x="118" y="100"/>
                  </a:lnTo>
                  <a:lnTo>
                    <a:pt x="126" y="110"/>
                  </a:lnTo>
                  <a:lnTo>
                    <a:pt x="136" y="134"/>
                  </a:lnTo>
                  <a:lnTo>
                    <a:pt x="140" y="136"/>
                  </a:lnTo>
                  <a:lnTo>
                    <a:pt x="132" y="138"/>
                  </a:lnTo>
                  <a:lnTo>
                    <a:pt x="142" y="142"/>
                  </a:lnTo>
                  <a:lnTo>
                    <a:pt x="134" y="142"/>
                  </a:lnTo>
                  <a:lnTo>
                    <a:pt x="136" y="150"/>
                  </a:lnTo>
                  <a:lnTo>
                    <a:pt x="122" y="146"/>
                  </a:lnTo>
                  <a:lnTo>
                    <a:pt x="114" y="166"/>
                  </a:lnTo>
                  <a:lnTo>
                    <a:pt x="130" y="164"/>
                  </a:lnTo>
                  <a:lnTo>
                    <a:pt x="136" y="1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736" y="2962"/>
              <a:ext cx="118" cy="156"/>
            </a:xfrm>
            <a:custGeom>
              <a:avLst/>
              <a:gdLst>
                <a:gd name="T0" fmla="*/ 118 w 118"/>
                <a:gd name="T1" fmla="*/ 4 h 156"/>
                <a:gd name="T2" fmla="*/ 112 w 118"/>
                <a:gd name="T3" fmla="*/ 0 h 156"/>
                <a:gd name="T4" fmla="*/ 96 w 118"/>
                <a:gd name="T5" fmla="*/ 18 h 156"/>
                <a:gd name="T6" fmla="*/ 72 w 118"/>
                <a:gd name="T7" fmla="*/ 14 h 156"/>
                <a:gd name="T8" fmla="*/ 50 w 118"/>
                <a:gd name="T9" fmla="*/ 10 h 156"/>
                <a:gd name="T10" fmla="*/ 38 w 118"/>
                <a:gd name="T11" fmla="*/ 10 h 156"/>
                <a:gd name="T12" fmla="*/ 30 w 118"/>
                <a:gd name="T13" fmla="*/ 18 h 156"/>
                <a:gd name="T14" fmla="*/ 26 w 118"/>
                <a:gd name="T15" fmla="*/ 18 h 156"/>
                <a:gd name="T16" fmla="*/ 18 w 118"/>
                <a:gd name="T17" fmla="*/ 34 h 156"/>
                <a:gd name="T18" fmla="*/ 20 w 118"/>
                <a:gd name="T19" fmla="*/ 54 h 156"/>
                <a:gd name="T20" fmla="*/ 18 w 118"/>
                <a:gd name="T21" fmla="*/ 52 h 156"/>
                <a:gd name="T22" fmla="*/ 10 w 118"/>
                <a:gd name="T23" fmla="*/ 70 h 156"/>
                <a:gd name="T24" fmla="*/ 0 w 118"/>
                <a:gd name="T25" fmla="*/ 92 h 156"/>
                <a:gd name="T26" fmla="*/ 2 w 118"/>
                <a:gd name="T27" fmla="*/ 110 h 156"/>
                <a:gd name="T28" fmla="*/ 10 w 118"/>
                <a:gd name="T29" fmla="*/ 112 h 156"/>
                <a:gd name="T30" fmla="*/ 10 w 118"/>
                <a:gd name="T31" fmla="*/ 128 h 156"/>
                <a:gd name="T32" fmla="*/ 10 w 118"/>
                <a:gd name="T33" fmla="*/ 144 h 156"/>
                <a:gd name="T34" fmla="*/ 10 w 118"/>
                <a:gd name="T35" fmla="*/ 156 h 156"/>
                <a:gd name="T36" fmla="*/ 28 w 118"/>
                <a:gd name="T37" fmla="*/ 154 h 156"/>
                <a:gd name="T38" fmla="*/ 26 w 118"/>
                <a:gd name="T39" fmla="*/ 128 h 156"/>
                <a:gd name="T40" fmla="*/ 26 w 118"/>
                <a:gd name="T41" fmla="*/ 100 h 156"/>
                <a:gd name="T42" fmla="*/ 38 w 118"/>
                <a:gd name="T43" fmla="*/ 92 h 156"/>
                <a:gd name="T44" fmla="*/ 40 w 118"/>
                <a:gd name="T45" fmla="*/ 106 h 156"/>
                <a:gd name="T46" fmla="*/ 40 w 118"/>
                <a:gd name="T47" fmla="*/ 114 h 156"/>
                <a:gd name="T48" fmla="*/ 50 w 118"/>
                <a:gd name="T49" fmla="*/ 126 h 156"/>
                <a:gd name="T50" fmla="*/ 52 w 118"/>
                <a:gd name="T51" fmla="*/ 138 h 156"/>
                <a:gd name="T52" fmla="*/ 58 w 118"/>
                <a:gd name="T53" fmla="*/ 136 h 156"/>
                <a:gd name="T54" fmla="*/ 70 w 118"/>
                <a:gd name="T55" fmla="*/ 128 h 156"/>
                <a:gd name="T56" fmla="*/ 74 w 118"/>
                <a:gd name="T57" fmla="*/ 126 h 156"/>
                <a:gd name="T58" fmla="*/ 62 w 118"/>
                <a:gd name="T59" fmla="*/ 108 h 156"/>
                <a:gd name="T60" fmla="*/ 64 w 118"/>
                <a:gd name="T61" fmla="*/ 104 h 156"/>
                <a:gd name="T62" fmla="*/ 56 w 118"/>
                <a:gd name="T63" fmla="*/ 88 h 156"/>
                <a:gd name="T64" fmla="*/ 46 w 118"/>
                <a:gd name="T65" fmla="*/ 74 h 156"/>
                <a:gd name="T66" fmla="*/ 54 w 118"/>
                <a:gd name="T67" fmla="*/ 76 h 156"/>
                <a:gd name="T68" fmla="*/ 68 w 118"/>
                <a:gd name="T69" fmla="*/ 66 h 156"/>
                <a:gd name="T70" fmla="*/ 80 w 118"/>
                <a:gd name="T71" fmla="*/ 54 h 156"/>
                <a:gd name="T72" fmla="*/ 86 w 118"/>
                <a:gd name="T73" fmla="*/ 56 h 156"/>
                <a:gd name="T74" fmla="*/ 82 w 118"/>
                <a:gd name="T75" fmla="*/ 48 h 156"/>
                <a:gd name="T76" fmla="*/ 76 w 118"/>
                <a:gd name="T77" fmla="*/ 50 h 156"/>
                <a:gd name="T78" fmla="*/ 52 w 118"/>
                <a:gd name="T79" fmla="*/ 54 h 156"/>
                <a:gd name="T80" fmla="*/ 38 w 118"/>
                <a:gd name="T81" fmla="*/ 66 h 156"/>
                <a:gd name="T82" fmla="*/ 22 w 118"/>
                <a:gd name="T83" fmla="*/ 44 h 156"/>
                <a:gd name="T84" fmla="*/ 30 w 118"/>
                <a:gd name="T85" fmla="*/ 26 h 156"/>
                <a:gd name="T86" fmla="*/ 56 w 118"/>
                <a:gd name="T87" fmla="*/ 28 h 156"/>
                <a:gd name="T88" fmla="*/ 82 w 118"/>
                <a:gd name="T89" fmla="*/ 28 h 156"/>
                <a:gd name="T90" fmla="*/ 108 w 118"/>
                <a:gd name="T91" fmla="*/ 22 h 156"/>
                <a:gd name="T92" fmla="*/ 118 w 118"/>
                <a:gd name="T93" fmla="*/ 4 h 1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8"/>
                <a:gd name="T142" fmla="*/ 0 h 156"/>
                <a:gd name="T143" fmla="*/ 118 w 118"/>
                <a:gd name="T144" fmla="*/ 156 h 1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8" h="156">
                  <a:moveTo>
                    <a:pt x="118" y="4"/>
                  </a:moveTo>
                  <a:lnTo>
                    <a:pt x="112" y="0"/>
                  </a:lnTo>
                  <a:lnTo>
                    <a:pt x="96" y="18"/>
                  </a:lnTo>
                  <a:lnTo>
                    <a:pt x="72" y="14"/>
                  </a:lnTo>
                  <a:lnTo>
                    <a:pt x="50" y="10"/>
                  </a:lnTo>
                  <a:lnTo>
                    <a:pt x="38" y="10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18" y="34"/>
                  </a:lnTo>
                  <a:lnTo>
                    <a:pt x="20" y="54"/>
                  </a:lnTo>
                  <a:lnTo>
                    <a:pt x="18" y="52"/>
                  </a:lnTo>
                  <a:lnTo>
                    <a:pt x="10" y="70"/>
                  </a:lnTo>
                  <a:lnTo>
                    <a:pt x="0" y="92"/>
                  </a:lnTo>
                  <a:lnTo>
                    <a:pt x="2" y="110"/>
                  </a:lnTo>
                  <a:lnTo>
                    <a:pt x="10" y="112"/>
                  </a:lnTo>
                  <a:lnTo>
                    <a:pt x="10" y="128"/>
                  </a:lnTo>
                  <a:lnTo>
                    <a:pt x="10" y="144"/>
                  </a:lnTo>
                  <a:lnTo>
                    <a:pt x="10" y="156"/>
                  </a:lnTo>
                  <a:lnTo>
                    <a:pt x="28" y="154"/>
                  </a:lnTo>
                  <a:lnTo>
                    <a:pt x="26" y="128"/>
                  </a:lnTo>
                  <a:lnTo>
                    <a:pt x="26" y="100"/>
                  </a:lnTo>
                  <a:lnTo>
                    <a:pt x="38" y="92"/>
                  </a:lnTo>
                  <a:lnTo>
                    <a:pt x="40" y="106"/>
                  </a:lnTo>
                  <a:lnTo>
                    <a:pt x="40" y="114"/>
                  </a:lnTo>
                  <a:lnTo>
                    <a:pt x="50" y="126"/>
                  </a:lnTo>
                  <a:lnTo>
                    <a:pt x="52" y="138"/>
                  </a:lnTo>
                  <a:lnTo>
                    <a:pt x="58" y="136"/>
                  </a:lnTo>
                  <a:lnTo>
                    <a:pt x="70" y="128"/>
                  </a:lnTo>
                  <a:lnTo>
                    <a:pt x="74" y="126"/>
                  </a:lnTo>
                  <a:lnTo>
                    <a:pt x="62" y="108"/>
                  </a:lnTo>
                  <a:lnTo>
                    <a:pt x="64" y="104"/>
                  </a:lnTo>
                  <a:lnTo>
                    <a:pt x="56" y="88"/>
                  </a:lnTo>
                  <a:lnTo>
                    <a:pt x="46" y="74"/>
                  </a:lnTo>
                  <a:lnTo>
                    <a:pt x="54" y="76"/>
                  </a:lnTo>
                  <a:lnTo>
                    <a:pt x="68" y="66"/>
                  </a:lnTo>
                  <a:lnTo>
                    <a:pt x="80" y="54"/>
                  </a:lnTo>
                  <a:lnTo>
                    <a:pt x="86" y="56"/>
                  </a:lnTo>
                  <a:lnTo>
                    <a:pt x="82" y="48"/>
                  </a:lnTo>
                  <a:lnTo>
                    <a:pt x="76" y="50"/>
                  </a:lnTo>
                  <a:lnTo>
                    <a:pt x="52" y="54"/>
                  </a:lnTo>
                  <a:lnTo>
                    <a:pt x="38" y="66"/>
                  </a:lnTo>
                  <a:lnTo>
                    <a:pt x="22" y="44"/>
                  </a:lnTo>
                  <a:lnTo>
                    <a:pt x="30" y="26"/>
                  </a:lnTo>
                  <a:lnTo>
                    <a:pt x="56" y="28"/>
                  </a:lnTo>
                  <a:lnTo>
                    <a:pt x="82" y="28"/>
                  </a:lnTo>
                  <a:lnTo>
                    <a:pt x="108" y="22"/>
                  </a:lnTo>
                  <a:lnTo>
                    <a:pt x="11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484" y="3126"/>
              <a:ext cx="168" cy="58"/>
            </a:xfrm>
            <a:custGeom>
              <a:avLst/>
              <a:gdLst>
                <a:gd name="T0" fmla="*/ 168 w 168"/>
                <a:gd name="T1" fmla="*/ 58 h 58"/>
                <a:gd name="T2" fmla="*/ 166 w 168"/>
                <a:gd name="T3" fmla="*/ 54 h 58"/>
                <a:gd name="T4" fmla="*/ 166 w 168"/>
                <a:gd name="T5" fmla="*/ 38 h 58"/>
                <a:gd name="T6" fmla="*/ 152 w 168"/>
                <a:gd name="T7" fmla="*/ 38 h 58"/>
                <a:gd name="T8" fmla="*/ 140 w 168"/>
                <a:gd name="T9" fmla="*/ 34 h 58"/>
                <a:gd name="T10" fmla="*/ 136 w 168"/>
                <a:gd name="T11" fmla="*/ 22 h 58"/>
                <a:gd name="T12" fmla="*/ 114 w 168"/>
                <a:gd name="T13" fmla="*/ 14 h 58"/>
                <a:gd name="T14" fmla="*/ 104 w 168"/>
                <a:gd name="T15" fmla="*/ 8 h 58"/>
                <a:gd name="T16" fmla="*/ 96 w 168"/>
                <a:gd name="T17" fmla="*/ 18 h 58"/>
                <a:gd name="T18" fmla="*/ 82 w 168"/>
                <a:gd name="T19" fmla="*/ 18 h 58"/>
                <a:gd name="T20" fmla="*/ 68 w 168"/>
                <a:gd name="T21" fmla="*/ 18 h 58"/>
                <a:gd name="T22" fmla="*/ 60 w 168"/>
                <a:gd name="T23" fmla="*/ 10 h 58"/>
                <a:gd name="T24" fmla="*/ 38 w 168"/>
                <a:gd name="T25" fmla="*/ 0 h 58"/>
                <a:gd name="T26" fmla="*/ 16 w 168"/>
                <a:gd name="T27" fmla="*/ 0 h 58"/>
                <a:gd name="T28" fmla="*/ 6 w 168"/>
                <a:gd name="T29" fmla="*/ 12 h 58"/>
                <a:gd name="T30" fmla="*/ 0 w 168"/>
                <a:gd name="T31" fmla="*/ 14 h 58"/>
                <a:gd name="T32" fmla="*/ 20 w 168"/>
                <a:gd name="T33" fmla="*/ 20 h 58"/>
                <a:gd name="T34" fmla="*/ 18 w 168"/>
                <a:gd name="T35" fmla="*/ 26 h 58"/>
                <a:gd name="T36" fmla="*/ 38 w 168"/>
                <a:gd name="T37" fmla="*/ 30 h 58"/>
                <a:gd name="T38" fmla="*/ 58 w 168"/>
                <a:gd name="T39" fmla="*/ 36 h 58"/>
                <a:gd name="T40" fmla="*/ 74 w 168"/>
                <a:gd name="T41" fmla="*/ 40 h 58"/>
                <a:gd name="T42" fmla="*/ 92 w 168"/>
                <a:gd name="T43" fmla="*/ 42 h 58"/>
                <a:gd name="T44" fmla="*/ 114 w 168"/>
                <a:gd name="T45" fmla="*/ 46 h 58"/>
                <a:gd name="T46" fmla="*/ 138 w 168"/>
                <a:gd name="T47" fmla="*/ 50 h 58"/>
                <a:gd name="T48" fmla="*/ 152 w 168"/>
                <a:gd name="T49" fmla="*/ 54 h 58"/>
                <a:gd name="T50" fmla="*/ 168 w 168"/>
                <a:gd name="T51" fmla="*/ 58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58"/>
                <a:gd name="T80" fmla="*/ 168 w 168"/>
                <a:gd name="T81" fmla="*/ 58 h 5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58">
                  <a:moveTo>
                    <a:pt x="168" y="58"/>
                  </a:moveTo>
                  <a:lnTo>
                    <a:pt x="166" y="54"/>
                  </a:lnTo>
                  <a:lnTo>
                    <a:pt x="166" y="38"/>
                  </a:lnTo>
                  <a:lnTo>
                    <a:pt x="152" y="38"/>
                  </a:lnTo>
                  <a:lnTo>
                    <a:pt x="140" y="34"/>
                  </a:lnTo>
                  <a:lnTo>
                    <a:pt x="136" y="22"/>
                  </a:lnTo>
                  <a:lnTo>
                    <a:pt x="114" y="14"/>
                  </a:lnTo>
                  <a:lnTo>
                    <a:pt x="104" y="8"/>
                  </a:lnTo>
                  <a:lnTo>
                    <a:pt x="96" y="18"/>
                  </a:lnTo>
                  <a:lnTo>
                    <a:pt x="82" y="18"/>
                  </a:lnTo>
                  <a:lnTo>
                    <a:pt x="68" y="18"/>
                  </a:lnTo>
                  <a:lnTo>
                    <a:pt x="60" y="10"/>
                  </a:lnTo>
                  <a:lnTo>
                    <a:pt x="38" y="0"/>
                  </a:lnTo>
                  <a:lnTo>
                    <a:pt x="16" y="0"/>
                  </a:lnTo>
                  <a:lnTo>
                    <a:pt x="6" y="12"/>
                  </a:lnTo>
                  <a:lnTo>
                    <a:pt x="0" y="14"/>
                  </a:lnTo>
                  <a:lnTo>
                    <a:pt x="20" y="20"/>
                  </a:lnTo>
                  <a:lnTo>
                    <a:pt x="18" y="26"/>
                  </a:lnTo>
                  <a:lnTo>
                    <a:pt x="38" y="30"/>
                  </a:lnTo>
                  <a:lnTo>
                    <a:pt x="58" y="36"/>
                  </a:lnTo>
                  <a:lnTo>
                    <a:pt x="74" y="40"/>
                  </a:lnTo>
                  <a:lnTo>
                    <a:pt x="92" y="42"/>
                  </a:lnTo>
                  <a:lnTo>
                    <a:pt x="114" y="46"/>
                  </a:lnTo>
                  <a:lnTo>
                    <a:pt x="138" y="50"/>
                  </a:lnTo>
                  <a:lnTo>
                    <a:pt x="152" y="54"/>
                  </a:lnTo>
                  <a:lnTo>
                    <a:pt x="168" y="5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814" y="3178"/>
              <a:ext cx="70" cy="42"/>
            </a:xfrm>
            <a:custGeom>
              <a:avLst/>
              <a:gdLst>
                <a:gd name="T0" fmla="*/ 70 w 70"/>
                <a:gd name="T1" fmla="*/ 0 h 42"/>
                <a:gd name="T2" fmla="*/ 46 w 70"/>
                <a:gd name="T3" fmla="*/ 0 h 42"/>
                <a:gd name="T4" fmla="*/ 26 w 70"/>
                <a:gd name="T5" fmla="*/ 8 h 42"/>
                <a:gd name="T6" fmla="*/ 8 w 70"/>
                <a:gd name="T7" fmla="*/ 18 h 42"/>
                <a:gd name="T8" fmla="*/ 2 w 70"/>
                <a:gd name="T9" fmla="*/ 34 h 42"/>
                <a:gd name="T10" fmla="*/ 0 w 70"/>
                <a:gd name="T11" fmla="*/ 36 h 42"/>
                <a:gd name="T12" fmla="*/ 2 w 70"/>
                <a:gd name="T13" fmla="*/ 42 h 42"/>
                <a:gd name="T14" fmla="*/ 24 w 70"/>
                <a:gd name="T15" fmla="*/ 26 h 42"/>
                <a:gd name="T16" fmla="*/ 48 w 70"/>
                <a:gd name="T17" fmla="*/ 14 h 42"/>
                <a:gd name="T18" fmla="*/ 70 w 70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42"/>
                <a:gd name="T32" fmla="*/ 70 w 70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42">
                  <a:moveTo>
                    <a:pt x="70" y="0"/>
                  </a:moveTo>
                  <a:lnTo>
                    <a:pt x="46" y="0"/>
                  </a:lnTo>
                  <a:lnTo>
                    <a:pt x="26" y="8"/>
                  </a:lnTo>
                  <a:lnTo>
                    <a:pt x="8" y="18"/>
                  </a:lnTo>
                  <a:lnTo>
                    <a:pt x="2" y="34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24" y="26"/>
                  </a:lnTo>
                  <a:lnTo>
                    <a:pt x="48" y="14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898" y="2954"/>
              <a:ext cx="24" cy="62"/>
            </a:xfrm>
            <a:custGeom>
              <a:avLst/>
              <a:gdLst>
                <a:gd name="T0" fmla="*/ 24 w 24"/>
                <a:gd name="T1" fmla="*/ 40 h 62"/>
                <a:gd name="T2" fmla="*/ 12 w 24"/>
                <a:gd name="T3" fmla="*/ 24 h 62"/>
                <a:gd name="T4" fmla="*/ 20 w 24"/>
                <a:gd name="T5" fmla="*/ 16 h 62"/>
                <a:gd name="T6" fmla="*/ 14 w 24"/>
                <a:gd name="T7" fmla="*/ 12 h 62"/>
                <a:gd name="T8" fmla="*/ 10 w 24"/>
                <a:gd name="T9" fmla="*/ 18 h 62"/>
                <a:gd name="T10" fmla="*/ 4 w 24"/>
                <a:gd name="T11" fmla="*/ 28 h 62"/>
                <a:gd name="T12" fmla="*/ 4 w 24"/>
                <a:gd name="T13" fmla="*/ 22 h 62"/>
                <a:gd name="T14" fmla="*/ 6 w 24"/>
                <a:gd name="T15" fmla="*/ 8 h 62"/>
                <a:gd name="T16" fmla="*/ 6 w 24"/>
                <a:gd name="T17" fmla="*/ 0 h 62"/>
                <a:gd name="T18" fmla="*/ 0 w 24"/>
                <a:gd name="T19" fmla="*/ 14 h 62"/>
                <a:gd name="T20" fmla="*/ 2 w 24"/>
                <a:gd name="T21" fmla="*/ 30 h 62"/>
                <a:gd name="T22" fmla="*/ 2 w 24"/>
                <a:gd name="T23" fmla="*/ 44 h 62"/>
                <a:gd name="T24" fmla="*/ 12 w 24"/>
                <a:gd name="T25" fmla="*/ 62 h 62"/>
                <a:gd name="T26" fmla="*/ 6 w 24"/>
                <a:gd name="T27" fmla="*/ 38 h 62"/>
                <a:gd name="T28" fmla="*/ 24 w 24"/>
                <a:gd name="T29" fmla="*/ 40 h 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62"/>
                <a:gd name="T47" fmla="*/ 24 w 24"/>
                <a:gd name="T48" fmla="*/ 62 h 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62">
                  <a:moveTo>
                    <a:pt x="24" y="40"/>
                  </a:moveTo>
                  <a:lnTo>
                    <a:pt x="12" y="24"/>
                  </a:lnTo>
                  <a:lnTo>
                    <a:pt x="20" y="16"/>
                  </a:lnTo>
                  <a:lnTo>
                    <a:pt x="14" y="12"/>
                  </a:lnTo>
                  <a:lnTo>
                    <a:pt x="10" y="18"/>
                  </a:lnTo>
                  <a:lnTo>
                    <a:pt x="4" y="28"/>
                  </a:lnTo>
                  <a:lnTo>
                    <a:pt x="4" y="22"/>
                  </a:lnTo>
                  <a:lnTo>
                    <a:pt x="6" y="8"/>
                  </a:lnTo>
                  <a:lnTo>
                    <a:pt x="6" y="0"/>
                  </a:lnTo>
                  <a:lnTo>
                    <a:pt x="0" y="14"/>
                  </a:lnTo>
                  <a:lnTo>
                    <a:pt x="2" y="30"/>
                  </a:lnTo>
                  <a:lnTo>
                    <a:pt x="2" y="44"/>
                  </a:lnTo>
                  <a:lnTo>
                    <a:pt x="12" y="62"/>
                  </a:lnTo>
                  <a:lnTo>
                    <a:pt x="6" y="38"/>
                  </a:lnTo>
                  <a:lnTo>
                    <a:pt x="24" y="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902" y="3060"/>
              <a:ext cx="54" cy="20"/>
            </a:xfrm>
            <a:custGeom>
              <a:avLst/>
              <a:gdLst>
                <a:gd name="T0" fmla="*/ 54 w 54"/>
                <a:gd name="T1" fmla="*/ 14 h 20"/>
                <a:gd name="T2" fmla="*/ 52 w 54"/>
                <a:gd name="T3" fmla="*/ 20 h 20"/>
                <a:gd name="T4" fmla="*/ 30 w 54"/>
                <a:gd name="T5" fmla="*/ 8 h 20"/>
                <a:gd name="T6" fmla="*/ 12 w 54"/>
                <a:gd name="T7" fmla="*/ 10 h 20"/>
                <a:gd name="T8" fmla="*/ 2 w 54"/>
                <a:gd name="T9" fmla="*/ 6 h 20"/>
                <a:gd name="T10" fmla="*/ 0 w 54"/>
                <a:gd name="T11" fmla="*/ 10 h 20"/>
                <a:gd name="T12" fmla="*/ 2 w 54"/>
                <a:gd name="T13" fmla="*/ 4 h 20"/>
                <a:gd name="T14" fmla="*/ 12 w 54"/>
                <a:gd name="T15" fmla="*/ 0 h 20"/>
                <a:gd name="T16" fmla="*/ 30 w 54"/>
                <a:gd name="T17" fmla="*/ 0 h 20"/>
                <a:gd name="T18" fmla="*/ 46 w 54"/>
                <a:gd name="T19" fmla="*/ 2 h 20"/>
                <a:gd name="T20" fmla="*/ 54 w 54"/>
                <a:gd name="T21" fmla="*/ 14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4"/>
                <a:gd name="T34" fmla="*/ 0 h 20"/>
                <a:gd name="T35" fmla="*/ 54 w 54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4" h="20">
                  <a:moveTo>
                    <a:pt x="54" y="14"/>
                  </a:moveTo>
                  <a:lnTo>
                    <a:pt x="52" y="20"/>
                  </a:lnTo>
                  <a:lnTo>
                    <a:pt x="30" y="8"/>
                  </a:lnTo>
                  <a:lnTo>
                    <a:pt x="12" y="1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2" y="0"/>
                  </a:lnTo>
                  <a:lnTo>
                    <a:pt x="30" y="0"/>
                  </a:lnTo>
                  <a:lnTo>
                    <a:pt x="46" y="2"/>
                  </a:lnTo>
                  <a:lnTo>
                    <a:pt x="54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746" y="3174"/>
              <a:ext cx="60" cy="12"/>
            </a:xfrm>
            <a:custGeom>
              <a:avLst/>
              <a:gdLst>
                <a:gd name="T0" fmla="*/ 60 w 60"/>
                <a:gd name="T1" fmla="*/ 2 h 12"/>
                <a:gd name="T2" fmla="*/ 60 w 60"/>
                <a:gd name="T3" fmla="*/ 0 h 12"/>
                <a:gd name="T4" fmla="*/ 56 w 60"/>
                <a:gd name="T5" fmla="*/ 0 h 12"/>
                <a:gd name="T6" fmla="*/ 50 w 60"/>
                <a:gd name="T7" fmla="*/ 6 h 12"/>
                <a:gd name="T8" fmla="*/ 40 w 60"/>
                <a:gd name="T9" fmla="*/ 6 h 12"/>
                <a:gd name="T10" fmla="*/ 26 w 60"/>
                <a:gd name="T11" fmla="*/ 2 h 12"/>
                <a:gd name="T12" fmla="*/ 10 w 60"/>
                <a:gd name="T13" fmla="*/ 0 h 12"/>
                <a:gd name="T14" fmla="*/ 0 w 60"/>
                <a:gd name="T15" fmla="*/ 8 h 12"/>
                <a:gd name="T16" fmla="*/ 8 w 60"/>
                <a:gd name="T17" fmla="*/ 12 h 12"/>
                <a:gd name="T18" fmla="*/ 26 w 60"/>
                <a:gd name="T19" fmla="*/ 10 h 12"/>
                <a:gd name="T20" fmla="*/ 44 w 60"/>
                <a:gd name="T21" fmla="*/ 10 h 12"/>
                <a:gd name="T22" fmla="*/ 60 w 60"/>
                <a:gd name="T23" fmla="*/ 2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12"/>
                <a:gd name="T38" fmla="*/ 60 w 6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12">
                  <a:moveTo>
                    <a:pt x="60" y="2"/>
                  </a:moveTo>
                  <a:lnTo>
                    <a:pt x="60" y="0"/>
                  </a:lnTo>
                  <a:lnTo>
                    <a:pt x="56" y="0"/>
                  </a:lnTo>
                  <a:lnTo>
                    <a:pt x="50" y="6"/>
                  </a:lnTo>
                  <a:lnTo>
                    <a:pt x="40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8"/>
                  </a:lnTo>
                  <a:lnTo>
                    <a:pt x="8" y="12"/>
                  </a:lnTo>
                  <a:lnTo>
                    <a:pt x="26" y="10"/>
                  </a:lnTo>
                  <a:lnTo>
                    <a:pt x="44" y="1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486" y="3032"/>
              <a:ext cx="30" cy="32"/>
            </a:xfrm>
            <a:custGeom>
              <a:avLst/>
              <a:gdLst>
                <a:gd name="T0" fmla="*/ 30 w 30"/>
                <a:gd name="T1" fmla="*/ 22 h 32"/>
                <a:gd name="T2" fmla="*/ 28 w 30"/>
                <a:gd name="T3" fmla="*/ 32 h 32"/>
                <a:gd name="T4" fmla="*/ 12 w 30"/>
                <a:gd name="T5" fmla="*/ 22 h 32"/>
                <a:gd name="T6" fmla="*/ 4 w 30"/>
                <a:gd name="T7" fmla="*/ 12 h 32"/>
                <a:gd name="T8" fmla="*/ 0 w 30"/>
                <a:gd name="T9" fmla="*/ 8 h 32"/>
                <a:gd name="T10" fmla="*/ 8 w 30"/>
                <a:gd name="T11" fmla="*/ 2 h 32"/>
                <a:gd name="T12" fmla="*/ 12 w 30"/>
                <a:gd name="T13" fmla="*/ 0 h 32"/>
                <a:gd name="T14" fmla="*/ 18 w 30"/>
                <a:gd name="T15" fmla="*/ 16 h 32"/>
                <a:gd name="T16" fmla="*/ 30 w 30"/>
                <a:gd name="T17" fmla="*/ 22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2"/>
                <a:gd name="T29" fmla="*/ 30 w 30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2">
                  <a:moveTo>
                    <a:pt x="30" y="22"/>
                  </a:moveTo>
                  <a:lnTo>
                    <a:pt x="28" y="32"/>
                  </a:lnTo>
                  <a:lnTo>
                    <a:pt x="12" y="2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16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692" y="3172"/>
              <a:ext cx="44" cy="18"/>
            </a:xfrm>
            <a:custGeom>
              <a:avLst/>
              <a:gdLst>
                <a:gd name="T0" fmla="*/ 44 w 44"/>
                <a:gd name="T1" fmla="*/ 10 h 18"/>
                <a:gd name="T2" fmla="*/ 40 w 44"/>
                <a:gd name="T3" fmla="*/ 6 h 18"/>
                <a:gd name="T4" fmla="*/ 34 w 44"/>
                <a:gd name="T5" fmla="*/ 6 h 18"/>
                <a:gd name="T6" fmla="*/ 20 w 44"/>
                <a:gd name="T7" fmla="*/ 0 h 18"/>
                <a:gd name="T8" fmla="*/ 26 w 44"/>
                <a:gd name="T9" fmla="*/ 10 h 18"/>
                <a:gd name="T10" fmla="*/ 18 w 44"/>
                <a:gd name="T11" fmla="*/ 8 h 18"/>
                <a:gd name="T12" fmla="*/ 4 w 44"/>
                <a:gd name="T13" fmla="*/ 8 h 18"/>
                <a:gd name="T14" fmla="*/ 0 w 44"/>
                <a:gd name="T15" fmla="*/ 18 h 18"/>
                <a:gd name="T16" fmla="*/ 14 w 44"/>
                <a:gd name="T17" fmla="*/ 16 h 18"/>
                <a:gd name="T18" fmla="*/ 30 w 44"/>
                <a:gd name="T19" fmla="*/ 12 h 18"/>
                <a:gd name="T20" fmla="*/ 36 w 44"/>
                <a:gd name="T21" fmla="*/ 14 h 18"/>
                <a:gd name="T22" fmla="*/ 44 w 44"/>
                <a:gd name="T23" fmla="*/ 1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18"/>
                <a:gd name="T38" fmla="*/ 44 w 44"/>
                <a:gd name="T39" fmla="*/ 18 h 1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18">
                  <a:moveTo>
                    <a:pt x="44" y="10"/>
                  </a:moveTo>
                  <a:lnTo>
                    <a:pt x="40" y="6"/>
                  </a:lnTo>
                  <a:lnTo>
                    <a:pt x="34" y="6"/>
                  </a:lnTo>
                  <a:lnTo>
                    <a:pt x="20" y="0"/>
                  </a:lnTo>
                  <a:lnTo>
                    <a:pt x="26" y="10"/>
                  </a:lnTo>
                  <a:lnTo>
                    <a:pt x="18" y="8"/>
                  </a:lnTo>
                  <a:lnTo>
                    <a:pt x="4" y="8"/>
                  </a:lnTo>
                  <a:lnTo>
                    <a:pt x="0" y="18"/>
                  </a:lnTo>
                  <a:lnTo>
                    <a:pt x="14" y="16"/>
                  </a:lnTo>
                  <a:lnTo>
                    <a:pt x="30" y="12"/>
                  </a:lnTo>
                  <a:lnTo>
                    <a:pt x="36" y="14"/>
                  </a:lnTo>
                  <a:lnTo>
                    <a:pt x="44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732" y="3200"/>
              <a:ext cx="32" cy="16"/>
            </a:xfrm>
            <a:custGeom>
              <a:avLst/>
              <a:gdLst>
                <a:gd name="T0" fmla="*/ 32 w 32"/>
                <a:gd name="T1" fmla="*/ 12 h 16"/>
                <a:gd name="T2" fmla="*/ 20 w 32"/>
                <a:gd name="T3" fmla="*/ 16 h 16"/>
                <a:gd name="T4" fmla="*/ 4 w 32"/>
                <a:gd name="T5" fmla="*/ 6 h 16"/>
                <a:gd name="T6" fmla="*/ 0 w 32"/>
                <a:gd name="T7" fmla="*/ 0 h 16"/>
                <a:gd name="T8" fmla="*/ 20 w 32"/>
                <a:gd name="T9" fmla="*/ 0 h 16"/>
                <a:gd name="T10" fmla="*/ 32 w 32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16"/>
                <a:gd name="T20" fmla="*/ 32 w 32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16">
                  <a:moveTo>
                    <a:pt x="32" y="12"/>
                  </a:moveTo>
                  <a:lnTo>
                    <a:pt x="20" y="16"/>
                  </a:lnTo>
                  <a:lnTo>
                    <a:pt x="4" y="6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870" y="3064"/>
              <a:ext cx="20" cy="14"/>
            </a:xfrm>
            <a:custGeom>
              <a:avLst/>
              <a:gdLst>
                <a:gd name="T0" fmla="*/ 20 w 20"/>
                <a:gd name="T1" fmla="*/ 8 h 14"/>
                <a:gd name="T2" fmla="*/ 12 w 20"/>
                <a:gd name="T3" fmla="*/ 14 h 14"/>
                <a:gd name="T4" fmla="*/ 0 w 20"/>
                <a:gd name="T5" fmla="*/ 6 h 14"/>
                <a:gd name="T6" fmla="*/ 6 w 20"/>
                <a:gd name="T7" fmla="*/ 0 h 14"/>
                <a:gd name="T8" fmla="*/ 20 w 20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4"/>
                <a:gd name="T17" fmla="*/ 20 w 2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4">
                  <a:moveTo>
                    <a:pt x="20" y="8"/>
                  </a:moveTo>
                  <a:lnTo>
                    <a:pt x="12" y="14"/>
                  </a:lnTo>
                  <a:lnTo>
                    <a:pt x="0" y="6"/>
                  </a:lnTo>
                  <a:lnTo>
                    <a:pt x="6" y="0"/>
                  </a:lnTo>
                  <a:lnTo>
                    <a:pt x="2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652" y="3172"/>
              <a:ext cx="20" cy="10"/>
            </a:xfrm>
            <a:custGeom>
              <a:avLst/>
              <a:gdLst>
                <a:gd name="T0" fmla="*/ 20 w 20"/>
                <a:gd name="T1" fmla="*/ 6 h 10"/>
                <a:gd name="T2" fmla="*/ 18 w 20"/>
                <a:gd name="T3" fmla="*/ 2 h 10"/>
                <a:gd name="T4" fmla="*/ 0 w 20"/>
                <a:gd name="T5" fmla="*/ 0 h 10"/>
                <a:gd name="T6" fmla="*/ 10 w 20"/>
                <a:gd name="T7" fmla="*/ 10 h 10"/>
                <a:gd name="T8" fmla="*/ 20 w 20"/>
                <a:gd name="T9" fmla="*/ 6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0"/>
                <a:gd name="T17" fmla="*/ 20 w 2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0">
                  <a:moveTo>
                    <a:pt x="20" y="6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10" y="10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338" y="2966"/>
              <a:ext cx="14" cy="18"/>
            </a:xfrm>
            <a:custGeom>
              <a:avLst/>
              <a:gdLst>
                <a:gd name="T0" fmla="*/ 14 w 14"/>
                <a:gd name="T1" fmla="*/ 12 h 18"/>
                <a:gd name="T2" fmla="*/ 12 w 14"/>
                <a:gd name="T3" fmla="*/ 18 h 18"/>
                <a:gd name="T4" fmla="*/ 0 w 14"/>
                <a:gd name="T5" fmla="*/ 2 h 18"/>
                <a:gd name="T6" fmla="*/ 2 w 14"/>
                <a:gd name="T7" fmla="*/ 0 h 18"/>
                <a:gd name="T8" fmla="*/ 14 w 14"/>
                <a:gd name="T9" fmla="*/ 1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4" y="12"/>
                  </a:moveTo>
                  <a:lnTo>
                    <a:pt x="12" y="18"/>
                  </a:lnTo>
                  <a:lnTo>
                    <a:pt x="0" y="2"/>
                  </a:lnTo>
                  <a:lnTo>
                    <a:pt x="2" y="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678" y="3174"/>
              <a:ext cx="14" cy="12"/>
            </a:xfrm>
            <a:custGeom>
              <a:avLst/>
              <a:gdLst>
                <a:gd name="T0" fmla="*/ 14 w 14"/>
                <a:gd name="T1" fmla="*/ 2 h 12"/>
                <a:gd name="T2" fmla="*/ 8 w 14"/>
                <a:gd name="T3" fmla="*/ 0 h 12"/>
                <a:gd name="T4" fmla="*/ 0 w 14"/>
                <a:gd name="T5" fmla="*/ 10 h 12"/>
                <a:gd name="T6" fmla="*/ 8 w 14"/>
                <a:gd name="T7" fmla="*/ 12 h 12"/>
                <a:gd name="T8" fmla="*/ 14 w 14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2"/>
                <a:gd name="T17" fmla="*/ 14 w 1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2">
                  <a:moveTo>
                    <a:pt x="14" y="2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530" y="3056"/>
              <a:ext cx="12" cy="10"/>
            </a:xfrm>
            <a:custGeom>
              <a:avLst/>
              <a:gdLst>
                <a:gd name="T0" fmla="*/ 12 w 12"/>
                <a:gd name="T1" fmla="*/ 4 h 10"/>
                <a:gd name="T2" fmla="*/ 6 w 12"/>
                <a:gd name="T3" fmla="*/ 8 h 10"/>
                <a:gd name="T4" fmla="*/ 0 w 12"/>
                <a:gd name="T5" fmla="*/ 10 h 10"/>
                <a:gd name="T6" fmla="*/ 0 w 12"/>
                <a:gd name="T7" fmla="*/ 0 h 10"/>
                <a:gd name="T8" fmla="*/ 12 w 12"/>
                <a:gd name="T9" fmla="*/ 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0"/>
                <a:gd name="T17" fmla="*/ 12 w 1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0">
                  <a:moveTo>
                    <a:pt x="12" y="4"/>
                  </a:moveTo>
                  <a:lnTo>
                    <a:pt x="6" y="8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804" y="3094"/>
              <a:ext cx="12" cy="26"/>
            </a:xfrm>
            <a:custGeom>
              <a:avLst/>
              <a:gdLst>
                <a:gd name="T0" fmla="*/ 12 w 12"/>
                <a:gd name="T1" fmla="*/ 16 h 26"/>
                <a:gd name="T2" fmla="*/ 8 w 12"/>
                <a:gd name="T3" fmla="*/ 16 h 26"/>
                <a:gd name="T4" fmla="*/ 8 w 12"/>
                <a:gd name="T5" fmla="*/ 4 h 26"/>
                <a:gd name="T6" fmla="*/ 8 w 12"/>
                <a:gd name="T7" fmla="*/ 0 h 26"/>
                <a:gd name="T8" fmla="*/ 0 w 12"/>
                <a:gd name="T9" fmla="*/ 26 h 26"/>
                <a:gd name="T10" fmla="*/ 12 w 12"/>
                <a:gd name="T11" fmla="*/ 16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26"/>
                <a:gd name="T20" fmla="*/ 12 w 12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26">
                  <a:moveTo>
                    <a:pt x="12" y="16"/>
                  </a:moveTo>
                  <a:lnTo>
                    <a:pt x="8" y="16"/>
                  </a:lnTo>
                  <a:lnTo>
                    <a:pt x="8" y="4"/>
                  </a:lnTo>
                  <a:lnTo>
                    <a:pt x="8" y="0"/>
                  </a:lnTo>
                  <a:lnTo>
                    <a:pt x="0" y="26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020" y="3118"/>
              <a:ext cx="6" cy="14"/>
            </a:xfrm>
            <a:custGeom>
              <a:avLst/>
              <a:gdLst>
                <a:gd name="T0" fmla="*/ 6 w 6"/>
                <a:gd name="T1" fmla="*/ 10 h 14"/>
                <a:gd name="T2" fmla="*/ 6 w 6"/>
                <a:gd name="T3" fmla="*/ 0 h 14"/>
                <a:gd name="T4" fmla="*/ 0 w 6"/>
                <a:gd name="T5" fmla="*/ 2 h 14"/>
                <a:gd name="T6" fmla="*/ 0 w 6"/>
                <a:gd name="T7" fmla="*/ 14 h 14"/>
                <a:gd name="T8" fmla="*/ 6 w 6"/>
                <a:gd name="T9" fmla="*/ 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4"/>
                <a:gd name="T17" fmla="*/ 6 w 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4">
                  <a:moveTo>
                    <a:pt x="6" y="1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0" y="14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366" y="3020"/>
              <a:ext cx="10" cy="14"/>
            </a:xfrm>
            <a:custGeom>
              <a:avLst/>
              <a:gdLst>
                <a:gd name="T0" fmla="*/ 10 w 10"/>
                <a:gd name="T1" fmla="*/ 14 h 14"/>
                <a:gd name="T2" fmla="*/ 4 w 10"/>
                <a:gd name="T3" fmla="*/ 14 h 14"/>
                <a:gd name="T4" fmla="*/ 0 w 10"/>
                <a:gd name="T5" fmla="*/ 0 h 14"/>
                <a:gd name="T6" fmla="*/ 10 w 10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10" y="14"/>
                  </a:moveTo>
                  <a:lnTo>
                    <a:pt x="4" y="14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800" y="3098"/>
              <a:ext cx="6" cy="14"/>
            </a:xfrm>
            <a:custGeom>
              <a:avLst/>
              <a:gdLst>
                <a:gd name="T0" fmla="*/ 6 w 6"/>
                <a:gd name="T1" fmla="*/ 4 h 14"/>
                <a:gd name="T2" fmla="*/ 6 w 6"/>
                <a:gd name="T3" fmla="*/ 0 h 14"/>
                <a:gd name="T4" fmla="*/ 2 w 6"/>
                <a:gd name="T5" fmla="*/ 0 h 14"/>
                <a:gd name="T6" fmla="*/ 0 w 6"/>
                <a:gd name="T7" fmla="*/ 14 h 14"/>
                <a:gd name="T8" fmla="*/ 6 w 6"/>
                <a:gd name="T9" fmla="*/ 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4"/>
                <a:gd name="T17" fmla="*/ 6 w 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4">
                  <a:moveTo>
                    <a:pt x="6" y="4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840" y="3034"/>
              <a:ext cx="16" cy="6"/>
            </a:xfrm>
            <a:custGeom>
              <a:avLst/>
              <a:gdLst>
                <a:gd name="T0" fmla="*/ 16 w 16"/>
                <a:gd name="T1" fmla="*/ 6 h 6"/>
                <a:gd name="T2" fmla="*/ 8 w 16"/>
                <a:gd name="T3" fmla="*/ 0 h 6"/>
                <a:gd name="T4" fmla="*/ 0 w 16"/>
                <a:gd name="T5" fmla="*/ 6 h 6"/>
                <a:gd name="T6" fmla="*/ 16 w 16"/>
                <a:gd name="T7" fmla="*/ 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16" y="6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16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5016" y="3132"/>
              <a:ext cx="4" cy="14"/>
            </a:xfrm>
            <a:custGeom>
              <a:avLst/>
              <a:gdLst>
                <a:gd name="T0" fmla="*/ 4 w 4"/>
                <a:gd name="T1" fmla="*/ 8 h 14"/>
                <a:gd name="T2" fmla="*/ 0 w 4"/>
                <a:gd name="T3" fmla="*/ 14 h 14"/>
                <a:gd name="T4" fmla="*/ 0 w 4"/>
                <a:gd name="T5" fmla="*/ 0 h 14"/>
                <a:gd name="T6" fmla="*/ 4 w 4"/>
                <a:gd name="T7" fmla="*/ 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4"/>
                <a:gd name="T14" fmla="*/ 4 w 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4">
                  <a:moveTo>
                    <a:pt x="4" y="8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620" y="3148"/>
              <a:ext cx="24" cy="1"/>
            </a:xfrm>
            <a:custGeom>
              <a:avLst/>
              <a:gdLst>
                <a:gd name="T0" fmla="*/ 24 w 24"/>
                <a:gd name="T1" fmla="*/ 0 h 1"/>
                <a:gd name="T2" fmla="*/ 8 w 24"/>
                <a:gd name="T3" fmla="*/ 0 h 1"/>
                <a:gd name="T4" fmla="*/ 0 w 24"/>
                <a:gd name="T5" fmla="*/ 0 h 1"/>
                <a:gd name="T6" fmla="*/ 24 w 2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"/>
                <a:gd name="T14" fmla="*/ 24 w 2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">
                  <a:moveTo>
                    <a:pt x="24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648" y="2894"/>
              <a:ext cx="16" cy="18"/>
            </a:xfrm>
            <a:custGeom>
              <a:avLst/>
              <a:gdLst>
                <a:gd name="T0" fmla="*/ 10 w 16"/>
                <a:gd name="T1" fmla="*/ 18 h 18"/>
                <a:gd name="T2" fmla="*/ 0 w 16"/>
                <a:gd name="T3" fmla="*/ 6 h 18"/>
                <a:gd name="T4" fmla="*/ 16 w 16"/>
                <a:gd name="T5" fmla="*/ 0 h 18"/>
                <a:gd name="T6" fmla="*/ 16 w 16"/>
                <a:gd name="T7" fmla="*/ 0 h 18"/>
                <a:gd name="T8" fmla="*/ 14 w 16"/>
                <a:gd name="T9" fmla="*/ 10 h 18"/>
                <a:gd name="T10" fmla="*/ 10 w 16"/>
                <a:gd name="T11" fmla="*/ 18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18"/>
                <a:gd name="T20" fmla="*/ 16 w 16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18">
                  <a:moveTo>
                    <a:pt x="10" y="18"/>
                  </a:moveTo>
                  <a:lnTo>
                    <a:pt x="0" y="6"/>
                  </a:lnTo>
                  <a:lnTo>
                    <a:pt x="16" y="0"/>
                  </a:lnTo>
                  <a:lnTo>
                    <a:pt x="14" y="10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082" y="279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568" y="2852"/>
              <a:ext cx="174" cy="128"/>
            </a:xfrm>
            <a:custGeom>
              <a:avLst/>
              <a:gdLst>
                <a:gd name="T0" fmla="*/ 132 w 174"/>
                <a:gd name="T1" fmla="*/ 0 h 128"/>
                <a:gd name="T2" fmla="*/ 142 w 174"/>
                <a:gd name="T3" fmla="*/ 8 h 128"/>
                <a:gd name="T4" fmla="*/ 140 w 174"/>
                <a:gd name="T5" fmla="*/ 20 h 128"/>
                <a:gd name="T6" fmla="*/ 148 w 174"/>
                <a:gd name="T7" fmla="*/ 18 h 128"/>
                <a:gd name="T8" fmla="*/ 148 w 174"/>
                <a:gd name="T9" fmla="*/ 22 h 128"/>
                <a:gd name="T10" fmla="*/ 152 w 174"/>
                <a:gd name="T11" fmla="*/ 24 h 128"/>
                <a:gd name="T12" fmla="*/ 174 w 174"/>
                <a:gd name="T13" fmla="*/ 34 h 128"/>
                <a:gd name="T14" fmla="*/ 156 w 174"/>
                <a:gd name="T15" fmla="*/ 40 h 128"/>
                <a:gd name="T16" fmla="*/ 162 w 174"/>
                <a:gd name="T17" fmla="*/ 52 h 128"/>
                <a:gd name="T18" fmla="*/ 148 w 174"/>
                <a:gd name="T19" fmla="*/ 56 h 128"/>
                <a:gd name="T20" fmla="*/ 144 w 174"/>
                <a:gd name="T21" fmla="*/ 60 h 128"/>
                <a:gd name="T22" fmla="*/ 128 w 174"/>
                <a:gd name="T23" fmla="*/ 56 h 128"/>
                <a:gd name="T24" fmla="*/ 112 w 174"/>
                <a:gd name="T25" fmla="*/ 54 h 128"/>
                <a:gd name="T26" fmla="*/ 108 w 174"/>
                <a:gd name="T27" fmla="*/ 68 h 128"/>
                <a:gd name="T28" fmla="*/ 104 w 174"/>
                <a:gd name="T29" fmla="*/ 84 h 128"/>
                <a:gd name="T30" fmla="*/ 98 w 174"/>
                <a:gd name="T31" fmla="*/ 96 h 128"/>
                <a:gd name="T32" fmla="*/ 92 w 174"/>
                <a:gd name="T33" fmla="*/ 114 h 128"/>
                <a:gd name="T34" fmla="*/ 76 w 174"/>
                <a:gd name="T35" fmla="*/ 120 h 128"/>
                <a:gd name="T36" fmla="*/ 52 w 174"/>
                <a:gd name="T37" fmla="*/ 114 h 128"/>
                <a:gd name="T38" fmla="*/ 46 w 174"/>
                <a:gd name="T39" fmla="*/ 124 h 128"/>
                <a:gd name="T40" fmla="*/ 20 w 174"/>
                <a:gd name="T41" fmla="*/ 128 h 128"/>
                <a:gd name="T42" fmla="*/ 2 w 174"/>
                <a:gd name="T43" fmla="*/ 118 h 128"/>
                <a:gd name="T44" fmla="*/ 0 w 174"/>
                <a:gd name="T45" fmla="*/ 104 h 128"/>
                <a:gd name="T46" fmla="*/ 0 w 174"/>
                <a:gd name="T47" fmla="*/ 106 h 128"/>
                <a:gd name="T48" fmla="*/ 16 w 174"/>
                <a:gd name="T49" fmla="*/ 114 h 128"/>
                <a:gd name="T50" fmla="*/ 28 w 174"/>
                <a:gd name="T51" fmla="*/ 118 h 128"/>
                <a:gd name="T52" fmla="*/ 26 w 174"/>
                <a:gd name="T53" fmla="*/ 118 h 128"/>
                <a:gd name="T54" fmla="*/ 28 w 174"/>
                <a:gd name="T55" fmla="*/ 112 h 128"/>
                <a:gd name="T56" fmla="*/ 30 w 174"/>
                <a:gd name="T57" fmla="*/ 102 h 128"/>
                <a:gd name="T58" fmla="*/ 30 w 174"/>
                <a:gd name="T59" fmla="*/ 98 h 128"/>
                <a:gd name="T60" fmla="*/ 32 w 174"/>
                <a:gd name="T61" fmla="*/ 90 h 128"/>
                <a:gd name="T62" fmla="*/ 44 w 174"/>
                <a:gd name="T63" fmla="*/ 86 h 128"/>
                <a:gd name="T64" fmla="*/ 56 w 174"/>
                <a:gd name="T65" fmla="*/ 80 h 128"/>
                <a:gd name="T66" fmla="*/ 68 w 174"/>
                <a:gd name="T67" fmla="*/ 66 h 128"/>
                <a:gd name="T68" fmla="*/ 80 w 174"/>
                <a:gd name="T69" fmla="*/ 50 h 128"/>
                <a:gd name="T70" fmla="*/ 90 w 174"/>
                <a:gd name="T71" fmla="*/ 62 h 128"/>
                <a:gd name="T72" fmla="*/ 94 w 174"/>
                <a:gd name="T73" fmla="*/ 52 h 128"/>
                <a:gd name="T74" fmla="*/ 96 w 174"/>
                <a:gd name="T75" fmla="*/ 44 h 128"/>
                <a:gd name="T76" fmla="*/ 100 w 174"/>
                <a:gd name="T77" fmla="*/ 54 h 128"/>
                <a:gd name="T78" fmla="*/ 100 w 174"/>
                <a:gd name="T79" fmla="*/ 46 h 128"/>
                <a:gd name="T80" fmla="*/ 104 w 174"/>
                <a:gd name="T81" fmla="*/ 40 h 128"/>
                <a:gd name="T82" fmla="*/ 104 w 174"/>
                <a:gd name="T83" fmla="*/ 34 h 128"/>
                <a:gd name="T84" fmla="*/ 106 w 174"/>
                <a:gd name="T85" fmla="*/ 30 h 128"/>
                <a:gd name="T86" fmla="*/ 116 w 174"/>
                <a:gd name="T87" fmla="*/ 16 h 128"/>
                <a:gd name="T88" fmla="*/ 124 w 174"/>
                <a:gd name="T89" fmla="*/ 0 h 128"/>
                <a:gd name="T90" fmla="*/ 126 w 174"/>
                <a:gd name="T91" fmla="*/ 6 h 128"/>
                <a:gd name="T92" fmla="*/ 132 w 174"/>
                <a:gd name="T93" fmla="*/ 0 h 1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4"/>
                <a:gd name="T142" fmla="*/ 0 h 128"/>
                <a:gd name="T143" fmla="*/ 174 w 174"/>
                <a:gd name="T144" fmla="*/ 128 h 1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4" h="128">
                  <a:moveTo>
                    <a:pt x="132" y="0"/>
                  </a:moveTo>
                  <a:lnTo>
                    <a:pt x="142" y="8"/>
                  </a:lnTo>
                  <a:lnTo>
                    <a:pt x="140" y="20"/>
                  </a:lnTo>
                  <a:lnTo>
                    <a:pt x="148" y="18"/>
                  </a:lnTo>
                  <a:lnTo>
                    <a:pt x="148" y="22"/>
                  </a:lnTo>
                  <a:lnTo>
                    <a:pt x="152" y="24"/>
                  </a:lnTo>
                  <a:lnTo>
                    <a:pt x="174" y="34"/>
                  </a:lnTo>
                  <a:lnTo>
                    <a:pt x="156" y="40"/>
                  </a:lnTo>
                  <a:lnTo>
                    <a:pt x="162" y="52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28" y="56"/>
                  </a:lnTo>
                  <a:lnTo>
                    <a:pt x="112" y="54"/>
                  </a:lnTo>
                  <a:lnTo>
                    <a:pt x="108" y="68"/>
                  </a:lnTo>
                  <a:lnTo>
                    <a:pt x="104" y="84"/>
                  </a:lnTo>
                  <a:lnTo>
                    <a:pt x="98" y="96"/>
                  </a:lnTo>
                  <a:lnTo>
                    <a:pt x="92" y="114"/>
                  </a:lnTo>
                  <a:lnTo>
                    <a:pt x="76" y="120"/>
                  </a:lnTo>
                  <a:lnTo>
                    <a:pt x="52" y="114"/>
                  </a:lnTo>
                  <a:lnTo>
                    <a:pt x="46" y="124"/>
                  </a:lnTo>
                  <a:lnTo>
                    <a:pt x="20" y="128"/>
                  </a:lnTo>
                  <a:lnTo>
                    <a:pt x="2" y="118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6" y="114"/>
                  </a:lnTo>
                  <a:lnTo>
                    <a:pt x="28" y="118"/>
                  </a:lnTo>
                  <a:lnTo>
                    <a:pt x="26" y="118"/>
                  </a:lnTo>
                  <a:lnTo>
                    <a:pt x="28" y="112"/>
                  </a:lnTo>
                  <a:lnTo>
                    <a:pt x="30" y="102"/>
                  </a:lnTo>
                  <a:lnTo>
                    <a:pt x="30" y="98"/>
                  </a:lnTo>
                  <a:lnTo>
                    <a:pt x="32" y="90"/>
                  </a:lnTo>
                  <a:lnTo>
                    <a:pt x="44" y="86"/>
                  </a:lnTo>
                  <a:lnTo>
                    <a:pt x="56" y="80"/>
                  </a:lnTo>
                  <a:lnTo>
                    <a:pt x="68" y="66"/>
                  </a:lnTo>
                  <a:lnTo>
                    <a:pt x="80" y="50"/>
                  </a:lnTo>
                  <a:lnTo>
                    <a:pt x="90" y="62"/>
                  </a:lnTo>
                  <a:lnTo>
                    <a:pt x="94" y="52"/>
                  </a:lnTo>
                  <a:lnTo>
                    <a:pt x="96" y="44"/>
                  </a:lnTo>
                  <a:lnTo>
                    <a:pt x="100" y="54"/>
                  </a:lnTo>
                  <a:lnTo>
                    <a:pt x="100" y="46"/>
                  </a:lnTo>
                  <a:lnTo>
                    <a:pt x="104" y="40"/>
                  </a:lnTo>
                  <a:lnTo>
                    <a:pt x="104" y="34"/>
                  </a:lnTo>
                  <a:lnTo>
                    <a:pt x="106" y="30"/>
                  </a:lnTo>
                  <a:lnTo>
                    <a:pt x="116" y="16"/>
                  </a:lnTo>
                  <a:lnTo>
                    <a:pt x="124" y="0"/>
                  </a:lnTo>
                  <a:lnTo>
                    <a:pt x="126" y="6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390" y="2860"/>
              <a:ext cx="78" cy="108"/>
            </a:xfrm>
            <a:custGeom>
              <a:avLst/>
              <a:gdLst>
                <a:gd name="T0" fmla="*/ 68 w 78"/>
                <a:gd name="T1" fmla="*/ 108 h 108"/>
                <a:gd name="T2" fmla="*/ 46 w 78"/>
                <a:gd name="T3" fmla="*/ 92 h 108"/>
                <a:gd name="T4" fmla="*/ 24 w 78"/>
                <a:gd name="T5" fmla="*/ 78 h 108"/>
                <a:gd name="T6" fmla="*/ 12 w 78"/>
                <a:gd name="T7" fmla="*/ 52 h 108"/>
                <a:gd name="T8" fmla="*/ 6 w 78"/>
                <a:gd name="T9" fmla="*/ 28 h 108"/>
                <a:gd name="T10" fmla="*/ 0 w 78"/>
                <a:gd name="T11" fmla="*/ 2 h 108"/>
                <a:gd name="T12" fmla="*/ 0 w 78"/>
                <a:gd name="T13" fmla="*/ 0 h 108"/>
                <a:gd name="T14" fmla="*/ 14 w 78"/>
                <a:gd name="T15" fmla="*/ 6 h 108"/>
                <a:gd name="T16" fmla="*/ 16 w 78"/>
                <a:gd name="T17" fmla="*/ 16 h 108"/>
                <a:gd name="T18" fmla="*/ 28 w 78"/>
                <a:gd name="T19" fmla="*/ 16 h 108"/>
                <a:gd name="T20" fmla="*/ 36 w 78"/>
                <a:gd name="T21" fmla="*/ 6 h 108"/>
                <a:gd name="T22" fmla="*/ 46 w 78"/>
                <a:gd name="T23" fmla="*/ 18 h 108"/>
                <a:gd name="T24" fmla="*/ 58 w 78"/>
                <a:gd name="T25" fmla="*/ 30 h 108"/>
                <a:gd name="T26" fmla="*/ 62 w 78"/>
                <a:gd name="T27" fmla="*/ 50 h 108"/>
                <a:gd name="T28" fmla="*/ 62 w 78"/>
                <a:gd name="T29" fmla="*/ 72 h 108"/>
                <a:gd name="T30" fmla="*/ 70 w 78"/>
                <a:gd name="T31" fmla="*/ 90 h 108"/>
                <a:gd name="T32" fmla="*/ 78 w 78"/>
                <a:gd name="T33" fmla="*/ 108 h 108"/>
                <a:gd name="T34" fmla="*/ 74 w 78"/>
                <a:gd name="T35" fmla="*/ 104 h 108"/>
                <a:gd name="T36" fmla="*/ 68 w 78"/>
                <a:gd name="T37" fmla="*/ 108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108"/>
                <a:gd name="T59" fmla="*/ 78 w 78"/>
                <a:gd name="T60" fmla="*/ 108 h 10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108">
                  <a:moveTo>
                    <a:pt x="68" y="108"/>
                  </a:moveTo>
                  <a:lnTo>
                    <a:pt x="46" y="92"/>
                  </a:lnTo>
                  <a:lnTo>
                    <a:pt x="24" y="78"/>
                  </a:lnTo>
                  <a:lnTo>
                    <a:pt x="12" y="52"/>
                  </a:lnTo>
                  <a:lnTo>
                    <a:pt x="6" y="2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6"/>
                  </a:lnTo>
                  <a:lnTo>
                    <a:pt x="16" y="16"/>
                  </a:lnTo>
                  <a:lnTo>
                    <a:pt x="28" y="16"/>
                  </a:lnTo>
                  <a:lnTo>
                    <a:pt x="36" y="6"/>
                  </a:lnTo>
                  <a:lnTo>
                    <a:pt x="46" y="18"/>
                  </a:lnTo>
                  <a:lnTo>
                    <a:pt x="58" y="30"/>
                  </a:lnTo>
                  <a:lnTo>
                    <a:pt x="62" y="50"/>
                  </a:lnTo>
                  <a:lnTo>
                    <a:pt x="62" y="72"/>
                  </a:lnTo>
                  <a:lnTo>
                    <a:pt x="70" y="90"/>
                  </a:lnTo>
                  <a:lnTo>
                    <a:pt x="78" y="108"/>
                  </a:lnTo>
                  <a:lnTo>
                    <a:pt x="74" y="104"/>
                  </a:lnTo>
                  <a:lnTo>
                    <a:pt x="68" y="10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020" y="2834"/>
              <a:ext cx="2" cy="8"/>
            </a:xfrm>
            <a:custGeom>
              <a:avLst/>
              <a:gdLst>
                <a:gd name="T0" fmla="*/ 0 w 2"/>
                <a:gd name="T1" fmla="*/ 6 h 8"/>
                <a:gd name="T2" fmla="*/ 0 w 2"/>
                <a:gd name="T3" fmla="*/ 4 h 8"/>
                <a:gd name="T4" fmla="*/ 0 w 2"/>
                <a:gd name="T5" fmla="*/ 2 h 8"/>
                <a:gd name="T6" fmla="*/ 0 w 2"/>
                <a:gd name="T7" fmla="*/ 2 h 8"/>
                <a:gd name="T8" fmla="*/ 2 w 2"/>
                <a:gd name="T9" fmla="*/ 2 h 8"/>
                <a:gd name="T10" fmla="*/ 0 w 2"/>
                <a:gd name="T11" fmla="*/ 0 h 8"/>
                <a:gd name="T12" fmla="*/ 2 w 2"/>
                <a:gd name="T13" fmla="*/ 2 h 8"/>
                <a:gd name="T14" fmla="*/ 2 w 2"/>
                <a:gd name="T15" fmla="*/ 4 h 8"/>
                <a:gd name="T16" fmla="*/ 2 w 2"/>
                <a:gd name="T17" fmla="*/ 6 h 8"/>
                <a:gd name="T18" fmla="*/ 0 w 2"/>
                <a:gd name="T19" fmla="*/ 6 h 8"/>
                <a:gd name="T20" fmla="*/ 0 w 2"/>
                <a:gd name="T21" fmla="*/ 8 h 8"/>
                <a:gd name="T22" fmla="*/ 0 w 2"/>
                <a:gd name="T23" fmla="*/ 8 h 8"/>
                <a:gd name="T24" fmla="*/ 0 w 2"/>
                <a:gd name="T25" fmla="*/ 6 h 8"/>
                <a:gd name="T26" fmla="*/ 0 w 2"/>
                <a:gd name="T27" fmla="*/ 6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"/>
                <a:gd name="T43" fmla="*/ 0 h 8"/>
                <a:gd name="T44" fmla="*/ 2 w 2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" h="8">
                  <a:moveTo>
                    <a:pt x="0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5018" y="2844"/>
              <a:ext cx="1" cy="1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018" y="2842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5014" y="285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5016" y="284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136" y="3054"/>
              <a:ext cx="178" cy="170"/>
            </a:xfrm>
            <a:custGeom>
              <a:avLst/>
              <a:gdLst>
                <a:gd name="T0" fmla="*/ 178 w 178"/>
                <a:gd name="T1" fmla="*/ 162 h 170"/>
                <a:gd name="T2" fmla="*/ 170 w 178"/>
                <a:gd name="T3" fmla="*/ 166 h 170"/>
                <a:gd name="T4" fmla="*/ 172 w 178"/>
                <a:gd name="T5" fmla="*/ 170 h 170"/>
                <a:gd name="T6" fmla="*/ 162 w 178"/>
                <a:gd name="T7" fmla="*/ 168 h 170"/>
                <a:gd name="T8" fmla="*/ 144 w 178"/>
                <a:gd name="T9" fmla="*/ 164 h 170"/>
                <a:gd name="T10" fmla="*/ 126 w 178"/>
                <a:gd name="T11" fmla="*/ 160 h 170"/>
                <a:gd name="T12" fmla="*/ 116 w 178"/>
                <a:gd name="T13" fmla="*/ 150 h 170"/>
                <a:gd name="T14" fmla="*/ 108 w 178"/>
                <a:gd name="T15" fmla="*/ 138 h 170"/>
                <a:gd name="T16" fmla="*/ 98 w 178"/>
                <a:gd name="T17" fmla="*/ 126 h 170"/>
                <a:gd name="T18" fmla="*/ 88 w 178"/>
                <a:gd name="T19" fmla="*/ 112 h 170"/>
                <a:gd name="T20" fmla="*/ 64 w 178"/>
                <a:gd name="T21" fmla="*/ 104 h 170"/>
                <a:gd name="T22" fmla="*/ 64 w 178"/>
                <a:gd name="T23" fmla="*/ 110 h 170"/>
                <a:gd name="T24" fmla="*/ 52 w 178"/>
                <a:gd name="T25" fmla="*/ 106 h 170"/>
                <a:gd name="T26" fmla="*/ 54 w 178"/>
                <a:gd name="T27" fmla="*/ 114 h 170"/>
                <a:gd name="T28" fmla="*/ 46 w 178"/>
                <a:gd name="T29" fmla="*/ 114 h 170"/>
                <a:gd name="T30" fmla="*/ 48 w 178"/>
                <a:gd name="T31" fmla="*/ 120 h 170"/>
                <a:gd name="T32" fmla="*/ 22 w 178"/>
                <a:gd name="T33" fmla="*/ 118 h 170"/>
                <a:gd name="T34" fmla="*/ 44 w 178"/>
                <a:gd name="T35" fmla="*/ 130 h 170"/>
                <a:gd name="T36" fmla="*/ 34 w 178"/>
                <a:gd name="T37" fmla="*/ 140 h 170"/>
                <a:gd name="T38" fmla="*/ 18 w 178"/>
                <a:gd name="T39" fmla="*/ 138 h 170"/>
                <a:gd name="T40" fmla="*/ 0 w 178"/>
                <a:gd name="T41" fmla="*/ 138 h 170"/>
                <a:gd name="T42" fmla="*/ 0 w 178"/>
                <a:gd name="T43" fmla="*/ 120 h 170"/>
                <a:gd name="T44" fmla="*/ 2 w 178"/>
                <a:gd name="T45" fmla="*/ 102 h 170"/>
                <a:gd name="T46" fmla="*/ 4 w 178"/>
                <a:gd name="T47" fmla="*/ 86 h 170"/>
                <a:gd name="T48" fmla="*/ 4 w 178"/>
                <a:gd name="T49" fmla="*/ 68 h 170"/>
                <a:gd name="T50" fmla="*/ 6 w 178"/>
                <a:gd name="T51" fmla="*/ 52 h 170"/>
                <a:gd name="T52" fmla="*/ 6 w 178"/>
                <a:gd name="T53" fmla="*/ 34 h 170"/>
                <a:gd name="T54" fmla="*/ 8 w 178"/>
                <a:gd name="T55" fmla="*/ 16 h 170"/>
                <a:gd name="T56" fmla="*/ 8 w 178"/>
                <a:gd name="T57" fmla="*/ 0 h 170"/>
                <a:gd name="T58" fmla="*/ 26 w 178"/>
                <a:gd name="T59" fmla="*/ 8 h 170"/>
                <a:gd name="T60" fmla="*/ 44 w 178"/>
                <a:gd name="T61" fmla="*/ 16 h 170"/>
                <a:gd name="T62" fmla="*/ 60 w 178"/>
                <a:gd name="T63" fmla="*/ 22 h 170"/>
                <a:gd name="T64" fmla="*/ 78 w 178"/>
                <a:gd name="T65" fmla="*/ 32 h 170"/>
                <a:gd name="T66" fmla="*/ 94 w 178"/>
                <a:gd name="T67" fmla="*/ 52 h 170"/>
                <a:gd name="T68" fmla="*/ 96 w 178"/>
                <a:gd name="T69" fmla="*/ 62 h 170"/>
                <a:gd name="T70" fmla="*/ 110 w 178"/>
                <a:gd name="T71" fmla="*/ 68 h 170"/>
                <a:gd name="T72" fmla="*/ 128 w 178"/>
                <a:gd name="T73" fmla="*/ 76 h 170"/>
                <a:gd name="T74" fmla="*/ 128 w 178"/>
                <a:gd name="T75" fmla="*/ 88 h 170"/>
                <a:gd name="T76" fmla="*/ 112 w 178"/>
                <a:gd name="T77" fmla="*/ 90 h 170"/>
                <a:gd name="T78" fmla="*/ 122 w 178"/>
                <a:gd name="T79" fmla="*/ 108 h 170"/>
                <a:gd name="T80" fmla="*/ 134 w 178"/>
                <a:gd name="T81" fmla="*/ 120 h 170"/>
                <a:gd name="T82" fmla="*/ 140 w 178"/>
                <a:gd name="T83" fmla="*/ 138 h 170"/>
                <a:gd name="T84" fmla="*/ 152 w 178"/>
                <a:gd name="T85" fmla="*/ 138 h 170"/>
                <a:gd name="T86" fmla="*/ 152 w 178"/>
                <a:gd name="T87" fmla="*/ 148 h 170"/>
                <a:gd name="T88" fmla="*/ 162 w 178"/>
                <a:gd name="T89" fmla="*/ 152 h 170"/>
                <a:gd name="T90" fmla="*/ 160 w 178"/>
                <a:gd name="T91" fmla="*/ 154 h 170"/>
                <a:gd name="T92" fmla="*/ 178 w 178"/>
                <a:gd name="T93" fmla="*/ 162 h 17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8"/>
                <a:gd name="T142" fmla="*/ 0 h 170"/>
                <a:gd name="T143" fmla="*/ 178 w 178"/>
                <a:gd name="T144" fmla="*/ 170 h 17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8" h="170">
                  <a:moveTo>
                    <a:pt x="178" y="162"/>
                  </a:moveTo>
                  <a:lnTo>
                    <a:pt x="170" y="166"/>
                  </a:lnTo>
                  <a:lnTo>
                    <a:pt x="172" y="170"/>
                  </a:lnTo>
                  <a:lnTo>
                    <a:pt x="162" y="168"/>
                  </a:lnTo>
                  <a:lnTo>
                    <a:pt x="144" y="164"/>
                  </a:lnTo>
                  <a:lnTo>
                    <a:pt x="126" y="160"/>
                  </a:lnTo>
                  <a:lnTo>
                    <a:pt x="116" y="150"/>
                  </a:lnTo>
                  <a:lnTo>
                    <a:pt x="108" y="138"/>
                  </a:lnTo>
                  <a:lnTo>
                    <a:pt x="98" y="126"/>
                  </a:lnTo>
                  <a:lnTo>
                    <a:pt x="88" y="112"/>
                  </a:lnTo>
                  <a:lnTo>
                    <a:pt x="64" y="104"/>
                  </a:lnTo>
                  <a:lnTo>
                    <a:pt x="64" y="110"/>
                  </a:lnTo>
                  <a:lnTo>
                    <a:pt x="52" y="106"/>
                  </a:lnTo>
                  <a:lnTo>
                    <a:pt x="54" y="114"/>
                  </a:lnTo>
                  <a:lnTo>
                    <a:pt x="46" y="114"/>
                  </a:lnTo>
                  <a:lnTo>
                    <a:pt x="48" y="120"/>
                  </a:lnTo>
                  <a:lnTo>
                    <a:pt x="22" y="118"/>
                  </a:lnTo>
                  <a:lnTo>
                    <a:pt x="44" y="130"/>
                  </a:lnTo>
                  <a:lnTo>
                    <a:pt x="34" y="140"/>
                  </a:lnTo>
                  <a:lnTo>
                    <a:pt x="18" y="138"/>
                  </a:lnTo>
                  <a:lnTo>
                    <a:pt x="0" y="138"/>
                  </a:lnTo>
                  <a:lnTo>
                    <a:pt x="0" y="120"/>
                  </a:lnTo>
                  <a:lnTo>
                    <a:pt x="2" y="102"/>
                  </a:lnTo>
                  <a:lnTo>
                    <a:pt x="4" y="86"/>
                  </a:lnTo>
                  <a:lnTo>
                    <a:pt x="4" y="68"/>
                  </a:lnTo>
                  <a:lnTo>
                    <a:pt x="6" y="52"/>
                  </a:lnTo>
                  <a:lnTo>
                    <a:pt x="6" y="34"/>
                  </a:lnTo>
                  <a:lnTo>
                    <a:pt x="8" y="16"/>
                  </a:lnTo>
                  <a:lnTo>
                    <a:pt x="8" y="0"/>
                  </a:lnTo>
                  <a:lnTo>
                    <a:pt x="26" y="8"/>
                  </a:lnTo>
                  <a:lnTo>
                    <a:pt x="44" y="16"/>
                  </a:lnTo>
                  <a:lnTo>
                    <a:pt x="60" y="22"/>
                  </a:lnTo>
                  <a:lnTo>
                    <a:pt x="78" y="32"/>
                  </a:lnTo>
                  <a:lnTo>
                    <a:pt x="94" y="52"/>
                  </a:lnTo>
                  <a:lnTo>
                    <a:pt x="96" y="62"/>
                  </a:lnTo>
                  <a:lnTo>
                    <a:pt x="110" y="68"/>
                  </a:lnTo>
                  <a:lnTo>
                    <a:pt x="128" y="7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22" y="108"/>
                  </a:lnTo>
                  <a:lnTo>
                    <a:pt x="134" y="120"/>
                  </a:lnTo>
                  <a:lnTo>
                    <a:pt x="140" y="138"/>
                  </a:lnTo>
                  <a:lnTo>
                    <a:pt x="152" y="138"/>
                  </a:lnTo>
                  <a:lnTo>
                    <a:pt x="152" y="148"/>
                  </a:lnTo>
                  <a:lnTo>
                    <a:pt x="162" y="152"/>
                  </a:lnTo>
                  <a:lnTo>
                    <a:pt x="160" y="154"/>
                  </a:lnTo>
                  <a:lnTo>
                    <a:pt x="178" y="16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78" y="3090"/>
              <a:ext cx="74" cy="42"/>
            </a:xfrm>
            <a:custGeom>
              <a:avLst/>
              <a:gdLst>
                <a:gd name="T0" fmla="*/ 74 w 74"/>
                <a:gd name="T1" fmla="*/ 0 h 42"/>
                <a:gd name="T2" fmla="*/ 70 w 74"/>
                <a:gd name="T3" fmla="*/ 16 h 42"/>
                <a:gd name="T4" fmla="*/ 66 w 74"/>
                <a:gd name="T5" fmla="*/ 18 h 42"/>
                <a:gd name="T6" fmla="*/ 66 w 74"/>
                <a:gd name="T7" fmla="*/ 24 h 42"/>
                <a:gd name="T8" fmla="*/ 54 w 74"/>
                <a:gd name="T9" fmla="*/ 30 h 42"/>
                <a:gd name="T10" fmla="*/ 28 w 74"/>
                <a:gd name="T11" fmla="*/ 42 h 42"/>
                <a:gd name="T12" fmla="*/ 16 w 74"/>
                <a:gd name="T13" fmla="*/ 38 h 42"/>
                <a:gd name="T14" fmla="*/ 2 w 74"/>
                <a:gd name="T15" fmla="*/ 32 h 42"/>
                <a:gd name="T16" fmla="*/ 0 w 74"/>
                <a:gd name="T17" fmla="*/ 24 h 42"/>
                <a:gd name="T18" fmla="*/ 24 w 74"/>
                <a:gd name="T19" fmla="*/ 28 h 42"/>
                <a:gd name="T20" fmla="*/ 30 w 74"/>
                <a:gd name="T21" fmla="*/ 16 h 42"/>
                <a:gd name="T22" fmla="*/ 30 w 74"/>
                <a:gd name="T23" fmla="*/ 22 h 42"/>
                <a:gd name="T24" fmla="*/ 40 w 74"/>
                <a:gd name="T25" fmla="*/ 28 h 42"/>
                <a:gd name="T26" fmla="*/ 58 w 74"/>
                <a:gd name="T27" fmla="*/ 14 h 42"/>
                <a:gd name="T28" fmla="*/ 58 w 74"/>
                <a:gd name="T29" fmla="*/ 0 h 42"/>
                <a:gd name="T30" fmla="*/ 68 w 74"/>
                <a:gd name="T31" fmla="*/ 0 h 42"/>
                <a:gd name="T32" fmla="*/ 74 w 74"/>
                <a:gd name="T33" fmla="*/ 0 h 4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42"/>
                <a:gd name="T53" fmla="*/ 74 w 74"/>
                <a:gd name="T54" fmla="*/ 42 h 4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42">
                  <a:moveTo>
                    <a:pt x="74" y="0"/>
                  </a:moveTo>
                  <a:lnTo>
                    <a:pt x="70" y="16"/>
                  </a:lnTo>
                  <a:lnTo>
                    <a:pt x="66" y="18"/>
                  </a:lnTo>
                  <a:lnTo>
                    <a:pt x="66" y="24"/>
                  </a:lnTo>
                  <a:lnTo>
                    <a:pt x="54" y="30"/>
                  </a:lnTo>
                  <a:lnTo>
                    <a:pt x="28" y="42"/>
                  </a:lnTo>
                  <a:lnTo>
                    <a:pt x="16" y="38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4" y="28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40" y="28"/>
                  </a:lnTo>
                  <a:lnTo>
                    <a:pt x="58" y="14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396" y="3114"/>
              <a:ext cx="18" cy="32"/>
            </a:xfrm>
            <a:custGeom>
              <a:avLst/>
              <a:gdLst>
                <a:gd name="T0" fmla="*/ 18 w 18"/>
                <a:gd name="T1" fmla="*/ 28 h 32"/>
                <a:gd name="T2" fmla="*/ 14 w 18"/>
                <a:gd name="T3" fmla="*/ 32 h 32"/>
                <a:gd name="T4" fmla="*/ 2 w 18"/>
                <a:gd name="T5" fmla="*/ 16 h 32"/>
                <a:gd name="T6" fmla="*/ 0 w 18"/>
                <a:gd name="T7" fmla="*/ 0 h 32"/>
                <a:gd name="T8" fmla="*/ 8 w 18"/>
                <a:gd name="T9" fmla="*/ 14 h 32"/>
                <a:gd name="T10" fmla="*/ 18 w 18"/>
                <a:gd name="T11" fmla="*/ 28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32"/>
                <a:gd name="T20" fmla="*/ 18 w 18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32">
                  <a:moveTo>
                    <a:pt x="18" y="28"/>
                  </a:moveTo>
                  <a:lnTo>
                    <a:pt x="14" y="32"/>
                  </a:lnTo>
                  <a:lnTo>
                    <a:pt x="2" y="16"/>
                  </a:lnTo>
                  <a:lnTo>
                    <a:pt x="0" y="0"/>
                  </a:lnTo>
                  <a:lnTo>
                    <a:pt x="8" y="14"/>
                  </a:lnTo>
                  <a:lnTo>
                    <a:pt x="18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5326" y="3056"/>
              <a:ext cx="40" cy="42"/>
            </a:xfrm>
            <a:custGeom>
              <a:avLst/>
              <a:gdLst>
                <a:gd name="T0" fmla="*/ 40 w 40"/>
                <a:gd name="T1" fmla="*/ 34 h 42"/>
                <a:gd name="T2" fmla="*/ 34 w 40"/>
                <a:gd name="T3" fmla="*/ 42 h 42"/>
                <a:gd name="T4" fmla="*/ 22 w 40"/>
                <a:gd name="T5" fmla="*/ 16 h 42"/>
                <a:gd name="T6" fmla="*/ 10 w 40"/>
                <a:gd name="T7" fmla="*/ 8 h 42"/>
                <a:gd name="T8" fmla="*/ 0 w 40"/>
                <a:gd name="T9" fmla="*/ 0 h 42"/>
                <a:gd name="T10" fmla="*/ 16 w 40"/>
                <a:gd name="T11" fmla="*/ 12 h 42"/>
                <a:gd name="T12" fmla="*/ 30 w 40"/>
                <a:gd name="T13" fmla="*/ 20 h 42"/>
                <a:gd name="T14" fmla="*/ 40 w 40"/>
                <a:gd name="T15" fmla="*/ 3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2"/>
                <a:gd name="T26" fmla="*/ 40 w 40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2">
                  <a:moveTo>
                    <a:pt x="40" y="34"/>
                  </a:moveTo>
                  <a:lnTo>
                    <a:pt x="34" y="42"/>
                  </a:lnTo>
                  <a:lnTo>
                    <a:pt x="22" y="16"/>
                  </a:lnTo>
                  <a:lnTo>
                    <a:pt x="10" y="8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30" y="2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5318" y="3208"/>
              <a:ext cx="4" cy="6"/>
            </a:xfrm>
            <a:custGeom>
              <a:avLst/>
              <a:gdLst>
                <a:gd name="T0" fmla="*/ 4 w 4"/>
                <a:gd name="T1" fmla="*/ 2 h 6"/>
                <a:gd name="T2" fmla="*/ 0 w 4"/>
                <a:gd name="T3" fmla="*/ 6 h 6"/>
                <a:gd name="T4" fmla="*/ 0 w 4"/>
                <a:gd name="T5" fmla="*/ 0 h 6"/>
                <a:gd name="T6" fmla="*/ 4 w 4"/>
                <a:gd name="T7" fmla="*/ 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"/>
                <a:gd name="T14" fmla="*/ 4 w 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">
                  <a:moveTo>
                    <a:pt x="4" y="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126" y="2434"/>
              <a:ext cx="92" cy="120"/>
            </a:xfrm>
            <a:custGeom>
              <a:avLst/>
              <a:gdLst>
                <a:gd name="T0" fmla="*/ 32 w 92"/>
                <a:gd name="T1" fmla="*/ 100 h 120"/>
                <a:gd name="T2" fmla="*/ 32 w 92"/>
                <a:gd name="T3" fmla="*/ 102 h 120"/>
                <a:gd name="T4" fmla="*/ 28 w 92"/>
                <a:gd name="T5" fmla="*/ 96 h 120"/>
                <a:gd name="T6" fmla="*/ 28 w 92"/>
                <a:gd name="T7" fmla="*/ 98 h 120"/>
                <a:gd name="T8" fmla="*/ 22 w 92"/>
                <a:gd name="T9" fmla="*/ 80 h 120"/>
                <a:gd name="T10" fmla="*/ 18 w 92"/>
                <a:gd name="T11" fmla="*/ 66 h 120"/>
                <a:gd name="T12" fmla="*/ 16 w 92"/>
                <a:gd name="T13" fmla="*/ 54 h 120"/>
                <a:gd name="T14" fmla="*/ 2 w 92"/>
                <a:gd name="T15" fmla="*/ 42 h 120"/>
                <a:gd name="T16" fmla="*/ 6 w 92"/>
                <a:gd name="T17" fmla="*/ 32 h 120"/>
                <a:gd name="T18" fmla="*/ 12 w 92"/>
                <a:gd name="T19" fmla="*/ 30 h 120"/>
                <a:gd name="T20" fmla="*/ 0 w 92"/>
                <a:gd name="T21" fmla="*/ 16 h 120"/>
                <a:gd name="T22" fmla="*/ 0 w 92"/>
                <a:gd name="T23" fmla="*/ 0 h 120"/>
                <a:gd name="T24" fmla="*/ 12 w 92"/>
                <a:gd name="T25" fmla="*/ 6 h 120"/>
                <a:gd name="T26" fmla="*/ 18 w 92"/>
                <a:gd name="T27" fmla="*/ 10 h 120"/>
                <a:gd name="T28" fmla="*/ 22 w 92"/>
                <a:gd name="T29" fmla="*/ 6 h 120"/>
                <a:gd name="T30" fmla="*/ 30 w 92"/>
                <a:gd name="T31" fmla="*/ 26 h 120"/>
                <a:gd name="T32" fmla="*/ 50 w 92"/>
                <a:gd name="T33" fmla="*/ 26 h 120"/>
                <a:gd name="T34" fmla="*/ 70 w 92"/>
                <a:gd name="T35" fmla="*/ 30 h 120"/>
                <a:gd name="T36" fmla="*/ 80 w 92"/>
                <a:gd name="T37" fmla="*/ 36 h 120"/>
                <a:gd name="T38" fmla="*/ 74 w 92"/>
                <a:gd name="T39" fmla="*/ 44 h 120"/>
                <a:gd name="T40" fmla="*/ 62 w 92"/>
                <a:gd name="T41" fmla="*/ 54 h 120"/>
                <a:gd name="T42" fmla="*/ 66 w 92"/>
                <a:gd name="T43" fmla="*/ 70 h 120"/>
                <a:gd name="T44" fmla="*/ 70 w 92"/>
                <a:gd name="T45" fmla="*/ 76 h 120"/>
                <a:gd name="T46" fmla="*/ 78 w 92"/>
                <a:gd name="T47" fmla="*/ 58 h 120"/>
                <a:gd name="T48" fmla="*/ 84 w 92"/>
                <a:gd name="T49" fmla="*/ 78 h 120"/>
                <a:gd name="T50" fmla="*/ 92 w 92"/>
                <a:gd name="T51" fmla="*/ 98 h 120"/>
                <a:gd name="T52" fmla="*/ 92 w 92"/>
                <a:gd name="T53" fmla="*/ 110 h 120"/>
                <a:gd name="T54" fmla="*/ 86 w 92"/>
                <a:gd name="T55" fmla="*/ 112 h 120"/>
                <a:gd name="T56" fmla="*/ 90 w 92"/>
                <a:gd name="T57" fmla="*/ 120 h 120"/>
                <a:gd name="T58" fmla="*/ 80 w 92"/>
                <a:gd name="T59" fmla="*/ 100 h 120"/>
                <a:gd name="T60" fmla="*/ 68 w 92"/>
                <a:gd name="T61" fmla="*/ 80 h 120"/>
                <a:gd name="T62" fmla="*/ 56 w 92"/>
                <a:gd name="T63" fmla="*/ 78 h 120"/>
                <a:gd name="T64" fmla="*/ 50 w 92"/>
                <a:gd name="T65" fmla="*/ 66 h 120"/>
                <a:gd name="T66" fmla="*/ 32 w 92"/>
                <a:gd name="T67" fmla="*/ 54 h 120"/>
                <a:gd name="T68" fmla="*/ 26 w 92"/>
                <a:gd name="T69" fmla="*/ 54 h 120"/>
                <a:gd name="T70" fmla="*/ 46 w 92"/>
                <a:gd name="T71" fmla="*/ 66 h 120"/>
                <a:gd name="T72" fmla="*/ 52 w 92"/>
                <a:gd name="T73" fmla="*/ 78 h 120"/>
                <a:gd name="T74" fmla="*/ 54 w 92"/>
                <a:gd name="T75" fmla="*/ 86 h 120"/>
                <a:gd name="T76" fmla="*/ 48 w 92"/>
                <a:gd name="T77" fmla="*/ 100 h 120"/>
                <a:gd name="T78" fmla="*/ 46 w 92"/>
                <a:gd name="T79" fmla="*/ 94 h 120"/>
                <a:gd name="T80" fmla="*/ 42 w 92"/>
                <a:gd name="T81" fmla="*/ 96 h 120"/>
                <a:gd name="T82" fmla="*/ 38 w 92"/>
                <a:gd name="T83" fmla="*/ 100 h 120"/>
                <a:gd name="T84" fmla="*/ 32 w 92"/>
                <a:gd name="T85" fmla="*/ 100 h 1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2"/>
                <a:gd name="T130" fmla="*/ 0 h 120"/>
                <a:gd name="T131" fmla="*/ 92 w 92"/>
                <a:gd name="T132" fmla="*/ 120 h 1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2" h="120">
                  <a:moveTo>
                    <a:pt x="32" y="100"/>
                  </a:moveTo>
                  <a:lnTo>
                    <a:pt x="32" y="102"/>
                  </a:lnTo>
                  <a:lnTo>
                    <a:pt x="28" y="96"/>
                  </a:lnTo>
                  <a:lnTo>
                    <a:pt x="28" y="98"/>
                  </a:lnTo>
                  <a:lnTo>
                    <a:pt x="22" y="80"/>
                  </a:lnTo>
                  <a:lnTo>
                    <a:pt x="18" y="66"/>
                  </a:lnTo>
                  <a:lnTo>
                    <a:pt x="16" y="54"/>
                  </a:lnTo>
                  <a:lnTo>
                    <a:pt x="2" y="42"/>
                  </a:lnTo>
                  <a:lnTo>
                    <a:pt x="6" y="32"/>
                  </a:lnTo>
                  <a:lnTo>
                    <a:pt x="12" y="3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22" y="6"/>
                  </a:lnTo>
                  <a:lnTo>
                    <a:pt x="30" y="26"/>
                  </a:lnTo>
                  <a:lnTo>
                    <a:pt x="50" y="26"/>
                  </a:lnTo>
                  <a:lnTo>
                    <a:pt x="70" y="30"/>
                  </a:lnTo>
                  <a:lnTo>
                    <a:pt x="80" y="36"/>
                  </a:lnTo>
                  <a:lnTo>
                    <a:pt x="74" y="44"/>
                  </a:lnTo>
                  <a:lnTo>
                    <a:pt x="62" y="54"/>
                  </a:lnTo>
                  <a:lnTo>
                    <a:pt x="66" y="70"/>
                  </a:lnTo>
                  <a:lnTo>
                    <a:pt x="70" y="76"/>
                  </a:lnTo>
                  <a:lnTo>
                    <a:pt x="78" y="58"/>
                  </a:lnTo>
                  <a:lnTo>
                    <a:pt x="84" y="78"/>
                  </a:lnTo>
                  <a:lnTo>
                    <a:pt x="92" y="98"/>
                  </a:lnTo>
                  <a:lnTo>
                    <a:pt x="92" y="110"/>
                  </a:lnTo>
                  <a:lnTo>
                    <a:pt x="86" y="112"/>
                  </a:lnTo>
                  <a:lnTo>
                    <a:pt x="90" y="120"/>
                  </a:lnTo>
                  <a:lnTo>
                    <a:pt x="80" y="100"/>
                  </a:lnTo>
                  <a:lnTo>
                    <a:pt x="68" y="80"/>
                  </a:lnTo>
                  <a:lnTo>
                    <a:pt x="56" y="78"/>
                  </a:lnTo>
                  <a:lnTo>
                    <a:pt x="50" y="66"/>
                  </a:lnTo>
                  <a:lnTo>
                    <a:pt x="32" y="54"/>
                  </a:lnTo>
                  <a:lnTo>
                    <a:pt x="26" y="54"/>
                  </a:lnTo>
                  <a:lnTo>
                    <a:pt x="46" y="66"/>
                  </a:lnTo>
                  <a:lnTo>
                    <a:pt x="52" y="78"/>
                  </a:lnTo>
                  <a:lnTo>
                    <a:pt x="54" y="86"/>
                  </a:lnTo>
                  <a:lnTo>
                    <a:pt x="48" y="100"/>
                  </a:lnTo>
                  <a:lnTo>
                    <a:pt x="46" y="94"/>
                  </a:lnTo>
                  <a:lnTo>
                    <a:pt x="42" y="96"/>
                  </a:lnTo>
                  <a:lnTo>
                    <a:pt x="38" y="100"/>
                  </a:lnTo>
                  <a:lnTo>
                    <a:pt x="32" y="10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132" y="2398"/>
              <a:ext cx="58" cy="28"/>
            </a:xfrm>
            <a:custGeom>
              <a:avLst/>
              <a:gdLst>
                <a:gd name="T0" fmla="*/ 38 w 58"/>
                <a:gd name="T1" fmla="*/ 4 h 28"/>
                <a:gd name="T2" fmla="*/ 10 w 58"/>
                <a:gd name="T3" fmla="*/ 0 h 28"/>
                <a:gd name="T4" fmla="*/ 0 w 58"/>
                <a:gd name="T5" fmla="*/ 20 h 28"/>
                <a:gd name="T6" fmla="*/ 2 w 58"/>
                <a:gd name="T7" fmla="*/ 28 h 28"/>
                <a:gd name="T8" fmla="*/ 24 w 58"/>
                <a:gd name="T9" fmla="*/ 28 h 28"/>
                <a:gd name="T10" fmla="*/ 40 w 58"/>
                <a:gd name="T11" fmla="*/ 28 h 28"/>
                <a:gd name="T12" fmla="*/ 58 w 58"/>
                <a:gd name="T13" fmla="*/ 26 h 28"/>
                <a:gd name="T14" fmla="*/ 52 w 58"/>
                <a:gd name="T15" fmla="*/ 16 h 28"/>
                <a:gd name="T16" fmla="*/ 46 w 58"/>
                <a:gd name="T17" fmla="*/ 10 h 28"/>
                <a:gd name="T18" fmla="*/ 38 w 58"/>
                <a:gd name="T19" fmla="*/ 4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"/>
                <a:gd name="T31" fmla="*/ 0 h 28"/>
                <a:gd name="T32" fmla="*/ 58 w 58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" h="28">
                  <a:moveTo>
                    <a:pt x="38" y="4"/>
                  </a:moveTo>
                  <a:lnTo>
                    <a:pt x="10" y="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24" y="28"/>
                  </a:lnTo>
                  <a:lnTo>
                    <a:pt x="40" y="28"/>
                  </a:lnTo>
                  <a:lnTo>
                    <a:pt x="58" y="26"/>
                  </a:lnTo>
                  <a:lnTo>
                    <a:pt x="52" y="16"/>
                  </a:lnTo>
                  <a:lnTo>
                    <a:pt x="46" y="10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418" y="2688"/>
              <a:ext cx="94" cy="88"/>
            </a:xfrm>
            <a:custGeom>
              <a:avLst/>
              <a:gdLst>
                <a:gd name="T0" fmla="*/ 68 w 94"/>
                <a:gd name="T1" fmla="*/ 66 h 88"/>
                <a:gd name="T2" fmla="*/ 72 w 94"/>
                <a:gd name="T3" fmla="*/ 80 h 88"/>
                <a:gd name="T4" fmla="*/ 60 w 94"/>
                <a:gd name="T5" fmla="*/ 78 h 88"/>
                <a:gd name="T6" fmla="*/ 56 w 94"/>
                <a:gd name="T7" fmla="*/ 82 h 88"/>
                <a:gd name="T8" fmla="*/ 44 w 94"/>
                <a:gd name="T9" fmla="*/ 88 h 88"/>
                <a:gd name="T10" fmla="*/ 34 w 94"/>
                <a:gd name="T11" fmla="*/ 86 h 88"/>
                <a:gd name="T12" fmla="*/ 28 w 94"/>
                <a:gd name="T13" fmla="*/ 84 h 88"/>
                <a:gd name="T14" fmla="*/ 26 w 94"/>
                <a:gd name="T15" fmla="*/ 74 h 88"/>
                <a:gd name="T16" fmla="*/ 20 w 94"/>
                <a:gd name="T17" fmla="*/ 78 h 88"/>
                <a:gd name="T18" fmla="*/ 14 w 94"/>
                <a:gd name="T19" fmla="*/ 66 h 88"/>
                <a:gd name="T20" fmla="*/ 14 w 94"/>
                <a:gd name="T21" fmla="*/ 64 h 88"/>
                <a:gd name="T22" fmla="*/ 6 w 94"/>
                <a:gd name="T23" fmla="*/ 46 h 88"/>
                <a:gd name="T24" fmla="*/ 0 w 94"/>
                <a:gd name="T25" fmla="*/ 30 h 88"/>
                <a:gd name="T26" fmla="*/ 12 w 94"/>
                <a:gd name="T27" fmla="*/ 8 h 88"/>
                <a:gd name="T28" fmla="*/ 30 w 94"/>
                <a:gd name="T29" fmla="*/ 8 h 88"/>
                <a:gd name="T30" fmla="*/ 50 w 94"/>
                <a:gd name="T31" fmla="*/ 6 h 88"/>
                <a:gd name="T32" fmla="*/ 66 w 94"/>
                <a:gd name="T33" fmla="*/ 16 h 88"/>
                <a:gd name="T34" fmla="*/ 66 w 94"/>
                <a:gd name="T35" fmla="*/ 8 h 88"/>
                <a:gd name="T36" fmla="*/ 72 w 94"/>
                <a:gd name="T37" fmla="*/ 4 h 88"/>
                <a:gd name="T38" fmla="*/ 78 w 94"/>
                <a:gd name="T39" fmla="*/ 6 h 88"/>
                <a:gd name="T40" fmla="*/ 92 w 94"/>
                <a:gd name="T41" fmla="*/ 0 h 88"/>
                <a:gd name="T42" fmla="*/ 92 w 94"/>
                <a:gd name="T43" fmla="*/ 18 h 88"/>
                <a:gd name="T44" fmla="*/ 94 w 94"/>
                <a:gd name="T45" fmla="*/ 34 h 88"/>
                <a:gd name="T46" fmla="*/ 94 w 94"/>
                <a:gd name="T47" fmla="*/ 52 h 88"/>
                <a:gd name="T48" fmla="*/ 78 w 94"/>
                <a:gd name="T49" fmla="*/ 60 h 88"/>
                <a:gd name="T50" fmla="*/ 68 w 94"/>
                <a:gd name="T51" fmla="*/ 66 h 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4"/>
                <a:gd name="T79" fmla="*/ 0 h 88"/>
                <a:gd name="T80" fmla="*/ 94 w 94"/>
                <a:gd name="T81" fmla="*/ 88 h 8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4" h="88">
                  <a:moveTo>
                    <a:pt x="68" y="66"/>
                  </a:moveTo>
                  <a:lnTo>
                    <a:pt x="72" y="80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44" y="88"/>
                  </a:lnTo>
                  <a:lnTo>
                    <a:pt x="34" y="86"/>
                  </a:lnTo>
                  <a:lnTo>
                    <a:pt x="28" y="84"/>
                  </a:lnTo>
                  <a:lnTo>
                    <a:pt x="26" y="74"/>
                  </a:lnTo>
                  <a:lnTo>
                    <a:pt x="20" y="78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6" y="46"/>
                  </a:lnTo>
                  <a:lnTo>
                    <a:pt x="0" y="30"/>
                  </a:lnTo>
                  <a:lnTo>
                    <a:pt x="12" y="8"/>
                  </a:lnTo>
                  <a:lnTo>
                    <a:pt x="30" y="8"/>
                  </a:lnTo>
                  <a:lnTo>
                    <a:pt x="50" y="6"/>
                  </a:lnTo>
                  <a:lnTo>
                    <a:pt x="66" y="16"/>
                  </a:lnTo>
                  <a:lnTo>
                    <a:pt x="66" y="8"/>
                  </a:lnTo>
                  <a:lnTo>
                    <a:pt x="72" y="4"/>
                  </a:lnTo>
                  <a:lnTo>
                    <a:pt x="78" y="6"/>
                  </a:lnTo>
                  <a:lnTo>
                    <a:pt x="92" y="0"/>
                  </a:lnTo>
                  <a:lnTo>
                    <a:pt x="92" y="18"/>
                  </a:lnTo>
                  <a:lnTo>
                    <a:pt x="94" y="34"/>
                  </a:lnTo>
                  <a:lnTo>
                    <a:pt x="94" y="52"/>
                  </a:lnTo>
                  <a:lnTo>
                    <a:pt x="78" y="60"/>
                  </a:lnTo>
                  <a:lnTo>
                    <a:pt x="68" y="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600" y="2526"/>
              <a:ext cx="4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360" y="2524"/>
              <a:ext cx="150" cy="178"/>
            </a:xfrm>
            <a:custGeom>
              <a:avLst/>
              <a:gdLst>
                <a:gd name="T0" fmla="*/ 84 w 150"/>
                <a:gd name="T1" fmla="*/ 46 h 178"/>
                <a:gd name="T2" fmla="*/ 78 w 150"/>
                <a:gd name="T3" fmla="*/ 40 h 178"/>
                <a:gd name="T4" fmla="*/ 68 w 150"/>
                <a:gd name="T5" fmla="*/ 30 h 178"/>
                <a:gd name="T6" fmla="*/ 58 w 150"/>
                <a:gd name="T7" fmla="*/ 34 h 178"/>
                <a:gd name="T8" fmla="*/ 46 w 150"/>
                <a:gd name="T9" fmla="*/ 22 h 178"/>
                <a:gd name="T10" fmla="*/ 42 w 150"/>
                <a:gd name="T11" fmla="*/ 14 h 178"/>
                <a:gd name="T12" fmla="*/ 28 w 150"/>
                <a:gd name="T13" fmla="*/ 0 h 178"/>
                <a:gd name="T14" fmla="*/ 20 w 150"/>
                <a:gd name="T15" fmla="*/ 0 h 178"/>
                <a:gd name="T16" fmla="*/ 24 w 150"/>
                <a:gd name="T17" fmla="*/ 24 h 178"/>
                <a:gd name="T18" fmla="*/ 18 w 150"/>
                <a:gd name="T19" fmla="*/ 20 h 178"/>
                <a:gd name="T20" fmla="*/ 12 w 150"/>
                <a:gd name="T21" fmla="*/ 18 h 178"/>
                <a:gd name="T22" fmla="*/ 6 w 150"/>
                <a:gd name="T23" fmla="*/ 32 h 178"/>
                <a:gd name="T24" fmla="*/ 0 w 150"/>
                <a:gd name="T25" fmla="*/ 42 h 178"/>
                <a:gd name="T26" fmla="*/ 6 w 150"/>
                <a:gd name="T27" fmla="*/ 46 h 178"/>
                <a:gd name="T28" fmla="*/ 8 w 150"/>
                <a:gd name="T29" fmla="*/ 58 h 178"/>
                <a:gd name="T30" fmla="*/ 22 w 150"/>
                <a:gd name="T31" fmla="*/ 58 h 178"/>
                <a:gd name="T32" fmla="*/ 24 w 150"/>
                <a:gd name="T33" fmla="*/ 80 h 178"/>
                <a:gd name="T34" fmla="*/ 24 w 150"/>
                <a:gd name="T35" fmla="*/ 102 h 178"/>
                <a:gd name="T36" fmla="*/ 40 w 150"/>
                <a:gd name="T37" fmla="*/ 90 h 178"/>
                <a:gd name="T38" fmla="*/ 52 w 150"/>
                <a:gd name="T39" fmla="*/ 94 h 178"/>
                <a:gd name="T40" fmla="*/ 58 w 150"/>
                <a:gd name="T41" fmla="*/ 90 h 178"/>
                <a:gd name="T42" fmla="*/ 68 w 150"/>
                <a:gd name="T43" fmla="*/ 84 h 178"/>
                <a:gd name="T44" fmla="*/ 90 w 150"/>
                <a:gd name="T45" fmla="*/ 102 h 178"/>
                <a:gd name="T46" fmla="*/ 94 w 150"/>
                <a:gd name="T47" fmla="*/ 118 h 178"/>
                <a:gd name="T48" fmla="*/ 108 w 150"/>
                <a:gd name="T49" fmla="*/ 140 h 178"/>
                <a:gd name="T50" fmla="*/ 114 w 150"/>
                <a:gd name="T51" fmla="*/ 158 h 178"/>
                <a:gd name="T52" fmla="*/ 108 w 150"/>
                <a:gd name="T53" fmla="*/ 170 h 178"/>
                <a:gd name="T54" fmla="*/ 124 w 150"/>
                <a:gd name="T55" fmla="*/ 178 h 178"/>
                <a:gd name="T56" fmla="*/ 124 w 150"/>
                <a:gd name="T57" fmla="*/ 172 h 178"/>
                <a:gd name="T58" fmla="*/ 130 w 150"/>
                <a:gd name="T59" fmla="*/ 166 h 178"/>
                <a:gd name="T60" fmla="*/ 138 w 150"/>
                <a:gd name="T61" fmla="*/ 170 h 178"/>
                <a:gd name="T62" fmla="*/ 150 w 150"/>
                <a:gd name="T63" fmla="*/ 162 h 178"/>
                <a:gd name="T64" fmla="*/ 148 w 150"/>
                <a:gd name="T65" fmla="*/ 146 h 178"/>
                <a:gd name="T66" fmla="*/ 142 w 150"/>
                <a:gd name="T67" fmla="*/ 138 h 178"/>
                <a:gd name="T68" fmla="*/ 142 w 150"/>
                <a:gd name="T69" fmla="*/ 132 h 178"/>
                <a:gd name="T70" fmla="*/ 126 w 150"/>
                <a:gd name="T71" fmla="*/ 120 h 178"/>
                <a:gd name="T72" fmla="*/ 118 w 150"/>
                <a:gd name="T73" fmla="*/ 108 h 178"/>
                <a:gd name="T74" fmla="*/ 108 w 150"/>
                <a:gd name="T75" fmla="*/ 94 h 178"/>
                <a:gd name="T76" fmla="*/ 96 w 150"/>
                <a:gd name="T77" fmla="*/ 78 h 178"/>
                <a:gd name="T78" fmla="*/ 72 w 150"/>
                <a:gd name="T79" fmla="*/ 62 h 178"/>
                <a:gd name="T80" fmla="*/ 76 w 150"/>
                <a:gd name="T81" fmla="*/ 56 h 178"/>
                <a:gd name="T82" fmla="*/ 86 w 150"/>
                <a:gd name="T83" fmla="*/ 54 h 178"/>
                <a:gd name="T84" fmla="*/ 84 w 150"/>
                <a:gd name="T85" fmla="*/ 46 h 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0"/>
                <a:gd name="T130" fmla="*/ 0 h 178"/>
                <a:gd name="T131" fmla="*/ 150 w 150"/>
                <a:gd name="T132" fmla="*/ 178 h 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0" h="178">
                  <a:moveTo>
                    <a:pt x="84" y="46"/>
                  </a:moveTo>
                  <a:lnTo>
                    <a:pt x="78" y="40"/>
                  </a:lnTo>
                  <a:lnTo>
                    <a:pt x="68" y="30"/>
                  </a:lnTo>
                  <a:lnTo>
                    <a:pt x="58" y="34"/>
                  </a:lnTo>
                  <a:lnTo>
                    <a:pt x="46" y="22"/>
                  </a:lnTo>
                  <a:lnTo>
                    <a:pt x="42" y="1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24" y="24"/>
                  </a:lnTo>
                  <a:lnTo>
                    <a:pt x="18" y="20"/>
                  </a:lnTo>
                  <a:lnTo>
                    <a:pt x="12" y="18"/>
                  </a:lnTo>
                  <a:lnTo>
                    <a:pt x="6" y="32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8" y="58"/>
                  </a:lnTo>
                  <a:lnTo>
                    <a:pt x="22" y="58"/>
                  </a:lnTo>
                  <a:lnTo>
                    <a:pt x="24" y="80"/>
                  </a:lnTo>
                  <a:lnTo>
                    <a:pt x="24" y="102"/>
                  </a:lnTo>
                  <a:lnTo>
                    <a:pt x="40" y="90"/>
                  </a:lnTo>
                  <a:lnTo>
                    <a:pt x="52" y="94"/>
                  </a:lnTo>
                  <a:lnTo>
                    <a:pt x="58" y="90"/>
                  </a:lnTo>
                  <a:lnTo>
                    <a:pt x="68" y="84"/>
                  </a:lnTo>
                  <a:lnTo>
                    <a:pt x="90" y="102"/>
                  </a:lnTo>
                  <a:lnTo>
                    <a:pt x="94" y="118"/>
                  </a:lnTo>
                  <a:lnTo>
                    <a:pt x="108" y="140"/>
                  </a:lnTo>
                  <a:lnTo>
                    <a:pt x="114" y="158"/>
                  </a:lnTo>
                  <a:lnTo>
                    <a:pt x="108" y="170"/>
                  </a:lnTo>
                  <a:lnTo>
                    <a:pt x="124" y="178"/>
                  </a:lnTo>
                  <a:lnTo>
                    <a:pt x="124" y="172"/>
                  </a:lnTo>
                  <a:lnTo>
                    <a:pt x="130" y="166"/>
                  </a:lnTo>
                  <a:lnTo>
                    <a:pt x="138" y="170"/>
                  </a:lnTo>
                  <a:lnTo>
                    <a:pt x="150" y="162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42" y="132"/>
                  </a:lnTo>
                  <a:lnTo>
                    <a:pt x="126" y="120"/>
                  </a:lnTo>
                  <a:lnTo>
                    <a:pt x="118" y="108"/>
                  </a:lnTo>
                  <a:lnTo>
                    <a:pt x="108" y="94"/>
                  </a:lnTo>
                  <a:lnTo>
                    <a:pt x="96" y="78"/>
                  </a:lnTo>
                  <a:lnTo>
                    <a:pt x="72" y="62"/>
                  </a:lnTo>
                  <a:lnTo>
                    <a:pt x="76" y="56"/>
                  </a:lnTo>
                  <a:lnTo>
                    <a:pt x="86" y="54"/>
                  </a:lnTo>
                  <a:lnTo>
                    <a:pt x="84" y="4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214" y="2392"/>
              <a:ext cx="158" cy="390"/>
            </a:xfrm>
            <a:custGeom>
              <a:avLst/>
              <a:gdLst>
                <a:gd name="T0" fmla="*/ 88 w 158"/>
                <a:gd name="T1" fmla="*/ 96 h 390"/>
                <a:gd name="T2" fmla="*/ 86 w 158"/>
                <a:gd name="T3" fmla="*/ 78 h 390"/>
                <a:gd name="T4" fmla="*/ 96 w 158"/>
                <a:gd name="T5" fmla="*/ 54 h 390"/>
                <a:gd name="T6" fmla="*/ 90 w 158"/>
                <a:gd name="T7" fmla="*/ 20 h 390"/>
                <a:gd name="T8" fmla="*/ 66 w 158"/>
                <a:gd name="T9" fmla="*/ 0 h 390"/>
                <a:gd name="T10" fmla="*/ 62 w 158"/>
                <a:gd name="T11" fmla="*/ 18 h 390"/>
                <a:gd name="T12" fmla="*/ 64 w 158"/>
                <a:gd name="T13" fmla="*/ 30 h 390"/>
                <a:gd name="T14" fmla="*/ 34 w 158"/>
                <a:gd name="T15" fmla="*/ 44 h 390"/>
                <a:gd name="T16" fmla="*/ 32 w 158"/>
                <a:gd name="T17" fmla="*/ 74 h 390"/>
                <a:gd name="T18" fmla="*/ 12 w 158"/>
                <a:gd name="T19" fmla="*/ 98 h 390"/>
                <a:gd name="T20" fmla="*/ 12 w 158"/>
                <a:gd name="T21" fmla="*/ 140 h 390"/>
                <a:gd name="T22" fmla="*/ 4 w 158"/>
                <a:gd name="T23" fmla="*/ 140 h 390"/>
                <a:gd name="T24" fmla="*/ 0 w 158"/>
                <a:gd name="T25" fmla="*/ 156 h 390"/>
                <a:gd name="T26" fmla="*/ 12 w 158"/>
                <a:gd name="T27" fmla="*/ 176 h 390"/>
                <a:gd name="T28" fmla="*/ 20 w 158"/>
                <a:gd name="T29" fmla="*/ 186 h 390"/>
                <a:gd name="T30" fmla="*/ 30 w 158"/>
                <a:gd name="T31" fmla="*/ 184 h 390"/>
                <a:gd name="T32" fmla="*/ 30 w 158"/>
                <a:gd name="T33" fmla="*/ 196 h 390"/>
                <a:gd name="T34" fmla="*/ 38 w 158"/>
                <a:gd name="T35" fmla="*/ 196 h 390"/>
                <a:gd name="T36" fmla="*/ 52 w 158"/>
                <a:gd name="T37" fmla="*/ 228 h 390"/>
                <a:gd name="T38" fmla="*/ 50 w 158"/>
                <a:gd name="T39" fmla="*/ 266 h 390"/>
                <a:gd name="T40" fmla="*/ 60 w 158"/>
                <a:gd name="T41" fmla="*/ 268 h 390"/>
                <a:gd name="T42" fmla="*/ 66 w 158"/>
                <a:gd name="T43" fmla="*/ 268 h 390"/>
                <a:gd name="T44" fmla="*/ 70 w 158"/>
                <a:gd name="T45" fmla="*/ 270 h 390"/>
                <a:gd name="T46" fmla="*/ 86 w 158"/>
                <a:gd name="T47" fmla="*/ 252 h 390"/>
                <a:gd name="T48" fmla="*/ 96 w 158"/>
                <a:gd name="T49" fmla="*/ 238 h 390"/>
                <a:gd name="T50" fmla="*/ 110 w 158"/>
                <a:gd name="T51" fmla="*/ 256 h 390"/>
                <a:gd name="T52" fmla="*/ 126 w 158"/>
                <a:gd name="T53" fmla="*/ 316 h 390"/>
                <a:gd name="T54" fmla="*/ 132 w 158"/>
                <a:gd name="T55" fmla="*/ 326 h 390"/>
                <a:gd name="T56" fmla="*/ 142 w 158"/>
                <a:gd name="T57" fmla="*/ 358 h 390"/>
                <a:gd name="T58" fmla="*/ 142 w 158"/>
                <a:gd name="T59" fmla="*/ 390 h 390"/>
                <a:gd name="T60" fmla="*/ 150 w 158"/>
                <a:gd name="T61" fmla="*/ 372 h 390"/>
                <a:gd name="T62" fmla="*/ 152 w 158"/>
                <a:gd name="T63" fmla="*/ 338 h 390"/>
                <a:gd name="T64" fmla="*/ 138 w 158"/>
                <a:gd name="T65" fmla="*/ 306 h 390"/>
                <a:gd name="T66" fmla="*/ 128 w 158"/>
                <a:gd name="T67" fmla="*/ 282 h 390"/>
                <a:gd name="T68" fmla="*/ 136 w 158"/>
                <a:gd name="T69" fmla="*/ 260 h 390"/>
                <a:gd name="T70" fmla="*/ 114 w 158"/>
                <a:gd name="T71" fmla="*/ 236 h 390"/>
                <a:gd name="T72" fmla="*/ 106 w 158"/>
                <a:gd name="T73" fmla="*/ 214 h 390"/>
                <a:gd name="T74" fmla="*/ 126 w 158"/>
                <a:gd name="T75" fmla="*/ 186 h 390"/>
                <a:gd name="T76" fmla="*/ 146 w 158"/>
                <a:gd name="T77" fmla="*/ 174 h 390"/>
                <a:gd name="T78" fmla="*/ 158 w 158"/>
                <a:gd name="T79" fmla="*/ 148 h 390"/>
                <a:gd name="T80" fmla="*/ 142 w 158"/>
                <a:gd name="T81" fmla="*/ 150 h 390"/>
                <a:gd name="T82" fmla="*/ 124 w 158"/>
                <a:gd name="T83" fmla="*/ 134 h 390"/>
                <a:gd name="T84" fmla="*/ 112 w 158"/>
                <a:gd name="T85" fmla="*/ 110 h 390"/>
                <a:gd name="T86" fmla="*/ 108 w 158"/>
                <a:gd name="T87" fmla="*/ 94 h 39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8"/>
                <a:gd name="T133" fmla="*/ 0 h 390"/>
                <a:gd name="T134" fmla="*/ 158 w 158"/>
                <a:gd name="T135" fmla="*/ 390 h 39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8" h="390">
                  <a:moveTo>
                    <a:pt x="108" y="94"/>
                  </a:moveTo>
                  <a:lnTo>
                    <a:pt x="88" y="96"/>
                  </a:lnTo>
                  <a:lnTo>
                    <a:pt x="88" y="88"/>
                  </a:lnTo>
                  <a:lnTo>
                    <a:pt x="86" y="78"/>
                  </a:lnTo>
                  <a:lnTo>
                    <a:pt x="94" y="64"/>
                  </a:lnTo>
                  <a:lnTo>
                    <a:pt x="96" y="54"/>
                  </a:lnTo>
                  <a:lnTo>
                    <a:pt x="92" y="38"/>
                  </a:lnTo>
                  <a:lnTo>
                    <a:pt x="90" y="20"/>
                  </a:lnTo>
                  <a:lnTo>
                    <a:pt x="82" y="16"/>
                  </a:lnTo>
                  <a:lnTo>
                    <a:pt x="66" y="0"/>
                  </a:lnTo>
                  <a:lnTo>
                    <a:pt x="64" y="8"/>
                  </a:lnTo>
                  <a:lnTo>
                    <a:pt x="62" y="18"/>
                  </a:lnTo>
                  <a:lnTo>
                    <a:pt x="60" y="24"/>
                  </a:lnTo>
                  <a:lnTo>
                    <a:pt x="64" y="30"/>
                  </a:lnTo>
                  <a:lnTo>
                    <a:pt x="50" y="26"/>
                  </a:lnTo>
                  <a:lnTo>
                    <a:pt x="34" y="44"/>
                  </a:lnTo>
                  <a:lnTo>
                    <a:pt x="32" y="64"/>
                  </a:lnTo>
                  <a:lnTo>
                    <a:pt x="32" y="74"/>
                  </a:lnTo>
                  <a:lnTo>
                    <a:pt x="24" y="98"/>
                  </a:lnTo>
                  <a:lnTo>
                    <a:pt x="12" y="98"/>
                  </a:lnTo>
                  <a:lnTo>
                    <a:pt x="12" y="118"/>
                  </a:lnTo>
                  <a:lnTo>
                    <a:pt x="12" y="140"/>
                  </a:lnTo>
                  <a:lnTo>
                    <a:pt x="4" y="140"/>
                  </a:lnTo>
                  <a:lnTo>
                    <a:pt x="4" y="152"/>
                  </a:lnTo>
                  <a:lnTo>
                    <a:pt x="0" y="156"/>
                  </a:lnTo>
                  <a:lnTo>
                    <a:pt x="12" y="176"/>
                  </a:lnTo>
                  <a:lnTo>
                    <a:pt x="16" y="172"/>
                  </a:lnTo>
                  <a:lnTo>
                    <a:pt x="20" y="186"/>
                  </a:lnTo>
                  <a:lnTo>
                    <a:pt x="22" y="186"/>
                  </a:lnTo>
                  <a:lnTo>
                    <a:pt x="30" y="184"/>
                  </a:lnTo>
                  <a:lnTo>
                    <a:pt x="36" y="192"/>
                  </a:lnTo>
                  <a:lnTo>
                    <a:pt x="30" y="196"/>
                  </a:lnTo>
                  <a:lnTo>
                    <a:pt x="36" y="204"/>
                  </a:lnTo>
                  <a:lnTo>
                    <a:pt x="38" y="196"/>
                  </a:lnTo>
                  <a:lnTo>
                    <a:pt x="46" y="214"/>
                  </a:lnTo>
                  <a:lnTo>
                    <a:pt x="52" y="228"/>
                  </a:lnTo>
                  <a:lnTo>
                    <a:pt x="52" y="248"/>
                  </a:lnTo>
                  <a:lnTo>
                    <a:pt x="50" y="266"/>
                  </a:lnTo>
                  <a:lnTo>
                    <a:pt x="56" y="254"/>
                  </a:lnTo>
                  <a:lnTo>
                    <a:pt x="60" y="268"/>
                  </a:lnTo>
                  <a:lnTo>
                    <a:pt x="62" y="270"/>
                  </a:lnTo>
                  <a:lnTo>
                    <a:pt x="66" y="268"/>
                  </a:lnTo>
                  <a:lnTo>
                    <a:pt x="70" y="268"/>
                  </a:lnTo>
                  <a:lnTo>
                    <a:pt x="70" y="270"/>
                  </a:lnTo>
                  <a:lnTo>
                    <a:pt x="84" y="260"/>
                  </a:lnTo>
                  <a:lnTo>
                    <a:pt x="86" y="252"/>
                  </a:lnTo>
                  <a:lnTo>
                    <a:pt x="92" y="256"/>
                  </a:lnTo>
                  <a:lnTo>
                    <a:pt x="96" y="238"/>
                  </a:lnTo>
                  <a:lnTo>
                    <a:pt x="104" y="248"/>
                  </a:lnTo>
                  <a:lnTo>
                    <a:pt x="110" y="256"/>
                  </a:lnTo>
                  <a:lnTo>
                    <a:pt x="120" y="288"/>
                  </a:lnTo>
                  <a:lnTo>
                    <a:pt x="126" y="316"/>
                  </a:lnTo>
                  <a:lnTo>
                    <a:pt x="128" y="312"/>
                  </a:lnTo>
                  <a:lnTo>
                    <a:pt x="132" y="326"/>
                  </a:lnTo>
                  <a:lnTo>
                    <a:pt x="138" y="342"/>
                  </a:lnTo>
                  <a:lnTo>
                    <a:pt x="142" y="358"/>
                  </a:lnTo>
                  <a:lnTo>
                    <a:pt x="142" y="374"/>
                  </a:lnTo>
                  <a:lnTo>
                    <a:pt x="142" y="390"/>
                  </a:lnTo>
                  <a:lnTo>
                    <a:pt x="146" y="386"/>
                  </a:lnTo>
                  <a:lnTo>
                    <a:pt x="150" y="372"/>
                  </a:lnTo>
                  <a:lnTo>
                    <a:pt x="156" y="360"/>
                  </a:lnTo>
                  <a:lnTo>
                    <a:pt x="152" y="338"/>
                  </a:lnTo>
                  <a:lnTo>
                    <a:pt x="148" y="320"/>
                  </a:lnTo>
                  <a:lnTo>
                    <a:pt x="138" y="306"/>
                  </a:lnTo>
                  <a:lnTo>
                    <a:pt x="128" y="294"/>
                  </a:lnTo>
                  <a:lnTo>
                    <a:pt x="128" y="282"/>
                  </a:lnTo>
                  <a:lnTo>
                    <a:pt x="132" y="272"/>
                  </a:lnTo>
                  <a:lnTo>
                    <a:pt x="136" y="260"/>
                  </a:lnTo>
                  <a:lnTo>
                    <a:pt x="132" y="258"/>
                  </a:lnTo>
                  <a:lnTo>
                    <a:pt x="114" y="236"/>
                  </a:lnTo>
                  <a:lnTo>
                    <a:pt x="100" y="212"/>
                  </a:lnTo>
                  <a:lnTo>
                    <a:pt x="106" y="214"/>
                  </a:lnTo>
                  <a:lnTo>
                    <a:pt x="108" y="188"/>
                  </a:lnTo>
                  <a:lnTo>
                    <a:pt x="126" y="186"/>
                  </a:lnTo>
                  <a:lnTo>
                    <a:pt x="134" y="176"/>
                  </a:lnTo>
                  <a:lnTo>
                    <a:pt x="146" y="174"/>
                  </a:lnTo>
                  <a:lnTo>
                    <a:pt x="150" y="164"/>
                  </a:lnTo>
                  <a:lnTo>
                    <a:pt x="158" y="148"/>
                  </a:lnTo>
                  <a:lnTo>
                    <a:pt x="154" y="146"/>
                  </a:lnTo>
                  <a:lnTo>
                    <a:pt x="142" y="150"/>
                  </a:lnTo>
                  <a:lnTo>
                    <a:pt x="132" y="138"/>
                  </a:lnTo>
                  <a:lnTo>
                    <a:pt x="124" y="134"/>
                  </a:lnTo>
                  <a:lnTo>
                    <a:pt x="124" y="116"/>
                  </a:lnTo>
                  <a:lnTo>
                    <a:pt x="112" y="110"/>
                  </a:lnTo>
                  <a:lnTo>
                    <a:pt x="108" y="96"/>
                  </a:lnTo>
                  <a:lnTo>
                    <a:pt x="108" y="9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732" y="2604"/>
              <a:ext cx="84" cy="126"/>
            </a:xfrm>
            <a:custGeom>
              <a:avLst/>
              <a:gdLst>
                <a:gd name="T0" fmla="*/ 14 w 84"/>
                <a:gd name="T1" fmla="*/ 78 h 126"/>
                <a:gd name="T2" fmla="*/ 14 w 84"/>
                <a:gd name="T3" fmla="*/ 88 h 126"/>
                <a:gd name="T4" fmla="*/ 2 w 84"/>
                <a:gd name="T5" fmla="*/ 66 h 126"/>
                <a:gd name="T6" fmla="*/ 0 w 84"/>
                <a:gd name="T7" fmla="*/ 50 h 126"/>
                <a:gd name="T8" fmla="*/ 8 w 84"/>
                <a:gd name="T9" fmla="*/ 52 h 126"/>
                <a:gd name="T10" fmla="*/ 6 w 84"/>
                <a:gd name="T11" fmla="*/ 30 h 126"/>
                <a:gd name="T12" fmla="*/ 2 w 84"/>
                <a:gd name="T13" fmla="*/ 8 h 126"/>
                <a:gd name="T14" fmla="*/ 8 w 84"/>
                <a:gd name="T15" fmla="*/ 0 h 126"/>
                <a:gd name="T16" fmla="*/ 32 w 84"/>
                <a:gd name="T17" fmla="*/ 4 h 126"/>
                <a:gd name="T18" fmla="*/ 36 w 84"/>
                <a:gd name="T19" fmla="*/ 8 h 126"/>
                <a:gd name="T20" fmla="*/ 40 w 84"/>
                <a:gd name="T21" fmla="*/ 26 h 126"/>
                <a:gd name="T22" fmla="*/ 42 w 84"/>
                <a:gd name="T23" fmla="*/ 38 h 126"/>
                <a:gd name="T24" fmla="*/ 38 w 84"/>
                <a:gd name="T25" fmla="*/ 52 h 126"/>
                <a:gd name="T26" fmla="*/ 32 w 84"/>
                <a:gd name="T27" fmla="*/ 60 h 126"/>
                <a:gd name="T28" fmla="*/ 32 w 84"/>
                <a:gd name="T29" fmla="*/ 74 h 126"/>
                <a:gd name="T30" fmla="*/ 42 w 84"/>
                <a:gd name="T31" fmla="*/ 98 h 126"/>
                <a:gd name="T32" fmla="*/ 48 w 84"/>
                <a:gd name="T33" fmla="*/ 96 h 126"/>
                <a:gd name="T34" fmla="*/ 48 w 84"/>
                <a:gd name="T35" fmla="*/ 94 h 126"/>
                <a:gd name="T36" fmla="*/ 60 w 84"/>
                <a:gd name="T37" fmla="*/ 90 h 126"/>
                <a:gd name="T38" fmla="*/ 66 w 84"/>
                <a:gd name="T39" fmla="*/ 102 h 126"/>
                <a:gd name="T40" fmla="*/ 68 w 84"/>
                <a:gd name="T41" fmla="*/ 98 h 126"/>
                <a:gd name="T42" fmla="*/ 78 w 84"/>
                <a:gd name="T43" fmla="*/ 104 h 126"/>
                <a:gd name="T44" fmla="*/ 74 w 84"/>
                <a:gd name="T45" fmla="*/ 106 h 126"/>
                <a:gd name="T46" fmla="*/ 82 w 84"/>
                <a:gd name="T47" fmla="*/ 116 h 126"/>
                <a:gd name="T48" fmla="*/ 84 w 84"/>
                <a:gd name="T49" fmla="*/ 118 h 126"/>
                <a:gd name="T50" fmla="*/ 82 w 84"/>
                <a:gd name="T51" fmla="*/ 126 h 126"/>
                <a:gd name="T52" fmla="*/ 82 w 84"/>
                <a:gd name="T53" fmla="*/ 120 h 126"/>
                <a:gd name="T54" fmla="*/ 70 w 84"/>
                <a:gd name="T55" fmla="*/ 114 h 126"/>
                <a:gd name="T56" fmla="*/ 60 w 84"/>
                <a:gd name="T57" fmla="*/ 104 h 126"/>
                <a:gd name="T58" fmla="*/ 52 w 84"/>
                <a:gd name="T59" fmla="*/ 100 h 126"/>
                <a:gd name="T60" fmla="*/ 56 w 84"/>
                <a:gd name="T61" fmla="*/ 114 h 126"/>
                <a:gd name="T62" fmla="*/ 38 w 84"/>
                <a:gd name="T63" fmla="*/ 98 h 126"/>
                <a:gd name="T64" fmla="*/ 26 w 84"/>
                <a:gd name="T65" fmla="*/ 106 h 126"/>
                <a:gd name="T66" fmla="*/ 20 w 84"/>
                <a:gd name="T67" fmla="*/ 100 h 126"/>
                <a:gd name="T68" fmla="*/ 20 w 84"/>
                <a:gd name="T69" fmla="*/ 90 h 126"/>
                <a:gd name="T70" fmla="*/ 22 w 84"/>
                <a:gd name="T71" fmla="*/ 82 h 126"/>
                <a:gd name="T72" fmla="*/ 14 w 84"/>
                <a:gd name="T73" fmla="*/ 78 h 1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4"/>
                <a:gd name="T112" fmla="*/ 0 h 126"/>
                <a:gd name="T113" fmla="*/ 84 w 84"/>
                <a:gd name="T114" fmla="*/ 126 h 1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4" h="126">
                  <a:moveTo>
                    <a:pt x="14" y="78"/>
                  </a:moveTo>
                  <a:lnTo>
                    <a:pt x="14" y="88"/>
                  </a:lnTo>
                  <a:lnTo>
                    <a:pt x="2" y="66"/>
                  </a:lnTo>
                  <a:lnTo>
                    <a:pt x="0" y="50"/>
                  </a:lnTo>
                  <a:lnTo>
                    <a:pt x="8" y="52"/>
                  </a:lnTo>
                  <a:lnTo>
                    <a:pt x="6" y="30"/>
                  </a:lnTo>
                  <a:lnTo>
                    <a:pt x="2" y="8"/>
                  </a:lnTo>
                  <a:lnTo>
                    <a:pt x="8" y="0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40" y="26"/>
                  </a:lnTo>
                  <a:lnTo>
                    <a:pt x="42" y="38"/>
                  </a:lnTo>
                  <a:lnTo>
                    <a:pt x="38" y="52"/>
                  </a:lnTo>
                  <a:lnTo>
                    <a:pt x="32" y="60"/>
                  </a:lnTo>
                  <a:lnTo>
                    <a:pt x="32" y="74"/>
                  </a:lnTo>
                  <a:lnTo>
                    <a:pt x="42" y="98"/>
                  </a:lnTo>
                  <a:lnTo>
                    <a:pt x="48" y="96"/>
                  </a:lnTo>
                  <a:lnTo>
                    <a:pt x="48" y="94"/>
                  </a:lnTo>
                  <a:lnTo>
                    <a:pt x="60" y="90"/>
                  </a:lnTo>
                  <a:lnTo>
                    <a:pt x="66" y="102"/>
                  </a:lnTo>
                  <a:lnTo>
                    <a:pt x="68" y="98"/>
                  </a:lnTo>
                  <a:lnTo>
                    <a:pt x="78" y="104"/>
                  </a:lnTo>
                  <a:lnTo>
                    <a:pt x="74" y="106"/>
                  </a:lnTo>
                  <a:lnTo>
                    <a:pt x="82" y="116"/>
                  </a:lnTo>
                  <a:lnTo>
                    <a:pt x="84" y="118"/>
                  </a:lnTo>
                  <a:lnTo>
                    <a:pt x="82" y="126"/>
                  </a:lnTo>
                  <a:lnTo>
                    <a:pt x="82" y="120"/>
                  </a:lnTo>
                  <a:lnTo>
                    <a:pt x="70" y="114"/>
                  </a:lnTo>
                  <a:lnTo>
                    <a:pt x="60" y="104"/>
                  </a:lnTo>
                  <a:lnTo>
                    <a:pt x="52" y="100"/>
                  </a:lnTo>
                  <a:lnTo>
                    <a:pt x="56" y="114"/>
                  </a:lnTo>
                  <a:lnTo>
                    <a:pt x="38" y="98"/>
                  </a:lnTo>
                  <a:lnTo>
                    <a:pt x="26" y="106"/>
                  </a:lnTo>
                  <a:lnTo>
                    <a:pt x="20" y="100"/>
                  </a:lnTo>
                  <a:lnTo>
                    <a:pt x="20" y="90"/>
                  </a:lnTo>
                  <a:lnTo>
                    <a:pt x="22" y="82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790" y="2794"/>
              <a:ext cx="82" cy="84"/>
            </a:xfrm>
            <a:custGeom>
              <a:avLst/>
              <a:gdLst>
                <a:gd name="T0" fmla="*/ 64 w 82"/>
                <a:gd name="T1" fmla="*/ 84 h 84"/>
                <a:gd name="T2" fmla="*/ 60 w 82"/>
                <a:gd name="T3" fmla="*/ 76 h 84"/>
                <a:gd name="T4" fmla="*/ 58 w 82"/>
                <a:gd name="T5" fmla="*/ 78 h 84"/>
                <a:gd name="T6" fmla="*/ 38 w 82"/>
                <a:gd name="T7" fmla="*/ 66 h 84"/>
                <a:gd name="T8" fmla="*/ 40 w 82"/>
                <a:gd name="T9" fmla="*/ 50 h 84"/>
                <a:gd name="T10" fmla="*/ 30 w 82"/>
                <a:gd name="T11" fmla="*/ 38 h 84"/>
                <a:gd name="T12" fmla="*/ 24 w 82"/>
                <a:gd name="T13" fmla="*/ 44 h 84"/>
                <a:gd name="T14" fmla="*/ 20 w 82"/>
                <a:gd name="T15" fmla="*/ 42 h 84"/>
                <a:gd name="T16" fmla="*/ 18 w 82"/>
                <a:gd name="T17" fmla="*/ 46 h 84"/>
                <a:gd name="T18" fmla="*/ 12 w 82"/>
                <a:gd name="T19" fmla="*/ 40 h 84"/>
                <a:gd name="T20" fmla="*/ 6 w 82"/>
                <a:gd name="T21" fmla="*/ 52 h 84"/>
                <a:gd name="T22" fmla="*/ 0 w 82"/>
                <a:gd name="T23" fmla="*/ 56 h 84"/>
                <a:gd name="T24" fmla="*/ 2 w 82"/>
                <a:gd name="T25" fmla="*/ 40 h 84"/>
                <a:gd name="T26" fmla="*/ 16 w 82"/>
                <a:gd name="T27" fmla="*/ 28 h 84"/>
                <a:gd name="T28" fmla="*/ 26 w 82"/>
                <a:gd name="T29" fmla="*/ 22 h 84"/>
                <a:gd name="T30" fmla="*/ 32 w 82"/>
                <a:gd name="T31" fmla="*/ 34 h 84"/>
                <a:gd name="T32" fmla="*/ 38 w 82"/>
                <a:gd name="T33" fmla="*/ 28 h 84"/>
                <a:gd name="T34" fmla="*/ 44 w 82"/>
                <a:gd name="T35" fmla="*/ 24 h 84"/>
                <a:gd name="T36" fmla="*/ 48 w 82"/>
                <a:gd name="T37" fmla="*/ 14 h 84"/>
                <a:gd name="T38" fmla="*/ 56 w 82"/>
                <a:gd name="T39" fmla="*/ 16 h 84"/>
                <a:gd name="T40" fmla="*/ 60 w 82"/>
                <a:gd name="T41" fmla="*/ 14 h 84"/>
                <a:gd name="T42" fmla="*/ 58 w 82"/>
                <a:gd name="T43" fmla="*/ 0 h 84"/>
                <a:gd name="T44" fmla="*/ 72 w 82"/>
                <a:gd name="T45" fmla="*/ 8 h 84"/>
                <a:gd name="T46" fmla="*/ 74 w 82"/>
                <a:gd name="T47" fmla="*/ 24 h 84"/>
                <a:gd name="T48" fmla="*/ 82 w 82"/>
                <a:gd name="T49" fmla="*/ 50 h 84"/>
                <a:gd name="T50" fmla="*/ 78 w 82"/>
                <a:gd name="T51" fmla="*/ 60 h 84"/>
                <a:gd name="T52" fmla="*/ 76 w 82"/>
                <a:gd name="T53" fmla="*/ 68 h 84"/>
                <a:gd name="T54" fmla="*/ 70 w 82"/>
                <a:gd name="T55" fmla="*/ 50 h 84"/>
                <a:gd name="T56" fmla="*/ 62 w 82"/>
                <a:gd name="T57" fmla="*/ 56 h 84"/>
                <a:gd name="T58" fmla="*/ 66 w 82"/>
                <a:gd name="T59" fmla="*/ 70 h 84"/>
                <a:gd name="T60" fmla="*/ 64 w 82"/>
                <a:gd name="T61" fmla="*/ 84 h 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2"/>
                <a:gd name="T94" fmla="*/ 0 h 84"/>
                <a:gd name="T95" fmla="*/ 82 w 82"/>
                <a:gd name="T96" fmla="*/ 84 h 8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2" h="84">
                  <a:moveTo>
                    <a:pt x="64" y="84"/>
                  </a:moveTo>
                  <a:lnTo>
                    <a:pt x="60" y="76"/>
                  </a:lnTo>
                  <a:lnTo>
                    <a:pt x="58" y="78"/>
                  </a:lnTo>
                  <a:lnTo>
                    <a:pt x="38" y="66"/>
                  </a:lnTo>
                  <a:lnTo>
                    <a:pt x="40" y="50"/>
                  </a:lnTo>
                  <a:lnTo>
                    <a:pt x="30" y="38"/>
                  </a:lnTo>
                  <a:lnTo>
                    <a:pt x="24" y="44"/>
                  </a:lnTo>
                  <a:lnTo>
                    <a:pt x="20" y="42"/>
                  </a:lnTo>
                  <a:lnTo>
                    <a:pt x="18" y="46"/>
                  </a:lnTo>
                  <a:lnTo>
                    <a:pt x="12" y="40"/>
                  </a:lnTo>
                  <a:lnTo>
                    <a:pt x="6" y="52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16" y="28"/>
                  </a:lnTo>
                  <a:lnTo>
                    <a:pt x="26" y="22"/>
                  </a:lnTo>
                  <a:lnTo>
                    <a:pt x="32" y="34"/>
                  </a:lnTo>
                  <a:lnTo>
                    <a:pt x="38" y="28"/>
                  </a:lnTo>
                  <a:lnTo>
                    <a:pt x="44" y="24"/>
                  </a:lnTo>
                  <a:lnTo>
                    <a:pt x="48" y="14"/>
                  </a:lnTo>
                  <a:lnTo>
                    <a:pt x="56" y="16"/>
                  </a:lnTo>
                  <a:lnTo>
                    <a:pt x="60" y="14"/>
                  </a:lnTo>
                  <a:lnTo>
                    <a:pt x="58" y="0"/>
                  </a:lnTo>
                  <a:lnTo>
                    <a:pt x="72" y="8"/>
                  </a:lnTo>
                  <a:lnTo>
                    <a:pt x="74" y="24"/>
                  </a:lnTo>
                  <a:lnTo>
                    <a:pt x="82" y="50"/>
                  </a:lnTo>
                  <a:lnTo>
                    <a:pt x="78" y="60"/>
                  </a:lnTo>
                  <a:lnTo>
                    <a:pt x="76" y="68"/>
                  </a:lnTo>
                  <a:lnTo>
                    <a:pt x="70" y="50"/>
                  </a:lnTo>
                  <a:lnTo>
                    <a:pt x="62" y="56"/>
                  </a:lnTo>
                  <a:lnTo>
                    <a:pt x="66" y="70"/>
                  </a:lnTo>
                  <a:lnTo>
                    <a:pt x="64" y="8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796" y="2770"/>
              <a:ext cx="16" cy="34"/>
            </a:xfrm>
            <a:custGeom>
              <a:avLst/>
              <a:gdLst>
                <a:gd name="T0" fmla="*/ 16 w 16"/>
                <a:gd name="T1" fmla="*/ 0 h 34"/>
                <a:gd name="T2" fmla="*/ 12 w 16"/>
                <a:gd name="T3" fmla="*/ 26 h 34"/>
                <a:gd name="T4" fmla="*/ 12 w 16"/>
                <a:gd name="T5" fmla="*/ 34 h 34"/>
                <a:gd name="T6" fmla="*/ 0 w 16"/>
                <a:gd name="T7" fmla="*/ 22 h 34"/>
                <a:gd name="T8" fmla="*/ 2 w 16"/>
                <a:gd name="T9" fmla="*/ 18 h 34"/>
                <a:gd name="T10" fmla="*/ 4 w 16"/>
                <a:gd name="T11" fmla="*/ 0 h 34"/>
                <a:gd name="T12" fmla="*/ 16 w 16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34"/>
                <a:gd name="T23" fmla="*/ 16 w 16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34">
                  <a:moveTo>
                    <a:pt x="16" y="0"/>
                  </a:moveTo>
                  <a:lnTo>
                    <a:pt x="12" y="26"/>
                  </a:lnTo>
                  <a:lnTo>
                    <a:pt x="12" y="34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824" y="2732"/>
              <a:ext cx="28" cy="32"/>
            </a:xfrm>
            <a:custGeom>
              <a:avLst/>
              <a:gdLst>
                <a:gd name="T0" fmla="*/ 20 w 28"/>
                <a:gd name="T1" fmla="*/ 30 h 32"/>
                <a:gd name="T2" fmla="*/ 12 w 28"/>
                <a:gd name="T3" fmla="*/ 20 h 32"/>
                <a:gd name="T4" fmla="*/ 0 w 28"/>
                <a:gd name="T5" fmla="*/ 4 h 32"/>
                <a:gd name="T6" fmla="*/ 12 w 28"/>
                <a:gd name="T7" fmla="*/ 0 h 32"/>
                <a:gd name="T8" fmla="*/ 20 w 28"/>
                <a:gd name="T9" fmla="*/ 12 h 32"/>
                <a:gd name="T10" fmla="*/ 28 w 28"/>
                <a:gd name="T11" fmla="*/ 32 h 32"/>
                <a:gd name="T12" fmla="*/ 20 w 28"/>
                <a:gd name="T13" fmla="*/ 3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2"/>
                <a:gd name="T23" fmla="*/ 28 w 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2">
                  <a:moveTo>
                    <a:pt x="20" y="30"/>
                  </a:moveTo>
                  <a:lnTo>
                    <a:pt x="12" y="20"/>
                  </a:lnTo>
                  <a:lnTo>
                    <a:pt x="0" y="4"/>
                  </a:lnTo>
                  <a:lnTo>
                    <a:pt x="12" y="0"/>
                  </a:lnTo>
                  <a:lnTo>
                    <a:pt x="20" y="12"/>
                  </a:lnTo>
                  <a:lnTo>
                    <a:pt x="28" y="32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782" y="2748"/>
              <a:ext cx="20" cy="28"/>
            </a:xfrm>
            <a:custGeom>
              <a:avLst/>
              <a:gdLst>
                <a:gd name="T0" fmla="*/ 20 w 20"/>
                <a:gd name="T1" fmla="*/ 4 h 28"/>
                <a:gd name="T2" fmla="*/ 2 w 20"/>
                <a:gd name="T3" fmla="*/ 0 h 28"/>
                <a:gd name="T4" fmla="*/ 0 w 20"/>
                <a:gd name="T5" fmla="*/ 0 h 28"/>
                <a:gd name="T6" fmla="*/ 4 w 20"/>
                <a:gd name="T7" fmla="*/ 28 h 28"/>
                <a:gd name="T8" fmla="*/ 20 w 20"/>
                <a:gd name="T9" fmla="*/ 10 h 28"/>
                <a:gd name="T10" fmla="*/ 20 w 20"/>
                <a:gd name="T11" fmla="*/ 8 h 28"/>
                <a:gd name="T12" fmla="*/ 20 w 20"/>
                <a:gd name="T13" fmla="*/ 4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28"/>
                <a:gd name="T23" fmla="*/ 20 w 20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28">
                  <a:moveTo>
                    <a:pt x="20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4" y="28"/>
                  </a:lnTo>
                  <a:lnTo>
                    <a:pt x="20" y="10"/>
                  </a:lnTo>
                  <a:lnTo>
                    <a:pt x="20" y="8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700" y="2758"/>
              <a:ext cx="42" cy="60"/>
            </a:xfrm>
            <a:custGeom>
              <a:avLst/>
              <a:gdLst>
                <a:gd name="T0" fmla="*/ 42 w 42"/>
                <a:gd name="T1" fmla="*/ 18 h 60"/>
                <a:gd name="T2" fmla="*/ 24 w 42"/>
                <a:gd name="T3" fmla="*/ 34 h 60"/>
                <a:gd name="T4" fmla="*/ 12 w 42"/>
                <a:gd name="T5" fmla="*/ 48 h 60"/>
                <a:gd name="T6" fmla="*/ 0 w 42"/>
                <a:gd name="T7" fmla="*/ 60 h 60"/>
                <a:gd name="T8" fmla="*/ 2 w 42"/>
                <a:gd name="T9" fmla="*/ 58 h 60"/>
                <a:gd name="T10" fmla="*/ 14 w 42"/>
                <a:gd name="T11" fmla="*/ 40 h 60"/>
                <a:gd name="T12" fmla="*/ 28 w 42"/>
                <a:gd name="T13" fmla="*/ 24 h 60"/>
                <a:gd name="T14" fmla="*/ 34 w 42"/>
                <a:gd name="T15" fmla="*/ 10 h 60"/>
                <a:gd name="T16" fmla="*/ 34 w 42"/>
                <a:gd name="T17" fmla="*/ 10 h 60"/>
                <a:gd name="T18" fmla="*/ 34 w 42"/>
                <a:gd name="T19" fmla="*/ 0 h 60"/>
                <a:gd name="T20" fmla="*/ 42 w 42"/>
                <a:gd name="T21" fmla="*/ 18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60"/>
                <a:gd name="T35" fmla="*/ 42 w 42"/>
                <a:gd name="T36" fmla="*/ 60 h 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60">
                  <a:moveTo>
                    <a:pt x="42" y="18"/>
                  </a:moveTo>
                  <a:lnTo>
                    <a:pt x="24" y="34"/>
                  </a:lnTo>
                  <a:lnTo>
                    <a:pt x="12" y="48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14" y="40"/>
                  </a:lnTo>
                  <a:lnTo>
                    <a:pt x="28" y="24"/>
                  </a:lnTo>
                  <a:lnTo>
                    <a:pt x="34" y="10"/>
                  </a:lnTo>
                  <a:lnTo>
                    <a:pt x="34" y="0"/>
                  </a:lnTo>
                  <a:lnTo>
                    <a:pt x="42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746" y="2714"/>
              <a:ext cx="24" cy="22"/>
            </a:xfrm>
            <a:custGeom>
              <a:avLst/>
              <a:gdLst>
                <a:gd name="T0" fmla="*/ 24 w 24"/>
                <a:gd name="T1" fmla="*/ 18 h 22"/>
                <a:gd name="T2" fmla="*/ 22 w 24"/>
                <a:gd name="T3" fmla="*/ 22 h 22"/>
                <a:gd name="T4" fmla="*/ 10 w 24"/>
                <a:gd name="T5" fmla="*/ 10 h 22"/>
                <a:gd name="T6" fmla="*/ 0 w 24"/>
                <a:gd name="T7" fmla="*/ 0 h 22"/>
                <a:gd name="T8" fmla="*/ 20 w 24"/>
                <a:gd name="T9" fmla="*/ 2 h 22"/>
                <a:gd name="T10" fmla="*/ 24 w 24"/>
                <a:gd name="T11" fmla="*/ 18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2"/>
                <a:gd name="T20" fmla="*/ 24 w 24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2">
                  <a:moveTo>
                    <a:pt x="24" y="18"/>
                  </a:moveTo>
                  <a:lnTo>
                    <a:pt x="22" y="22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20" y="2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826" y="2756"/>
              <a:ext cx="18" cy="28"/>
            </a:xfrm>
            <a:custGeom>
              <a:avLst/>
              <a:gdLst>
                <a:gd name="T0" fmla="*/ 12 w 18"/>
                <a:gd name="T1" fmla="*/ 4 h 28"/>
                <a:gd name="T2" fmla="*/ 18 w 18"/>
                <a:gd name="T3" fmla="*/ 24 h 28"/>
                <a:gd name="T4" fmla="*/ 14 w 18"/>
                <a:gd name="T5" fmla="*/ 26 h 28"/>
                <a:gd name="T6" fmla="*/ 12 w 18"/>
                <a:gd name="T7" fmla="*/ 28 h 28"/>
                <a:gd name="T8" fmla="*/ 4 w 18"/>
                <a:gd name="T9" fmla="*/ 10 h 28"/>
                <a:gd name="T10" fmla="*/ 0 w 18"/>
                <a:gd name="T11" fmla="*/ 0 h 28"/>
                <a:gd name="T12" fmla="*/ 12 w 18"/>
                <a:gd name="T13" fmla="*/ 4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8"/>
                <a:gd name="T23" fmla="*/ 18 w 18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8">
                  <a:moveTo>
                    <a:pt x="12" y="4"/>
                  </a:moveTo>
                  <a:lnTo>
                    <a:pt x="18" y="24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4" y="10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802" y="2736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4 w 16"/>
                <a:gd name="T3" fmla="*/ 4 h 12"/>
                <a:gd name="T4" fmla="*/ 0 w 16"/>
                <a:gd name="T5" fmla="*/ 8 h 12"/>
                <a:gd name="T6" fmla="*/ 2 w 16"/>
                <a:gd name="T7" fmla="*/ 0 h 12"/>
                <a:gd name="T8" fmla="*/ 16 w 16"/>
                <a:gd name="T9" fmla="*/ 10 h 12"/>
                <a:gd name="T10" fmla="*/ 16 w 16"/>
                <a:gd name="T11" fmla="*/ 12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12"/>
                <a:gd name="T20" fmla="*/ 16 w 16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12">
                  <a:moveTo>
                    <a:pt x="16" y="12"/>
                  </a:moveTo>
                  <a:lnTo>
                    <a:pt x="4" y="4"/>
                  </a:lnTo>
                  <a:lnTo>
                    <a:pt x="0" y="8"/>
                  </a:lnTo>
                  <a:lnTo>
                    <a:pt x="2" y="0"/>
                  </a:lnTo>
                  <a:lnTo>
                    <a:pt x="16" y="1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818" y="2784"/>
              <a:ext cx="16" cy="8"/>
            </a:xfrm>
            <a:custGeom>
              <a:avLst/>
              <a:gdLst>
                <a:gd name="T0" fmla="*/ 16 w 16"/>
                <a:gd name="T1" fmla="*/ 8 h 8"/>
                <a:gd name="T2" fmla="*/ 10 w 16"/>
                <a:gd name="T3" fmla="*/ 0 h 8"/>
                <a:gd name="T4" fmla="*/ 0 w 16"/>
                <a:gd name="T5" fmla="*/ 8 h 8"/>
                <a:gd name="T6" fmla="*/ 16 w 16"/>
                <a:gd name="T7" fmla="*/ 8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8"/>
                <a:gd name="T14" fmla="*/ 16 w 16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8">
                  <a:moveTo>
                    <a:pt x="16" y="8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812" y="2760"/>
              <a:ext cx="8" cy="36"/>
            </a:xfrm>
            <a:custGeom>
              <a:avLst/>
              <a:gdLst>
                <a:gd name="T0" fmla="*/ 8 w 8"/>
                <a:gd name="T1" fmla="*/ 0 h 36"/>
                <a:gd name="T2" fmla="*/ 8 w 8"/>
                <a:gd name="T3" fmla="*/ 10 h 36"/>
                <a:gd name="T4" fmla="*/ 4 w 8"/>
                <a:gd name="T5" fmla="*/ 24 h 36"/>
                <a:gd name="T6" fmla="*/ 0 w 8"/>
                <a:gd name="T7" fmla="*/ 36 h 36"/>
                <a:gd name="T8" fmla="*/ 4 w 8"/>
                <a:gd name="T9" fmla="*/ 18 h 36"/>
                <a:gd name="T10" fmla="*/ 8 w 8"/>
                <a:gd name="T11" fmla="*/ 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36"/>
                <a:gd name="T20" fmla="*/ 8 w 8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36">
                  <a:moveTo>
                    <a:pt x="8" y="0"/>
                  </a:moveTo>
                  <a:lnTo>
                    <a:pt x="8" y="10"/>
                  </a:lnTo>
                  <a:lnTo>
                    <a:pt x="4" y="24"/>
                  </a:lnTo>
                  <a:lnTo>
                    <a:pt x="0" y="36"/>
                  </a:lnTo>
                  <a:lnTo>
                    <a:pt x="4" y="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4314" y="2566"/>
              <a:ext cx="160" cy="310"/>
            </a:xfrm>
            <a:custGeom>
              <a:avLst/>
              <a:gdLst>
                <a:gd name="T0" fmla="*/ 52 w 160"/>
                <a:gd name="T1" fmla="*/ 222 h 310"/>
                <a:gd name="T2" fmla="*/ 60 w 160"/>
                <a:gd name="T3" fmla="*/ 184 h 310"/>
                <a:gd name="T4" fmla="*/ 60 w 160"/>
                <a:gd name="T5" fmla="*/ 150 h 310"/>
                <a:gd name="T6" fmla="*/ 78 w 160"/>
                <a:gd name="T7" fmla="*/ 162 h 310"/>
                <a:gd name="T8" fmla="*/ 110 w 160"/>
                <a:gd name="T9" fmla="*/ 176 h 310"/>
                <a:gd name="T10" fmla="*/ 110 w 160"/>
                <a:gd name="T11" fmla="*/ 168 h 310"/>
                <a:gd name="T12" fmla="*/ 116 w 160"/>
                <a:gd name="T13" fmla="*/ 130 h 310"/>
                <a:gd name="T14" fmla="*/ 154 w 160"/>
                <a:gd name="T15" fmla="*/ 128 h 310"/>
                <a:gd name="T16" fmla="*/ 154 w 160"/>
                <a:gd name="T17" fmla="*/ 98 h 310"/>
                <a:gd name="T18" fmla="*/ 136 w 160"/>
                <a:gd name="T19" fmla="*/ 60 h 310"/>
                <a:gd name="T20" fmla="*/ 104 w 160"/>
                <a:gd name="T21" fmla="*/ 48 h 310"/>
                <a:gd name="T22" fmla="*/ 84 w 160"/>
                <a:gd name="T23" fmla="*/ 48 h 310"/>
                <a:gd name="T24" fmla="*/ 68 w 160"/>
                <a:gd name="T25" fmla="*/ 38 h 310"/>
                <a:gd name="T26" fmla="*/ 52 w 160"/>
                <a:gd name="T27" fmla="*/ 14 h 310"/>
                <a:gd name="T28" fmla="*/ 44 w 160"/>
                <a:gd name="T29" fmla="*/ 0 h 310"/>
                <a:gd name="T30" fmla="*/ 26 w 160"/>
                <a:gd name="T31" fmla="*/ 12 h 310"/>
                <a:gd name="T32" fmla="*/ 4 w 160"/>
                <a:gd name="T33" fmla="*/ 40 h 310"/>
                <a:gd name="T34" fmla="*/ 14 w 160"/>
                <a:gd name="T35" fmla="*/ 62 h 310"/>
                <a:gd name="T36" fmla="*/ 34 w 160"/>
                <a:gd name="T37" fmla="*/ 86 h 310"/>
                <a:gd name="T38" fmla="*/ 28 w 160"/>
                <a:gd name="T39" fmla="*/ 108 h 310"/>
                <a:gd name="T40" fmla="*/ 36 w 160"/>
                <a:gd name="T41" fmla="*/ 134 h 310"/>
                <a:gd name="T42" fmla="*/ 52 w 160"/>
                <a:gd name="T43" fmla="*/ 166 h 310"/>
                <a:gd name="T44" fmla="*/ 50 w 160"/>
                <a:gd name="T45" fmla="*/ 200 h 310"/>
                <a:gd name="T46" fmla="*/ 44 w 160"/>
                <a:gd name="T47" fmla="*/ 216 h 310"/>
                <a:gd name="T48" fmla="*/ 38 w 160"/>
                <a:gd name="T49" fmla="*/ 258 h 310"/>
                <a:gd name="T50" fmla="*/ 52 w 160"/>
                <a:gd name="T51" fmla="*/ 268 h 310"/>
                <a:gd name="T52" fmla="*/ 66 w 160"/>
                <a:gd name="T53" fmla="*/ 284 h 310"/>
                <a:gd name="T54" fmla="*/ 76 w 160"/>
                <a:gd name="T55" fmla="*/ 294 h 310"/>
                <a:gd name="T56" fmla="*/ 90 w 160"/>
                <a:gd name="T57" fmla="*/ 310 h 310"/>
                <a:gd name="T58" fmla="*/ 110 w 160"/>
                <a:gd name="T59" fmla="*/ 302 h 310"/>
                <a:gd name="T60" fmla="*/ 86 w 160"/>
                <a:gd name="T61" fmla="*/ 286 h 310"/>
                <a:gd name="T62" fmla="*/ 74 w 160"/>
                <a:gd name="T63" fmla="*/ 258 h 310"/>
                <a:gd name="T64" fmla="*/ 56 w 160"/>
                <a:gd name="T65" fmla="*/ 238 h 3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0"/>
                <a:gd name="T100" fmla="*/ 0 h 310"/>
                <a:gd name="T101" fmla="*/ 160 w 160"/>
                <a:gd name="T102" fmla="*/ 310 h 3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0" h="310">
                  <a:moveTo>
                    <a:pt x="56" y="238"/>
                  </a:moveTo>
                  <a:lnTo>
                    <a:pt x="52" y="222"/>
                  </a:lnTo>
                  <a:lnTo>
                    <a:pt x="56" y="202"/>
                  </a:lnTo>
                  <a:lnTo>
                    <a:pt x="60" y="184"/>
                  </a:lnTo>
                  <a:lnTo>
                    <a:pt x="60" y="166"/>
                  </a:lnTo>
                  <a:lnTo>
                    <a:pt x="60" y="150"/>
                  </a:lnTo>
                  <a:lnTo>
                    <a:pt x="78" y="146"/>
                  </a:lnTo>
                  <a:lnTo>
                    <a:pt x="78" y="162"/>
                  </a:lnTo>
                  <a:lnTo>
                    <a:pt x="94" y="164"/>
                  </a:lnTo>
                  <a:lnTo>
                    <a:pt x="110" y="176"/>
                  </a:lnTo>
                  <a:lnTo>
                    <a:pt x="118" y="186"/>
                  </a:lnTo>
                  <a:lnTo>
                    <a:pt x="110" y="168"/>
                  </a:lnTo>
                  <a:lnTo>
                    <a:pt x="104" y="152"/>
                  </a:lnTo>
                  <a:lnTo>
                    <a:pt x="116" y="130"/>
                  </a:lnTo>
                  <a:lnTo>
                    <a:pt x="136" y="130"/>
                  </a:lnTo>
                  <a:lnTo>
                    <a:pt x="154" y="128"/>
                  </a:lnTo>
                  <a:lnTo>
                    <a:pt x="160" y="116"/>
                  </a:lnTo>
                  <a:lnTo>
                    <a:pt x="154" y="98"/>
                  </a:lnTo>
                  <a:lnTo>
                    <a:pt x="138" y="76"/>
                  </a:lnTo>
                  <a:lnTo>
                    <a:pt x="136" y="60"/>
                  </a:lnTo>
                  <a:lnTo>
                    <a:pt x="112" y="42"/>
                  </a:lnTo>
                  <a:lnTo>
                    <a:pt x="104" y="48"/>
                  </a:lnTo>
                  <a:lnTo>
                    <a:pt x="96" y="52"/>
                  </a:lnTo>
                  <a:lnTo>
                    <a:pt x="84" y="48"/>
                  </a:lnTo>
                  <a:lnTo>
                    <a:pt x="70" y="60"/>
                  </a:lnTo>
                  <a:lnTo>
                    <a:pt x="68" y="38"/>
                  </a:lnTo>
                  <a:lnTo>
                    <a:pt x="66" y="16"/>
                  </a:lnTo>
                  <a:lnTo>
                    <a:pt x="52" y="14"/>
                  </a:lnTo>
                  <a:lnTo>
                    <a:pt x="50" y="2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12"/>
                  </a:lnTo>
                  <a:lnTo>
                    <a:pt x="8" y="14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14" y="62"/>
                  </a:lnTo>
                  <a:lnTo>
                    <a:pt x="30" y="84"/>
                  </a:lnTo>
                  <a:lnTo>
                    <a:pt x="34" y="86"/>
                  </a:lnTo>
                  <a:lnTo>
                    <a:pt x="30" y="100"/>
                  </a:lnTo>
                  <a:lnTo>
                    <a:pt x="28" y="108"/>
                  </a:lnTo>
                  <a:lnTo>
                    <a:pt x="28" y="120"/>
                  </a:lnTo>
                  <a:lnTo>
                    <a:pt x="36" y="134"/>
                  </a:lnTo>
                  <a:lnTo>
                    <a:pt x="46" y="146"/>
                  </a:lnTo>
                  <a:lnTo>
                    <a:pt x="52" y="166"/>
                  </a:lnTo>
                  <a:lnTo>
                    <a:pt x="56" y="186"/>
                  </a:lnTo>
                  <a:lnTo>
                    <a:pt x="50" y="200"/>
                  </a:lnTo>
                  <a:lnTo>
                    <a:pt x="44" y="214"/>
                  </a:lnTo>
                  <a:lnTo>
                    <a:pt x="44" y="216"/>
                  </a:lnTo>
                  <a:lnTo>
                    <a:pt x="40" y="238"/>
                  </a:lnTo>
                  <a:lnTo>
                    <a:pt x="38" y="258"/>
                  </a:lnTo>
                  <a:lnTo>
                    <a:pt x="42" y="256"/>
                  </a:lnTo>
                  <a:lnTo>
                    <a:pt x="52" y="268"/>
                  </a:lnTo>
                  <a:lnTo>
                    <a:pt x="60" y="280"/>
                  </a:lnTo>
                  <a:lnTo>
                    <a:pt x="66" y="284"/>
                  </a:lnTo>
                  <a:lnTo>
                    <a:pt x="74" y="296"/>
                  </a:lnTo>
                  <a:lnTo>
                    <a:pt x="76" y="294"/>
                  </a:lnTo>
                  <a:lnTo>
                    <a:pt x="90" y="302"/>
                  </a:lnTo>
                  <a:lnTo>
                    <a:pt x="90" y="310"/>
                  </a:lnTo>
                  <a:lnTo>
                    <a:pt x="102" y="310"/>
                  </a:lnTo>
                  <a:lnTo>
                    <a:pt x="110" y="302"/>
                  </a:lnTo>
                  <a:lnTo>
                    <a:pt x="100" y="288"/>
                  </a:lnTo>
                  <a:lnTo>
                    <a:pt x="86" y="286"/>
                  </a:lnTo>
                  <a:lnTo>
                    <a:pt x="78" y="274"/>
                  </a:lnTo>
                  <a:lnTo>
                    <a:pt x="74" y="258"/>
                  </a:lnTo>
                  <a:lnTo>
                    <a:pt x="66" y="238"/>
                  </a:lnTo>
                  <a:lnTo>
                    <a:pt x="56" y="2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390" y="2506"/>
              <a:ext cx="160" cy="308"/>
            </a:xfrm>
            <a:custGeom>
              <a:avLst/>
              <a:gdLst>
                <a:gd name="T0" fmla="*/ 50 w 160"/>
                <a:gd name="T1" fmla="*/ 56 h 308"/>
                <a:gd name="T2" fmla="*/ 30 w 160"/>
                <a:gd name="T3" fmla="*/ 52 h 308"/>
                <a:gd name="T4" fmla="*/ 12 w 160"/>
                <a:gd name="T5" fmla="*/ 30 h 308"/>
                <a:gd name="T6" fmla="*/ 4 w 160"/>
                <a:gd name="T7" fmla="*/ 12 h 308"/>
                <a:gd name="T8" fmla="*/ 18 w 160"/>
                <a:gd name="T9" fmla="*/ 12 h 308"/>
                <a:gd name="T10" fmla="*/ 30 w 160"/>
                <a:gd name="T11" fmla="*/ 12 h 308"/>
                <a:gd name="T12" fmla="*/ 38 w 160"/>
                <a:gd name="T13" fmla="*/ 10 h 308"/>
                <a:gd name="T14" fmla="*/ 56 w 160"/>
                <a:gd name="T15" fmla="*/ 0 h 308"/>
                <a:gd name="T16" fmla="*/ 80 w 160"/>
                <a:gd name="T17" fmla="*/ 20 h 308"/>
                <a:gd name="T18" fmla="*/ 108 w 160"/>
                <a:gd name="T19" fmla="*/ 34 h 308"/>
                <a:gd name="T20" fmla="*/ 88 w 160"/>
                <a:gd name="T21" fmla="*/ 48 h 308"/>
                <a:gd name="T22" fmla="*/ 80 w 160"/>
                <a:gd name="T23" fmla="*/ 68 h 308"/>
                <a:gd name="T24" fmla="*/ 88 w 160"/>
                <a:gd name="T25" fmla="*/ 106 h 308"/>
                <a:gd name="T26" fmla="*/ 104 w 160"/>
                <a:gd name="T27" fmla="*/ 128 h 308"/>
                <a:gd name="T28" fmla="*/ 130 w 160"/>
                <a:gd name="T29" fmla="*/ 152 h 308"/>
                <a:gd name="T30" fmla="*/ 152 w 160"/>
                <a:gd name="T31" fmla="*/ 196 h 308"/>
                <a:gd name="T32" fmla="*/ 158 w 160"/>
                <a:gd name="T33" fmla="*/ 230 h 308"/>
                <a:gd name="T34" fmla="*/ 154 w 160"/>
                <a:gd name="T35" fmla="*/ 246 h 308"/>
                <a:gd name="T36" fmla="*/ 130 w 160"/>
                <a:gd name="T37" fmla="*/ 270 h 308"/>
                <a:gd name="T38" fmla="*/ 118 w 160"/>
                <a:gd name="T39" fmla="*/ 272 h 308"/>
                <a:gd name="T40" fmla="*/ 114 w 160"/>
                <a:gd name="T41" fmla="*/ 282 h 308"/>
                <a:gd name="T42" fmla="*/ 108 w 160"/>
                <a:gd name="T43" fmla="*/ 290 h 308"/>
                <a:gd name="T44" fmla="*/ 84 w 160"/>
                <a:gd name="T45" fmla="*/ 308 h 308"/>
                <a:gd name="T46" fmla="*/ 74 w 160"/>
                <a:gd name="T47" fmla="*/ 272 h 308"/>
                <a:gd name="T48" fmla="*/ 90 w 160"/>
                <a:gd name="T49" fmla="*/ 260 h 308"/>
                <a:gd name="T50" fmla="*/ 98 w 160"/>
                <a:gd name="T51" fmla="*/ 248 h 308"/>
                <a:gd name="T52" fmla="*/ 124 w 160"/>
                <a:gd name="T53" fmla="*/ 232 h 308"/>
                <a:gd name="T54" fmla="*/ 122 w 160"/>
                <a:gd name="T55" fmla="*/ 200 h 308"/>
                <a:gd name="T56" fmla="*/ 120 w 160"/>
                <a:gd name="T57" fmla="*/ 162 h 308"/>
                <a:gd name="T58" fmla="*/ 114 w 160"/>
                <a:gd name="T59" fmla="*/ 150 h 308"/>
                <a:gd name="T60" fmla="*/ 90 w 160"/>
                <a:gd name="T61" fmla="*/ 126 h 308"/>
                <a:gd name="T62" fmla="*/ 66 w 160"/>
                <a:gd name="T63" fmla="*/ 96 h 308"/>
                <a:gd name="T64" fmla="*/ 46 w 160"/>
                <a:gd name="T65" fmla="*/ 74 h 308"/>
                <a:gd name="T66" fmla="*/ 54 w 160"/>
                <a:gd name="T67" fmla="*/ 62 h 3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08"/>
                <a:gd name="T104" fmla="*/ 160 w 160"/>
                <a:gd name="T105" fmla="*/ 308 h 3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08">
                  <a:moveTo>
                    <a:pt x="54" y="62"/>
                  </a:moveTo>
                  <a:lnTo>
                    <a:pt x="50" y="56"/>
                  </a:lnTo>
                  <a:lnTo>
                    <a:pt x="38" y="48"/>
                  </a:lnTo>
                  <a:lnTo>
                    <a:pt x="30" y="52"/>
                  </a:lnTo>
                  <a:lnTo>
                    <a:pt x="16" y="40"/>
                  </a:lnTo>
                  <a:lnTo>
                    <a:pt x="12" y="3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2" y="10"/>
                  </a:lnTo>
                  <a:lnTo>
                    <a:pt x="38" y="10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78" y="6"/>
                  </a:lnTo>
                  <a:lnTo>
                    <a:pt x="80" y="20"/>
                  </a:lnTo>
                  <a:lnTo>
                    <a:pt x="90" y="28"/>
                  </a:lnTo>
                  <a:lnTo>
                    <a:pt x="108" y="34"/>
                  </a:lnTo>
                  <a:lnTo>
                    <a:pt x="98" y="42"/>
                  </a:lnTo>
                  <a:lnTo>
                    <a:pt x="88" y="48"/>
                  </a:lnTo>
                  <a:lnTo>
                    <a:pt x="88" y="50"/>
                  </a:lnTo>
                  <a:lnTo>
                    <a:pt x="80" y="68"/>
                  </a:lnTo>
                  <a:lnTo>
                    <a:pt x="74" y="86"/>
                  </a:lnTo>
                  <a:lnTo>
                    <a:pt x="88" y="106"/>
                  </a:lnTo>
                  <a:lnTo>
                    <a:pt x="92" y="116"/>
                  </a:lnTo>
                  <a:lnTo>
                    <a:pt x="104" y="128"/>
                  </a:lnTo>
                  <a:lnTo>
                    <a:pt x="114" y="140"/>
                  </a:lnTo>
                  <a:lnTo>
                    <a:pt x="130" y="152"/>
                  </a:lnTo>
                  <a:lnTo>
                    <a:pt x="142" y="166"/>
                  </a:lnTo>
                  <a:lnTo>
                    <a:pt x="152" y="196"/>
                  </a:lnTo>
                  <a:lnTo>
                    <a:pt x="160" y="222"/>
                  </a:lnTo>
                  <a:lnTo>
                    <a:pt x="158" y="230"/>
                  </a:lnTo>
                  <a:lnTo>
                    <a:pt x="158" y="238"/>
                  </a:lnTo>
                  <a:lnTo>
                    <a:pt x="154" y="246"/>
                  </a:lnTo>
                  <a:lnTo>
                    <a:pt x="142" y="258"/>
                  </a:lnTo>
                  <a:lnTo>
                    <a:pt x="130" y="270"/>
                  </a:lnTo>
                  <a:lnTo>
                    <a:pt x="118" y="268"/>
                  </a:lnTo>
                  <a:lnTo>
                    <a:pt x="118" y="272"/>
                  </a:lnTo>
                  <a:lnTo>
                    <a:pt x="118" y="280"/>
                  </a:lnTo>
                  <a:lnTo>
                    <a:pt x="114" y="282"/>
                  </a:lnTo>
                  <a:lnTo>
                    <a:pt x="114" y="290"/>
                  </a:lnTo>
                  <a:lnTo>
                    <a:pt x="108" y="290"/>
                  </a:lnTo>
                  <a:lnTo>
                    <a:pt x="92" y="304"/>
                  </a:lnTo>
                  <a:lnTo>
                    <a:pt x="84" y="308"/>
                  </a:lnTo>
                  <a:lnTo>
                    <a:pt x="86" y="282"/>
                  </a:lnTo>
                  <a:lnTo>
                    <a:pt x="74" y="272"/>
                  </a:lnTo>
                  <a:lnTo>
                    <a:pt x="84" y="266"/>
                  </a:lnTo>
                  <a:lnTo>
                    <a:pt x="90" y="260"/>
                  </a:lnTo>
                  <a:lnTo>
                    <a:pt x="102" y="262"/>
                  </a:lnTo>
                  <a:lnTo>
                    <a:pt x="98" y="248"/>
                  </a:lnTo>
                  <a:lnTo>
                    <a:pt x="108" y="242"/>
                  </a:lnTo>
                  <a:lnTo>
                    <a:pt x="124" y="232"/>
                  </a:lnTo>
                  <a:lnTo>
                    <a:pt x="122" y="216"/>
                  </a:lnTo>
                  <a:lnTo>
                    <a:pt x="122" y="200"/>
                  </a:lnTo>
                  <a:lnTo>
                    <a:pt x="122" y="180"/>
                  </a:lnTo>
                  <a:lnTo>
                    <a:pt x="120" y="162"/>
                  </a:lnTo>
                  <a:lnTo>
                    <a:pt x="114" y="156"/>
                  </a:lnTo>
                  <a:lnTo>
                    <a:pt x="114" y="150"/>
                  </a:lnTo>
                  <a:lnTo>
                    <a:pt x="98" y="138"/>
                  </a:lnTo>
                  <a:lnTo>
                    <a:pt x="90" y="126"/>
                  </a:lnTo>
                  <a:lnTo>
                    <a:pt x="78" y="112"/>
                  </a:lnTo>
                  <a:lnTo>
                    <a:pt x="66" y="96"/>
                  </a:lnTo>
                  <a:lnTo>
                    <a:pt x="44" y="80"/>
                  </a:lnTo>
                  <a:lnTo>
                    <a:pt x="46" y="74"/>
                  </a:lnTo>
                  <a:lnTo>
                    <a:pt x="56" y="72"/>
                  </a:lnTo>
                  <a:lnTo>
                    <a:pt x="54" y="6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460" y="2446"/>
              <a:ext cx="12" cy="30"/>
            </a:xfrm>
            <a:custGeom>
              <a:avLst/>
              <a:gdLst>
                <a:gd name="T0" fmla="*/ 6 w 12"/>
                <a:gd name="T1" fmla="*/ 30 h 30"/>
                <a:gd name="T2" fmla="*/ 6 w 12"/>
                <a:gd name="T3" fmla="*/ 30 h 30"/>
                <a:gd name="T4" fmla="*/ 0 w 12"/>
                <a:gd name="T5" fmla="*/ 26 h 30"/>
                <a:gd name="T6" fmla="*/ 0 w 12"/>
                <a:gd name="T7" fmla="*/ 8 h 30"/>
                <a:gd name="T8" fmla="*/ 6 w 12"/>
                <a:gd name="T9" fmla="*/ 0 h 30"/>
                <a:gd name="T10" fmla="*/ 12 w 12"/>
                <a:gd name="T11" fmla="*/ 16 h 30"/>
                <a:gd name="T12" fmla="*/ 6 w 12"/>
                <a:gd name="T13" fmla="*/ 3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30"/>
                <a:gd name="T23" fmla="*/ 12 w 12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30">
                  <a:moveTo>
                    <a:pt x="6" y="30"/>
                  </a:moveTo>
                  <a:lnTo>
                    <a:pt x="6" y="30"/>
                  </a:lnTo>
                  <a:lnTo>
                    <a:pt x="0" y="26"/>
                  </a:lnTo>
                  <a:lnTo>
                    <a:pt x="0" y="8"/>
                  </a:lnTo>
                  <a:lnTo>
                    <a:pt x="6" y="0"/>
                  </a:lnTo>
                  <a:lnTo>
                    <a:pt x="12" y="16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302" y="2156"/>
              <a:ext cx="372" cy="308"/>
            </a:xfrm>
            <a:custGeom>
              <a:avLst/>
              <a:gdLst>
                <a:gd name="T0" fmla="*/ 42 w 372"/>
                <a:gd name="T1" fmla="*/ 124 h 308"/>
                <a:gd name="T2" fmla="*/ 46 w 372"/>
                <a:gd name="T3" fmla="*/ 94 h 308"/>
                <a:gd name="T4" fmla="*/ 34 w 372"/>
                <a:gd name="T5" fmla="*/ 78 h 308"/>
                <a:gd name="T6" fmla="*/ 6 w 372"/>
                <a:gd name="T7" fmla="*/ 38 h 308"/>
                <a:gd name="T8" fmla="*/ 0 w 372"/>
                <a:gd name="T9" fmla="*/ 4 h 308"/>
                <a:gd name="T10" fmla="*/ 8 w 372"/>
                <a:gd name="T11" fmla="*/ 0 h 308"/>
                <a:gd name="T12" fmla="*/ 32 w 372"/>
                <a:gd name="T13" fmla="*/ 16 h 308"/>
                <a:gd name="T14" fmla="*/ 64 w 372"/>
                <a:gd name="T15" fmla="*/ 0 h 308"/>
                <a:gd name="T16" fmla="*/ 66 w 372"/>
                <a:gd name="T17" fmla="*/ 14 h 308"/>
                <a:gd name="T18" fmla="*/ 92 w 372"/>
                <a:gd name="T19" fmla="*/ 44 h 308"/>
                <a:gd name="T20" fmla="*/ 128 w 372"/>
                <a:gd name="T21" fmla="*/ 60 h 308"/>
                <a:gd name="T22" fmla="*/ 160 w 372"/>
                <a:gd name="T23" fmla="*/ 62 h 308"/>
                <a:gd name="T24" fmla="*/ 176 w 372"/>
                <a:gd name="T25" fmla="*/ 54 h 308"/>
                <a:gd name="T26" fmla="*/ 178 w 372"/>
                <a:gd name="T27" fmla="*/ 50 h 308"/>
                <a:gd name="T28" fmla="*/ 210 w 372"/>
                <a:gd name="T29" fmla="*/ 32 h 308"/>
                <a:gd name="T30" fmla="*/ 254 w 372"/>
                <a:gd name="T31" fmla="*/ 42 h 308"/>
                <a:gd name="T32" fmla="*/ 284 w 372"/>
                <a:gd name="T33" fmla="*/ 62 h 308"/>
                <a:gd name="T34" fmla="*/ 306 w 372"/>
                <a:gd name="T35" fmla="*/ 86 h 308"/>
                <a:gd name="T36" fmla="*/ 300 w 372"/>
                <a:gd name="T37" fmla="*/ 112 h 308"/>
                <a:gd name="T38" fmla="*/ 308 w 372"/>
                <a:gd name="T39" fmla="*/ 128 h 308"/>
                <a:gd name="T40" fmla="*/ 310 w 372"/>
                <a:gd name="T41" fmla="*/ 150 h 308"/>
                <a:gd name="T42" fmla="*/ 332 w 372"/>
                <a:gd name="T43" fmla="*/ 176 h 308"/>
                <a:gd name="T44" fmla="*/ 322 w 372"/>
                <a:gd name="T45" fmla="*/ 208 h 308"/>
                <a:gd name="T46" fmla="*/ 348 w 372"/>
                <a:gd name="T47" fmla="*/ 236 h 308"/>
                <a:gd name="T48" fmla="*/ 366 w 372"/>
                <a:gd name="T49" fmla="*/ 266 h 308"/>
                <a:gd name="T50" fmla="*/ 372 w 372"/>
                <a:gd name="T51" fmla="*/ 278 h 308"/>
                <a:gd name="T52" fmla="*/ 350 w 372"/>
                <a:gd name="T53" fmla="*/ 290 h 308"/>
                <a:gd name="T54" fmla="*/ 328 w 372"/>
                <a:gd name="T55" fmla="*/ 304 h 308"/>
                <a:gd name="T56" fmla="*/ 290 w 372"/>
                <a:gd name="T57" fmla="*/ 298 h 308"/>
                <a:gd name="T58" fmla="*/ 264 w 372"/>
                <a:gd name="T59" fmla="*/ 280 h 308"/>
                <a:gd name="T60" fmla="*/ 242 w 372"/>
                <a:gd name="T61" fmla="*/ 272 h 308"/>
                <a:gd name="T62" fmla="*/ 198 w 372"/>
                <a:gd name="T63" fmla="*/ 270 h 308"/>
                <a:gd name="T64" fmla="*/ 168 w 372"/>
                <a:gd name="T65" fmla="*/ 250 h 308"/>
                <a:gd name="T66" fmla="*/ 146 w 372"/>
                <a:gd name="T67" fmla="*/ 224 h 308"/>
                <a:gd name="T68" fmla="*/ 120 w 372"/>
                <a:gd name="T69" fmla="*/ 202 h 308"/>
                <a:gd name="T70" fmla="*/ 112 w 372"/>
                <a:gd name="T71" fmla="*/ 194 h 308"/>
                <a:gd name="T72" fmla="*/ 104 w 372"/>
                <a:gd name="T73" fmla="*/ 206 h 308"/>
                <a:gd name="T74" fmla="*/ 92 w 372"/>
                <a:gd name="T75" fmla="*/ 184 h 308"/>
                <a:gd name="T76" fmla="*/ 88 w 372"/>
                <a:gd name="T77" fmla="*/ 166 h 308"/>
                <a:gd name="T78" fmla="*/ 66 w 372"/>
                <a:gd name="T79" fmla="*/ 148 h 3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72"/>
                <a:gd name="T121" fmla="*/ 0 h 308"/>
                <a:gd name="T122" fmla="*/ 372 w 372"/>
                <a:gd name="T123" fmla="*/ 308 h 30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72" h="308">
                  <a:moveTo>
                    <a:pt x="52" y="138"/>
                  </a:moveTo>
                  <a:lnTo>
                    <a:pt x="42" y="124"/>
                  </a:lnTo>
                  <a:lnTo>
                    <a:pt x="40" y="112"/>
                  </a:lnTo>
                  <a:lnTo>
                    <a:pt x="46" y="94"/>
                  </a:lnTo>
                  <a:lnTo>
                    <a:pt x="46" y="84"/>
                  </a:lnTo>
                  <a:lnTo>
                    <a:pt x="34" y="78"/>
                  </a:lnTo>
                  <a:lnTo>
                    <a:pt x="18" y="52"/>
                  </a:lnTo>
                  <a:lnTo>
                    <a:pt x="6" y="38"/>
                  </a:lnTo>
                  <a:lnTo>
                    <a:pt x="2" y="16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4"/>
                  </a:lnTo>
                  <a:lnTo>
                    <a:pt x="32" y="16"/>
                  </a:lnTo>
                  <a:lnTo>
                    <a:pt x="46" y="10"/>
                  </a:lnTo>
                  <a:lnTo>
                    <a:pt x="64" y="0"/>
                  </a:lnTo>
                  <a:lnTo>
                    <a:pt x="68" y="10"/>
                  </a:lnTo>
                  <a:lnTo>
                    <a:pt x="66" y="14"/>
                  </a:lnTo>
                  <a:lnTo>
                    <a:pt x="82" y="24"/>
                  </a:lnTo>
                  <a:lnTo>
                    <a:pt x="92" y="44"/>
                  </a:lnTo>
                  <a:lnTo>
                    <a:pt x="112" y="52"/>
                  </a:lnTo>
                  <a:lnTo>
                    <a:pt x="128" y="60"/>
                  </a:lnTo>
                  <a:lnTo>
                    <a:pt x="144" y="64"/>
                  </a:lnTo>
                  <a:lnTo>
                    <a:pt x="160" y="62"/>
                  </a:lnTo>
                  <a:lnTo>
                    <a:pt x="170" y="60"/>
                  </a:lnTo>
                  <a:lnTo>
                    <a:pt x="176" y="54"/>
                  </a:lnTo>
                  <a:lnTo>
                    <a:pt x="172" y="48"/>
                  </a:lnTo>
                  <a:lnTo>
                    <a:pt x="178" y="50"/>
                  </a:lnTo>
                  <a:lnTo>
                    <a:pt x="190" y="36"/>
                  </a:lnTo>
                  <a:lnTo>
                    <a:pt x="210" y="32"/>
                  </a:lnTo>
                  <a:lnTo>
                    <a:pt x="226" y="30"/>
                  </a:lnTo>
                  <a:lnTo>
                    <a:pt x="254" y="42"/>
                  </a:lnTo>
                  <a:lnTo>
                    <a:pt x="268" y="52"/>
                  </a:lnTo>
                  <a:lnTo>
                    <a:pt x="284" y="62"/>
                  </a:lnTo>
                  <a:lnTo>
                    <a:pt x="298" y="62"/>
                  </a:lnTo>
                  <a:lnTo>
                    <a:pt x="306" y="86"/>
                  </a:lnTo>
                  <a:lnTo>
                    <a:pt x="304" y="108"/>
                  </a:lnTo>
                  <a:lnTo>
                    <a:pt x="300" y="112"/>
                  </a:lnTo>
                  <a:lnTo>
                    <a:pt x="300" y="124"/>
                  </a:lnTo>
                  <a:lnTo>
                    <a:pt x="308" y="128"/>
                  </a:lnTo>
                  <a:lnTo>
                    <a:pt x="308" y="134"/>
                  </a:lnTo>
                  <a:lnTo>
                    <a:pt x="310" y="150"/>
                  </a:lnTo>
                  <a:lnTo>
                    <a:pt x="314" y="168"/>
                  </a:lnTo>
                  <a:lnTo>
                    <a:pt x="332" y="176"/>
                  </a:lnTo>
                  <a:lnTo>
                    <a:pt x="336" y="184"/>
                  </a:lnTo>
                  <a:lnTo>
                    <a:pt x="322" y="208"/>
                  </a:lnTo>
                  <a:lnTo>
                    <a:pt x="336" y="222"/>
                  </a:lnTo>
                  <a:lnTo>
                    <a:pt x="348" y="236"/>
                  </a:lnTo>
                  <a:lnTo>
                    <a:pt x="362" y="244"/>
                  </a:lnTo>
                  <a:lnTo>
                    <a:pt x="366" y="266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56" y="284"/>
                  </a:lnTo>
                  <a:lnTo>
                    <a:pt x="350" y="290"/>
                  </a:lnTo>
                  <a:lnTo>
                    <a:pt x="350" y="308"/>
                  </a:lnTo>
                  <a:lnTo>
                    <a:pt x="328" y="304"/>
                  </a:lnTo>
                  <a:lnTo>
                    <a:pt x="310" y="302"/>
                  </a:lnTo>
                  <a:lnTo>
                    <a:pt x="290" y="298"/>
                  </a:lnTo>
                  <a:lnTo>
                    <a:pt x="270" y="294"/>
                  </a:lnTo>
                  <a:lnTo>
                    <a:pt x="264" y="280"/>
                  </a:lnTo>
                  <a:lnTo>
                    <a:pt x="256" y="266"/>
                  </a:lnTo>
                  <a:lnTo>
                    <a:pt x="242" y="272"/>
                  </a:lnTo>
                  <a:lnTo>
                    <a:pt x="226" y="278"/>
                  </a:lnTo>
                  <a:lnTo>
                    <a:pt x="198" y="270"/>
                  </a:lnTo>
                  <a:lnTo>
                    <a:pt x="182" y="260"/>
                  </a:lnTo>
                  <a:lnTo>
                    <a:pt x="168" y="250"/>
                  </a:lnTo>
                  <a:lnTo>
                    <a:pt x="154" y="236"/>
                  </a:lnTo>
                  <a:lnTo>
                    <a:pt x="146" y="224"/>
                  </a:lnTo>
                  <a:lnTo>
                    <a:pt x="128" y="202"/>
                  </a:lnTo>
                  <a:lnTo>
                    <a:pt x="120" y="202"/>
                  </a:lnTo>
                  <a:lnTo>
                    <a:pt x="112" y="196"/>
                  </a:lnTo>
                  <a:lnTo>
                    <a:pt x="112" y="194"/>
                  </a:lnTo>
                  <a:lnTo>
                    <a:pt x="106" y="204"/>
                  </a:lnTo>
                  <a:lnTo>
                    <a:pt x="104" y="206"/>
                  </a:lnTo>
                  <a:lnTo>
                    <a:pt x="98" y="198"/>
                  </a:lnTo>
                  <a:lnTo>
                    <a:pt x="92" y="184"/>
                  </a:lnTo>
                  <a:lnTo>
                    <a:pt x="86" y="184"/>
                  </a:lnTo>
                  <a:lnTo>
                    <a:pt x="88" y="166"/>
                  </a:lnTo>
                  <a:lnTo>
                    <a:pt x="80" y="156"/>
                  </a:lnTo>
                  <a:lnTo>
                    <a:pt x="66" y="148"/>
                  </a:lnTo>
                  <a:lnTo>
                    <a:pt x="52" y="1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224" y="2208"/>
              <a:ext cx="182" cy="172"/>
            </a:xfrm>
            <a:custGeom>
              <a:avLst/>
              <a:gdLst>
                <a:gd name="T0" fmla="*/ 120 w 182"/>
                <a:gd name="T1" fmla="*/ 72 h 172"/>
                <a:gd name="T2" fmla="*/ 118 w 182"/>
                <a:gd name="T3" fmla="*/ 62 h 172"/>
                <a:gd name="T4" fmla="*/ 124 w 182"/>
                <a:gd name="T5" fmla="*/ 42 h 172"/>
                <a:gd name="T6" fmla="*/ 124 w 182"/>
                <a:gd name="T7" fmla="*/ 32 h 172"/>
                <a:gd name="T8" fmla="*/ 112 w 182"/>
                <a:gd name="T9" fmla="*/ 26 h 172"/>
                <a:gd name="T10" fmla="*/ 94 w 182"/>
                <a:gd name="T11" fmla="*/ 2 h 172"/>
                <a:gd name="T12" fmla="*/ 84 w 182"/>
                <a:gd name="T13" fmla="*/ 2 h 172"/>
                <a:gd name="T14" fmla="*/ 78 w 182"/>
                <a:gd name="T15" fmla="*/ 0 h 172"/>
                <a:gd name="T16" fmla="*/ 58 w 182"/>
                <a:gd name="T17" fmla="*/ 0 h 172"/>
                <a:gd name="T18" fmla="*/ 52 w 182"/>
                <a:gd name="T19" fmla="*/ 2 h 172"/>
                <a:gd name="T20" fmla="*/ 34 w 182"/>
                <a:gd name="T21" fmla="*/ 18 h 172"/>
                <a:gd name="T22" fmla="*/ 36 w 182"/>
                <a:gd name="T23" fmla="*/ 38 h 172"/>
                <a:gd name="T24" fmla="*/ 36 w 182"/>
                <a:gd name="T25" fmla="*/ 58 h 172"/>
                <a:gd name="T26" fmla="*/ 18 w 182"/>
                <a:gd name="T27" fmla="*/ 70 h 172"/>
                <a:gd name="T28" fmla="*/ 0 w 182"/>
                <a:gd name="T29" fmla="*/ 80 h 172"/>
                <a:gd name="T30" fmla="*/ 12 w 182"/>
                <a:gd name="T31" fmla="*/ 104 h 172"/>
                <a:gd name="T32" fmla="*/ 30 w 182"/>
                <a:gd name="T33" fmla="*/ 114 h 172"/>
                <a:gd name="T34" fmla="*/ 48 w 182"/>
                <a:gd name="T35" fmla="*/ 120 h 172"/>
                <a:gd name="T36" fmla="*/ 64 w 182"/>
                <a:gd name="T37" fmla="*/ 130 h 172"/>
                <a:gd name="T38" fmla="*/ 82 w 182"/>
                <a:gd name="T39" fmla="*/ 138 h 172"/>
                <a:gd name="T40" fmla="*/ 98 w 182"/>
                <a:gd name="T41" fmla="*/ 152 h 172"/>
                <a:gd name="T42" fmla="*/ 116 w 182"/>
                <a:gd name="T43" fmla="*/ 170 h 172"/>
                <a:gd name="T44" fmla="*/ 150 w 182"/>
                <a:gd name="T45" fmla="*/ 172 h 172"/>
                <a:gd name="T46" fmla="*/ 158 w 182"/>
                <a:gd name="T47" fmla="*/ 154 h 172"/>
                <a:gd name="T48" fmla="*/ 172 w 182"/>
                <a:gd name="T49" fmla="*/ 152 h 172"/>
                <a:gd name="T50" fmla="*/ 182 w 182"/>
                <a:gd name="T51" fmla="*/ 154 h 172"/>
                <a:gd name="T52" fmla="*/ 178 w 182"/>
                <a:gd name="T53" fmla="*/ 144 h 172"/>
                <a:gd name="T54" fmla="*/ 172 w 182"/>
                <a:gd name="T55" fmla="*/ 132 h 172"/>
                <a:gd name="T56" fmla="*/ 164 w 182"/>
                <a:gd name="T57" fmla="*/ 132 h 172"/>
                <a:gd name="T58" fmla="*/ 166 w 182"/>
                <a:gd name="T59" fmla="*/ 114 h 172"/>
                <a:gd name="T60" fmla="*/ 160 w 182"/>
                <a:gd name="T61" fmla="*/ 104 h 172"/>
                <a:gd name="T62" fmla="*/ 144 w 182"/>
                <a:gd name="T63" fmla="*/ 96 h 172"/>
                <a:gd name="T64" fmla="*/ 130 w 182"/>
                <a:gd name="T65" fmla="*/ 86 h 172"/>
                <a:gd name="T66" fmla="*/ 120 w 182"/>
                <a:gd name="T67" fmla="*/ 72 h 1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"/>
                <a:gd name="T103" fmla="*/ 0 h 172"/>
                <a:gd name="T104" fmla="*/ 182 w 182"/>
                <a:gd name="T105" fmla="*/ 172 h 1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" h="172">
                  <a:moveTo>
                    <a:pt x="120" y="72"/>
                  </a:moveTo>
                  <a:lnTo>
                    <a:pt x="118" y="62"/>
                  </a:lnTo>
                  <a:lnTo>
                    <a:pt x="124" y="42"/>
                  </a:lnTo>
                  <a:lnTo>
                    <a:pt x="124" y="32"/>
                  </a:lnTo>
                  <a:lnTo>
                    <a:pt x="112" y="26"/>
                  </a:lnTo>
                  <a:lnTo>
                    <a:pt x="94" y="2"/>
                  </a:lnTo>
                  <a:lnTo>
                    <a:pt x="84" y="2"/>
                  </a:lnTo>
                  <a:lnTo>
                    <a:pt x="78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34" y="18"/>
                  </a:lnTo>
                  <a:lnTo>
                    <a:pt x="36" y="38"/>
                  </a:lnTo>
                  <a:lnTo>
                    <a:pt x="36" y="58"/>
                  </a:lnTo>
                  <a:lnTo>
                    <a:pt x="18" y="70"/>
                  </a:lnTo>
                  <a:lnTo>
                    <a:pt x="0" y="80"/>
                  </a:lnTo>
                  <a:lnTo>
                    <a:pt x="12" y="104"/>
                  </a:lnTo>
                  <a:lnTo>
                    <a:pt x="30" y="114"/>
                  </a:lnTo>
                  <a:lnTo>
                    <a:pt x="48" y="120"/>
                  </a:lnTo>
                  <a:lnTo>
                    <a:pt x="64" y="130"/>
                  </a:lnTo>
                  <a:lnTo>
                    <a:pt x="82" y="138"/>
                  </a:lnTo>
                  <a:lnTo>
                    <a:pt x="98" y="152"/>
                  </a:lnTo>
                  <a:lnTo>
                    <a:pt x="116" y="170"/>
                  </a:lnTo>
                  <a:lnTo>
                    <a:pt x="150" y="172"/>
                  </a:lnTo>
                  <a:lnTo>
                    <a:pt x="158" y="154"/>
                  </a:lnTo>
                  <a:lnTo>
                    <a:pt x="172" y="152"/>
                  </a:lnTo>
                  <a:lnTo>
                    <a:pt x="182" y="154"/>
                  </a:lnTo>
                  <a:lnTo>
                    <a:pt x="178" y="144"/>
                  </a:lnTo>
                  <a:lnTo>
                    <a:pt x="172" y="132"/>
                  </a:lnTo>
                  <a:lnTo>
                    <a:pt x="164" y="132"/>
                  </a:lnTo>
                  <a:lnTo>
                    <a:pt x="166" y="114"/>
                  </a:lnTo>
                  <a:lnTo>
                    <a:pt x="160" y="104"/>
                  </a:lnTo>
                  <a:lnTo>
                    <a:pt x="144" y="96"/>
                  </a:lnTo>
                  <a:lnTo>
                    <a:pt x="130" y="86"/>
                  </a:lnTo>
                  <a:lnTo>
                    <a:pt x="120" y="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372" y="2362"/>
              <a:ext cx="36" cy="30"/>
            </a:xfrm>
            <a:custGeom>
              <a:avLst/>
              <a:gdLst>
                <a:gd name="T0" fmla="*/ 28 w 36"/>
                <a:gd name="T1" fmla="*/ 8 h 30"/>
                <a:gd name="T2" fmla="*/ 24 w 36"/>
                <a:gd name="T3" fmla="*/ 10 h 30"/>
                <a:gd name="T4" fmla="*/ 26 w 36"/>
                <a:gd name="T5" fmla="*/ 14 h 30"/>
                <a:gd name="T6" fmla="*/ 36 w 36"/>
                <a:gd name="T7" fmla="*/ 30 h 30"/>
                <a:gd name="T8" fmla="*/ 20 w 36"/>
                <a:gd name="T9" fmla="*/ 28 h 30"/>
                <a:gd name="T10" fmla="*/ 18 w 36"/>
                <a:gd name="T11" fmla="*/ 20 h 30"/>
                <a:gd name="T12" fmla="*/ 0 w 36"/>
                <a:gd name="T13" fmla="*/ 20 h 30"/>
                <a:gd name="T14" fmla="*/ 8 w 36"/>
                <a:gd name="T15" fmla="*/ 2 h 30"/>
                <a:gd name="T16" fmla="*/ 24 w 36"/>
                <a:gd name="T17" fmla="*/ 0 h 30"/>
                <a:gd name="T18" fmla="*/ 28 w 36"/>
                <a:gd name="T19" fmla="*/ 8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30"/>
                <a:gd name="T32" fmla="*/ 36 w 36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30">
                  <a:moveTo>
                    <a:pt x="28" y="8"/>
                  </a:moveTo>
                  <a:lnTo>
                    <a:pt x="24" y="10"/>
                  </a:lnTo>
                  <a:lnTo>
                    <a:pt x="26" y="14"/>
                  </a:lnTo>
                  <a:lnTo>
                    <a:pt x="36" y="30"/>
                  </a:lnTo>
                  <a:lnTo>
                    <a:pt x="20" y="28"/>
                  </a:lnTo>
                  <a:lnTo>
                    <a:pt x="18" y="20"/>
                  </a:lnTo>
                  <a:lnTo>
                    <a:pt x="0" y="20"/>
                  </a:lnTo>
                  <a:lnTo>
                    <a:pt x="8" y="2"/>
                  </a:lnTo>
                  <a:lnTo>
                    <a:pt x="24" y="0"/>
                  </a:lnTo>
                  <a:lnTo>
                    <a:pt x="28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3970" y="2352"/>
              <a:ext cx="152" cy="82"/>
            </a:xfrm>
            <a:custGeom>
              <a:avLst/>
              <a:gdLst>
                <a:gd name="T0" fmla="*/ 86 w 152"/>
                <a:gd name="T1" fmla="*/ 66 h 82"/>
                <a:gd name="T2" fmla="*/ 64 w 152"/>
                <a:gd name="T3" fmla="*/ 62 h 82"/>
                <a:gd name="T4" fmla="*/ 46 w 152"/>
                <a:gd name="T5" fmla="*/ 58 h 82"/>
                <a:gd name="T6" fmla="*/ 22 w 152"/>
                <a:gd name="T7" fmla="*/ 46 h 82"/>
                <a:gd name="T8" fmla="*/ 0 w 152"/>
                <a:gd name="T9" fmla="*/ 34 h 82"/>
                <a:gd name="T10" fmla="*/ 0 w 152"/>
                <a:gd name="T11" fmla="*/ 22 h 82"/>
                <a:gd name="T12" fmla="*/ 10 w 152"/>
                <a:gd name="T13" fmla="*/ 6 h 82"/>
                <a:gd name="T14" fmla="*/ 10 w 152"/>
                <a:gd name="T15" fmla="*/ 6 h 82"/>
                <a:gd name="T16" fmla="*/ 18 w 152"/>
                <a:gd name="T17" fmla="*/ 0 h 82"/>
                <a:gd name="T18" fmla="*/ 34 w 152"/>
                <a:gd name="T19" fmla="*/ 8 h 82"/>
                <a:gd name="T20" fmla="*/ 58 w 152"/>
                <a:gd name="T21" fmla="*/ 28 h 82"/>
                <a:gd name="T22" fmla="*/ 64 w 152"/>
                <a:gd name="T23" fmla="*/ 22 h 82"/>
                <a:gd name="T24" fmla="*/ 70 w 152"/>
                <a:gd name="T25" fmla="*/ 30 h 82"/>
                <a:gd name="T26" fmla="*/ 88 w 152"/>
                <a:gd name="T27" fmla="*/ 38 h 82"/>
                <a:gd name="T28" fmla="*/ 90 w 152"/>
                <a:gd name="T29" fmla="*/ 42 h 82"/>
                <a:gd name="T30" fmla="*/ 108 w 152"/>
                <a:gd name="T31" fmla="*/ 50 h 82"/>
                <a:gd name="T32" fmla="*/ 126 w 152"/>
                <a:gd name="T33" fmla="*/ 52 h 82"/>
                <a:gd name="T34" fmla="*/ 148 w 152"/>
                <a:gd name="T35" fmla="*/ 54 h 82"/>
                <a:gd name="T36" fmla="*/ 152 w 152"/>
                <a:gd name="T37" fmla="*/ 82 h 82"/>
                <a:gd name="T38" fmla="*/ 132 w 152"/>
                <a:gd name="T39" fmla="*/ 82 h 82"/>
                <a:gd name="T40" fmla="*/ 108 w 152"/>
                <a:gd name="T41" fmla="*/ 78 h 82"/>
                <a:gd name="T42" fmla="*/ 94 w 152"/>
                <a:gd name="T43" fmla="*/ 76 h 82"/>
                <a:gd name="T44" fmla="*/ 86 w 152"/>
                <a:gd name="T45" fmla="*/ 66 h 8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82"/>
                <a:gd name="T71" fmla="*/ 152 w 152"/>
                <a:gd name="T72" fmla="*/ 82 h 8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82">
                  <a:moveTo>
                    <a:pt x="86" y="66"/>
                  </a:moveTo>
                  <a:lnTo>
                    <a:pt x="64" y="62"/>
                  </a:lnTo>
                  <a:lnTo>
                    <a:pt x="46" y="58"/>
                  </a:lnTo>
                  <a:lnTo>
                    <a:pt x="22" y="46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10" y="6"/>
                  </a:lnTo>
                  <a:lnTo>
                    <a:pt x="18" y="0"/>
                  </a:lnTo>
                  <a:lnTo>
                    <a:pt x="34" y="8"/>
                  </a:lnTo>
                  <a:lnTo>
                    <a:pt x="58" y="28"/>
                  </a:lnTo>
                  <a:lnTo>
                    <a:pt x="64" y="22"/>
                  </a:lnTo>
                  <a:lnTo>
                    <a:pt x="70" y="30"/>
                  </a:lnTo>
                  <a:lnTo>
                    <a:pt x="88" y="38"/>
                  </a:lnTo>
                  <a:lnTo>
                    <a:pt x="90" y="42"/>
                  </a:lnTo>
                  <a:lnTo>
                    <a:pt x="108" y="50"/>
                  </a:lnTo>
                  <a:lnTo>
                    <a:pt x="126" y="52"/>
                  </a:lnTo>
                  <a:lnTo>
                    <a:pt x="148" y="54"/>
                  </a:lnTo>
                  <a:lnTo>
                    <a:pt x="152" y="82"/>
                  </a:lnTo>
                  <a:lnTo>
                    <a:pt x="132" y="82"/>
                  </a:lnTo>
                  <a:lnTo>
                    <a:pt x="108" y="78"/>
                  </a:lnTo>
                  <a:lnTo>
                    <a:pt x="94" y="76"/>
                  </a:lnTo>
                  <a:lnTo>
                    <a:pt x="86" y="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624" y="2212"/>
              <a:ext cx="272" cy="282"/>
            </a:xfrm>
            <a:custGeom>
              <a:avLst/>
              <a:gdLst>
                <a:gd name="T0" fmla="*/ 118 w 272"/>
                <a:gd name="T1" fmla="*/ 256 h 282"/>
                <a:gd name="T2" fmla="*/ 136 w 272"/>
                <a:gd name="T3" fmla="*/ 276 h 282"/>
                <a:gd name="T4" fmla="*/ 158 w 272"/>
                <a:gd name="T5" fmla="*/ 278 h 282"/>
                <a:gd name="T6" fmla="*/ 172 w 272"/>
                <a:gd name="T7" fmla="*/ 272 h 282"/>
                <a:gd name="T8" fmla="*/ 196 w 272"/>
                <a:gd name="T9" fmla="*/ 268 h 282"/>
                <a:gd name="T10" fmla="*/ 180 w 272"/>
                <a:gd name="T11" fmla="*/ 242 h 282"/>
                <a:gd name="T12" fmla="*/ 164 w 272"/>
                <a:gd name="T13" fmla="*/ 218 h 282"/>
                <a:gd name="T14" fmla="*/ 180 w 272"/>
                <a:gd name="T15" fmla="*/ 194 h 282"/>
                <a:gd name="T16" fmla="*/ 210 w 272"/>
                <a:gd name="T17" fmla="*/ 176 h 282"/>
                <a:gd name="T18" fmla="*/ 230 w 272"/>
                <a:gd name="T19" fmla="*/ 144 h 282"/>
                <a:gd name="T20" fmla="*/ 234 w 272"/>
                <a:gd name="T21" fmla="*/ 112 h 282"/>
                <a:gd name="T22" fmla="*/ 238 w 272"/>
                <a:gd name="T23" fmla="*/ 96 h 282"/>
                <a:gd name="T24" fmla="*/ 222 w 272"/>
                <a:gd name="T25" fmla="*/ 84 h 282"/>
                <a:gd name="T26" fmla="*/ 218 w 272"/>
                <a:gd name="T27" fmla="*/ 66 h 282"/>
                <a:gd name="T28" fmla="*/ 210 w 272"/>
                <a:gd name="T29" fmla="*/ 50 h 282"/>
                <a:gd name="T30" fmla="*/ 256 w 272"/>
                <a:gd name="T31" fmla="*/ 48 h 282"/>
                <a:gd name="T32" fmla="*/ 248 w 272"/>
                <a:gd name="T33" fmla="*/ 26 h 282"/>
                <a:gd name="T34" fmla="*/ 228 w 272"/>
                <a:gd name="T35" fmla="*/ 6 h 282"/>
                <a:gd name="T36" fmla="*/ 186 w 272"/>
                <a:gd name="T37" fmla="*/ 6 h 282"/>
                <a:gd name="T38" fmla="*/ 154 w 272"/>
                <a:gd name="T39" fmla="*/ 22 h 282"/>
                <a:gd name="T40" fmla="*/ 160 w 272"/>
                <a:gd name="T41" fmla="*/ 56 h 282"/>
                <a:gd name="T42" fmla="*/ 142 w 272"/>
                <a:gd name="T43" fmla="*/ 66 h 282"/>
                <a:gd name="T44" fmla="*/ 138 w 272"/>
                <a:gd name="T45" fmla="*/ 90 h 282"/>
                <a:gd name="T46" fmla="*/ 120 w 272"/>
                <a:gd name="T47" fmla="*/ 114 h 282"/>
                <a:gd name="T48" fmla="*/ 98 w 272"/>
                <a:gd name="T49" fmla="*/ 126 h 282"/>
                <a:gd name="T50" fmla="*/ 96 w 272"/>
                <a:gd name="T51" fmla="*/ 154 h 282"/>
                <a:gd name="T52" fmla="*/ 56 w 272"/>
                <a:gd name="T53" fmla="*/ 160 h 282"/>
                <a:gd name="T54" fmla="*/ 16 w 272"/>
                <a:gd name="T55" fmla="*/ 156 h 282"/>
                <a:gd name="T56" fmla="*/ 12 w 272"/>
                <a:gd name="T57" fmla="*/ 166 h 282"/>
                <a:gd name="T58" fmla="*/ 38 w 272"/>
                <a:gd name="T59" fmla="*/ 186 h 282"/>
                <a:gd name="T60" fmla="*/ 50 w 272"/>
                <a:gd name="T61" fmla="*/ 212 h 282"/>
                <a:gd name="T62" fmla="*/ 34 w 272"/>
                <a:gd name="T63" fmla="*/ 228 h 282"/>
                <a:gd name="T64" fmla="*/ 26 w 272"/>
                <a:gd name="T65" fmla="*/ 252 h 282"/>
                <a:gd name="T66" fmla="*/ 60 w 272"/>
                <a:gd name="T67" fmla="*/ 250 h 282"/>
                <a:gd name="T68" fmla="*/ 92 w 272"/>
                <a:gd name="T69" fmla="*/ 248 h 2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2"/>
                <a:gd name="T106" fmla="*/ 0 h 282"/>
                <a:gd name="T107" fmla="*/ 272 w 272"/>
                <a:gd name="T108" fmla="*/ 282 h 28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2" h="282">
                  <a:moveTo>
                    <a:pt x="110" y="246"/>
                  </a:moveTo>
                  <a:lnTo>
                    <a:pt x="118" y="256"/>
                  </a:lnTo>
                  <a:lnTo>
                    <a:pt x="124" y="260"/>
                  </a:lnTo>
                  <a:lnTo>
                    <a:pt x="136" y="276"/>
                  </a:lnTo>
                  <a:lnTo>
                    <a:pt x="148" y="282"/>
                  </a:lnTo>
                  <a:lnTo>
                    <a:pt x="158" y="278"/>
                  </a:lnTo>
                  <a:lnTo>
                    <a:pt x="156" y="270"/>
                  </a:lnTo>
                  <a:lnTo>
                    <a:pt x="172" y="272"/>
                  </a:lnTo>
                  <a:lnTo>
                    <a:pt x="190" y="268"/>
                  </a:lnTo>
                  <a:lnTo>
                    <a:pt x="196" y="268"/>
                  </a:lnTo>
                  <a:lnTo>
                    <a:pt x="188" y="242"/>
                  </a:lnTo>
                  <a:lnTo>
                    <a:pt x="180" y="242"/>
                  </a:lnTo>
                  <a:lnTo>
                    <a:pt x="176" y="226"/>
                  </a:lnTo>
                  <a:lnTo>
                    <a:pt x="164" y="218"/>
                  </a:lnTo>
                  <a:lnTo>
                    <a:pt x="174" y="194"/>
                  </a:lnTo>
                  <a:lnTo>
                    <a:pt x="180" y="194"/>
                  </a:lnTo>
                  <a:lnTo>
                    <a:pt x="198" y="194"/>
                  </a:lnTo>
                  <a:lnTo>
                    <a:pt x="210" y="176"/>
                  </a:lnTo>
                  <a:lnTo>
                    <a:pt x="220" y="160"/>
                  </a:lnTo>
                  <a:lnTo>
                    <a:pt x="230" y="144"/>
                  </a:lnTo>
                  <a:lnTo>
                    <a:pt x="236" y="128"/>
                  </a:lnTo>
                  <a:lnTo>
                    <a:pt x="234" y="112"/>
                  </a:lnTo>
                  <a:lnTo>
                    <a:pt x="244" y="104"/>
                  </a:lnTo>
                  <a:lnTo>
                    <a:pt x="238" y="96"/>
                  </a:lnTo>
                  <a:lnTo>
                    <a:pt x="230" y="90"/>
                  </a:lnTo>
                  <a:lnTo>
                    <a:pt x="222" y="84"/>
                  </a:lnTo>
                  <a:lnTo>
                    <a:pt x="218" y="74"/>
                  </a:lnTo>
                  <a:lnTo>
                    <a:pt x="218" y="66"/>
                  </a:lnTo>
                  <a:lnTo>
                    <a:pt x="210" y="58"/>
                  </a:lnTo>
                  <a:lnTo>
                    <a:pt x="210" y="50"/>
                  </a:lnTo>
                  <a:lnTo>
                    <a:pt x="234" y="54"/>
                  </a:lnTo>
                  <a:lnTo>
                    <a:pt x="256" y="48"/>
                  </a:lnTo>
                  <a:lnTo>
                    <a:pt x="272" y="32"/>
                  </a:lnTo>
                  <a:lnTo>
                    <a:pt x="248" y="26"/>
                  </a:lnTo>
                  <a:lnTo>
                    <a:pt x="234" y="20"/>
                  </a:lnTo>
                  <a:lnTo>
                    <a:pt x="228" y="6"/>
                  </a:lnTo>
                  <a:lnTo>
                    <a:pt x="206" y="0"/>
                  </a:lnTo>
                  <a:lnTo>
                    <a:pt x="186" y="6"/>
                  </a:lnTo>
                  <a:lnTo>
                    <a:pt x="164" y="10"/>
                  </a:lnTo>
                  <a:lnTo>
                    <a:pt x="154" y="22"/>
                  </a:lnTo>
                  <a:lnTo>
                    <a:pt x="164" y="40"/>
                  </a:lnTo>
                  <a:lnTo>
                    <a:pt x="160" y="56"/>
                  </a:lnTo>
                  <a:lnTo>
                    <a:pt x="156" y="66"/>
                  </a:lnTo>
                  <a:lnTo>
                    <a:pt x="142" y="66"/>
                  </a:lnTo>
                  <a:lnTo>
                    <a:pt x="152" y="78"/>
                  </a:lnTo>
                  <a:lnTo>
                    <a:pt x="138" y="90"/>
                  </a:lnTo>
                  <a:lnTo>
                    <a:pt x="136" y="114"/>
                  </a:lnTo>
                  <a:lnTo>
                    <a:pt x="120" y="114"/>
                  </a:lnTo>
                  <a:lnTo>
                    <a:pt x="114" y="120"/>
                  </a:lnTo>
                  <a:lnTo>
                    <a:pt x="98" y="126"/>
                  </a:lnTo>
                  <a:lnTo>
                    <a:pt x="94" y="144"/>
                  </a:lnTo>
                  <a:lnTo>
                    <a:pt x="96" y="154"/>
                  </a:lnTo>
                  <a:lnTo>
                    <a:pt x="76" y="156"/>
                  </a:lnTo>
                  <a:lnTo>
                    <a:pt x="56" y="160"/>
                  </a:lnTo>
                  <a:lnTo>
                    <a:pt x="30" y="162"/>
                  </a:lnTo>
                  <a:lnTo>
                    <a:pt x="16" y="156"/>
                  </a:lnTo>
                  <a:lnTo>
                    <a:pt x="0" y="152"/>
                  </a:lnTo>
                  <a:lnTo>
                    <a:pt x="12" y="166"/>
                  </a:lnTo>
                  <a:lnTo>
                    <a:pt x="24" y="182"/>
                  </a:lnTo>
                  <a:lnTo>
                    <a:pt x="38" y="186"/>
                  </a:lnTo>
                  <a:lnTo>
                    <a:pt x="44" y="208"/>
                  </a:lnTo>
                  <a:lnTo>
                    <a:pt x="50" y="212"/>
                  </a:lnTo>
                  <a:lnTo>
                    <a:pt x="50" y="220"/>
                  </a:lnTo>
                  <a:lnTo>
                    <a:pt x="34" y="228"/>
                  </a:lnTo>
                  <a:lnTo>
                    <a:pt x="28" y="234"/>
                  </a:lnTo>
                  <a:lnTo>
                    <a:pt x="26" y="252"/>
                  </a:lnTo>
                  <a:lnTo>
                    <a:pt x="44" y="250"/>
                  </a:lnTo>
                  <a:lnTo>
                    <a:pt x="60" y="250"/>
                  </a:lnTo>
                  <a:lnTo>
                    <a:pt x="74" y="250"/>
                  </a:lnTo>
                  <a:lnTo>
                    <a:pt x="92" y="248"/>
                  </a:lnTo>
                  <a:lnTo>
                    <a:pt x="110" y="24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2986" y="2326"/>
              <a:ext cx="204" cy="210"/>
            </a:xfrm>
            <a:custGeom>
              <a:avLst/>
              <a:gdLst>
                <a:gd name="T0" fmla="*/ 164 w 204"/>
                <a:gd name="T1" fmla="*/ 78 h 210"/>
                <a:gd name="T2" fmla="*/ 152 w 204"/>
                <a:gd name="T3" fmla="*/ 58 h 210"/>
                <a:gd name="T4" fmla="*/ 140 w 204"/>
                <a:gd name="T5" fmla="*/ 38 h 210"/>
                <a:gd name="T6" fmla="*/ 136 w 204"/>
                <a:gd name="T7" fmla="*/ 40 h 210"/>
                <a:gd name="T8" fmla="*/ 144 w 204"/>
                <a:gd name="T9" fmla="*/ 56 h 210"/>
                <a:gd name="T10" fmla="*/ 152 w 204"/>
                <a:gd name="T11" fmla="*/ 72 h 210"/>
                <a:gd name="T12" fmla="*/ 158 w 204"/>
                <a:gd name="T13" fmla="*/ 88 h 210"/>
                <a:gd name="T14" fmla="*/ 168 w 204"/>
                <a:gd name="T15" fmla="*/ 102 h 210"/>
                <a:gd name="T16" fmla="*/ 176 w 204"/>
                <a:gd name="T17" fmla="*/ 118 h 210"/>
                <a:gd name="T18" fmla="*/ 184 w 204"/>
                <a:gd name="T19" fmla="*/ 134 h 210"/>
                <a:gd name="T20" fmla="*/ 194 w 204"/>
                <a:gd name="T21" fmla="*/ 148 h 210"/>
                <a:gd name="T22" fmla="*/ 204 w 204"/>
                <a:gd name="T23" fmla="*/ 162 h 210"/>
                <a:gd name="T24" fmla="*/ 202 w 204"/>
                <a:gd name="T25" fmla="*/ 166 h 210"/>
                <a:gd name="T26" fmla="*/ 202 w 204"/>
                <a:gd name="T27" fmla="*/ 182 h 210"/>
                <a:gd name="T28" fmla="*/ 196 w 204"/>
                <a:gd name="T29" fmla="*/ 190 h 210"/>
                <a:gd name="T30" fmla="*/ 192 w 204"/>
                <a:gd name="T31" fmla="*/ 186 h 210"/>
                <a:gd name="T32" fmla="*/ 188 w 204"/>
                <a:gd name="T33" fmla="*/ 198 h 210"/>
                <a:gd name="T34" fmla="*/ 178 w 204"/>
                <a:gd name="T35" fmla="*/ 202 h 210"/>
                <a:gd name="T36" fmla="*/ 176 w 204"/>
                <a:gd name="T37" fmla="*/ 210 h 210"/>
                <a:gd name="T38" fmla="*/ 152 w 204"/>
                <a:gd name="T39" fmla="*/ 208 h 210"/>
                <a:gd name="T40" fmla="*/ 128 w 204"/>
                <a:gd name="T41" fmla="*/ 206 h 210"/>
                <a:gd name="T42" fmla="*/ 128 w 204"/>
                <a:gd name="T43" fmla="*/ 200 h 210"/>
                <a:gd name="T44" fmla="*/ 126 w 204"/>
                <a:gd name="T45" fmla="*/ 206 h 210"/>
                <a:gd name="T46" fmla="*/ 112 w 204"/>
                <a:gd name="T47" fmla="*/ 206 h 210"/>
                <a:gd name="T48" fmla="*/ 98 w 204"/>
                <a:gd name="T49" fmla="*/ 206 h 210"/>
                <a:gd name="T50" fmla="*/ 84 w 204"/>
                <a:gd name="T51" fmla="*/ 206 h 210"/>
                <a:gd name="T52" fmla="*/ 68 w 204"/>
                <a:gd name="T53" fmla="*/ 206 h 210"/>
                <a:gd name="T54" fmla="*/ 54 w 204"/>
                <a:gd name="T55" fmla="*/ 206 h 210"/>
                <a:gd name="T56" fmla="*/ 40 w 204"/>
                <a:gd name="T57" fmla="*/ 206 h 210"/>
                <a:gd name="T58" fmla="*/ 26 w 204"/>
                <a:gd name="T59" fmla="*/ 206 h 210"/>
                <a:gd name="T60" fmla="*/ 12 w 204"/>
                <a:gd name="T61" fmla="*/ 206 h 210"/>
                <a:gd name="T62" fmla="*/ 10 w 204"/>
                <a:gd name="T63" fmla="*/ 186 h 210"/>
                <a:gd name="T64" fmla="*/ 10 w 204"/>
                <a:gd name="T65" fmla="*/ 166 h 210"/>
                <a:gd name="T66" fmla="*/ 8 w 204"/>
                <a:gd name="T67" fmla="*/ 146 h 210"/>
                <a:gd name="T68" fmla="*/ 6 w 204"/>
                <a:gd name="T69" fmla="*/ 126 h 210"/>
                <a:gd name="T70" fmla="*/ 6 w 204"/>
                <a:gd name="T71" fmla="*/ 106 h 210"/>
                <a:gd name="T72" fmla="*/ 6 w 204"/>
                <a:gd name="T73" fmla="*/ 86 h 210"/>
                <a:gd name="T74" fmla="*/ 4 w 204"/>
                <a:gd name="T75" fmla="*/ 66 h 210"/>
                <a:gd name="T76" fmla="*/ 2 w 204"/>
                <a:gd name="T77" fmla="*/ 48 h 210"/>
                <a:gd name="T78" fmla="*/ 2 w 204"/>
                <a:gd name="T79" fmla="*/ 30 h 210"/>
                <a:gd name="T80" fmla="*/ 0 w 204"/>
                <a:gd name="T81" fmla="*/ 14 h 210"/>
                <a:gd name="T82" fmla="*/ 4 w 204"/>
                <a:gd name="T83" fmla="*/ 0 h 210"/>
                <a:gd name="T84" fmla="*/ 16 w 204"/>
                <a:gd name="T85" fmla="*/ 2 h 210"/>
                <a:gd name="T86" fmla="*/ 42 w 204"/>
                <a:gd name="T87" fmla="*/ 8 h 210"/>
                <a:gd name="T88" fmla="*/ 70 w 204"/>
                <a:gd name="T89" fmla="*/ 16 h 210"/>
                <a:gd name="T90" fmla="*/ 94 w 204"/>
                <a:gd name="T91" fmla="*/ 8 h 210"/>
                <a:gd name="T92" fmla="*/ 106 w 204"/>
                <a:gd name="T93" fmla="*/ 2 h 210"/>
                <a:gd name="T94" fmla="*/ 100 w 204"/>
                <a:gd name="T95" fmla="*/ 6 h 210"/>
                <a:gd name="T96" fmla="*/ 110 w 204"/>
                <a:gd name="T97" fmla="*/ 2 h 210"/>
                <a:gd name="T98" fmla="*/ 126 w 204"/>
                <a:gd name="T99" fmla="*/ 6 h 210"/>
                <a:gd name="T100" fmla="*/ 130 w 204"/>
                <a:gd name="T101" fmla="*/ 10 h 210"/>
                <a:gd name="T102" fmla="*/ 140 w 204"/>
                <a:gd name="T103" fmla="*/ 14 h 210"/>
                <a:gd name="T104" fmla="*/ 164 w 204"/>
                <a:gd name="T105" fmla="*/ 6 h 210"/>
                <a:gd name="T106" fmla="*/ 172 w 204"/>
                <a:gd name="T107" fmla="*/ 28 h 210"/>
                <a:gd name="T108" fmla="*/ 180 w 204"/>
                <a:gd name="T109" fmla="*/ 48 h 210"/>
                <a:gd name="T110" fmla="*/ 176 w 204"/>
                <a:gd name="T111" fmla="*/ 64 h 210"/>
                <a:gd name="T112" fmla="*/ 172 w 204"/>
                <a:gd name="T113" fmla="*/ 80 h 210"/>
                <a:gd name="T114" fmla="*/ 164 w 204"/>
                <a:gd name="T115" fmla="*/ 78 h 2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4"/>
                <a:gd name="T175" fmla="*/ 0 h 210"/>
                <a:gd name="T176" fmla="*/ 204 w 204"/>
                <a:gd name="T177" fmla="*/ 210 h 2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4" h="210">
                  <a:moveTo>
                    <a:pt x="164" y="78"/>
                  </a:moveTo>
                  <a:lnTo>
                    <a:pt x="152" y="58"/>
                  </a:lnTo>
                  <a:lnTo>
                    <a:pt x="140" y="38"/>
                  </a:lnTo>
                  <a:lnTo>
                    <a:pt x="136" y="40"/>
                  </a:lnTo>
                  <a:lnTo>
                    <a:pt x="144" y="56"/>
                  </a:lnTo>
                  <a:lnTo>
                    <a:pt x="152" y="72"/>
                  </a:lnTo>
                  <a:lnTo>
                    <a:pt x="158" y="88"/>
                  </a:lnTo>
                  <a:lnTo>
                    <a:pt x="168" y="102"/>
                  </a:lnTo>
                  <a:lnTo>
                    <a:pt x="176" y="118"/>
                  </a:lnTo>
                  <a:lnTo>
                    <a:pt x="184" y="134"/>
                  </a:lnTo>
                  <a:lnTo>
                    <a:pt x="194" y="148"/>
                  </a:lnTo>
                  <a:lnTo>
                    <a:pt x="204" y="162"/>
                  </a:lnTo>
                  <a:lnTo>
                    <a:pt x="202" y="166"/>
                  </a:lnTo>
                  <a:lnTo>
                    <a:pt x="202" y="182"/>
                  </a:lnTo>
                  <a:lnTo>
                    <a:pt x="196" y="190"/>
                  </a:lnTo>
                  <a:lnTo>
                    <a:pt x="192" y="186"/>
                  </a:lnTo>
                  <a:lnTo>
                    <a:pt x="188" y="198"/>
                  </a:lnTo>
                  <a:lnTo>
                    <a:pt x="178" y="202"/>
                  </a:lnTo>
                  <a:lnTo>
                    <a:pt x="176" y="210"/>
                  </a:lnTo>
                  <a:lnTo>
                    <a:pt x="152" y="208"/>
                  </a:lnTo>
                  <a:lnTo>
                    <a:pt x="128" y="206"/>
                  </a:lnTo>
                  <a:lnTo>
                    <a:pt x="128" y="200"/>
                  </a:lnTo>
                  <a:lnTo>
                    <a:pt x="126" y="206"/>
                  </a:lnTo>
                  <a:lnTo>
                    <a:pt x="112" y="206"/>
                  </a:lnTo>
                  <a:lnTo>
                    <a:pt x="98" y="206"/>
                  </a:lnTo>
                  <a:lnTo>
                    <a:pt x="84" y="206"/>
                  </a:lnTo>
                  <a:lnTo>
                    <a:pt x="68" y="206"/>
                  </a:lnTo>
                  <a:lnTo>
                    <a:pt x="54" y="206"/>
                  </a:lnTo>
                  <a:lnTo>
                    <a:pt x="40" y="206"/>
                  </a:lnTo>
                  <a:lnTo>
                    <a:pt x="26" y="206"/>
                  </a:lnTo>
                  <a:lnTo>
                    <a:pt x="12" y="206"/>
                  </a:lnTo>
                  <a:lnTo>
                    <a:pt x="10" y="186"/>
                  </a:lnTo>
                  <a:lnTo>
                    <a:pt x="10" y="166"/>
                  </a:lnTo>
                  <a:lnTo>
                    <a:pt x="8" y="146"/>
                  </a:lnTo>
                  <a:lnTo>
                    <a:pt x="6" y="126"/>
                  </a:lnTo>
                  <a:lnTo>
                    <a:pt x="6" y="106"/>
                  </a:lnTo>
                  <a:lnTo>
                    <a:pt x="6" y="86"/>
                  </a:lnTo>
                  <a:lnTo>
                    <a:pt x="4" y="66"/>
                  </a:lnTo>
                  <a:lnTo>
                    <a:pt x="2" y="48"/>
                  </a:lnTo>
                  <a:lnTo>
                    <a:pt x="2" y="30"/>
                  </a:lnTo>
                  <a:lnTo>
                    <a:pt x="0" y="14"/>
                  </a:lnTo>
                  <a:lnTo>
                    <a:pt x="4" y="0"/>
                  </a:lnTo>
                  <a:lnTo>
                    <a:pt x="16" y="2"/>
                  </a:lnTo>
                  <a:lnTo>
                    <a:pt x="42" y="8"/>
                  </a:lnTo>
                  <a:lnTo>
                    <a:pt x="70" y="16"/>
                  </a:lnTo>
                  <a:lnTo>
                    <a:pt x="94" y="8"/>
                  </a:lnTo>
                  <a:lnTo>
                    <a:pt x="106" y="2"/>
                  </a:lnTo>
                  <a:lnTo>
                    <a:pt x="100" y="6"/>
                  </a:lnTo>
                  <a:lnTo>
                    <a:pt x="110" y="2"/>
                  </a:lnTo>
                  <a:lnTo>
                    <a:pt x="126" y="6"/>
                  </a:lnTo>
                  <a:lnTo>
                    <a:pt x="130" y="10"/>
                  </a:lnTo>
                  <a:lnTo>
                    <a:pt x="140" y="14"/>
                  </a:lnTo>
                  <a:lnTo>
                    <a:pt x="164" y="6"/>
                  </a:lnTo>
                  <a:lnTo>
                    <a:pt x="172" y="28"/>
                  </a:lnTo>
                  <a:lnTo>
                    <a:pt x="180" y="48"/>
                  </a:lnTo>
                  <a:lnTo>
                    <a:pt x="176" y="64"/>
                  </a:lnTo>
                  <a:lnTo>
                    <a:pt x="172" y="80"/>
                  </a:lnTo>
                  <a:lnTo>
                    <a:pt x="164" y="7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774" y="2244"/>
              <a:ext cx="504" cy="580"/>
            </a:xfrm>
            <a:custGeom>
              <a:avLst/>
              <a:gdLst>
                <a:gd name="T0" fmla="*/ 86 w 504"/>
                <a:gd name="T1" fmla="*/ 22 h 580"/>
                <a:gd name="T2" fmla="*/ 68 w 504"/>
                <a:gd name="T3" fmla="*/ 34 h 580"/>
                <a:gd name="T4" fmla="*/ 80 w 504"/>
                <a:gd name="T5" fmla="*/ 58 h 580"/>
                <a:gd name="T6" fmla="*/ 84 w 504"/>
                <a:gd name="T7" fmla="*/ 80 h 580"/>
                <a:gd name="T8" fmla="*/ 72 w 504"/>
                <a:gd name="T9" fmla="*/ 126 h 580"/>
                <a:gd name="T10" fmla="*/ 32 w 504"/>
                <a:gd name="T11" fmla="*/ 162 h 580"/>
                <a:gd name="T12" fmla="*/ 28 w 504"/>
                <a:gd name="T13" fmla="*/ 194 h 580"/>
                <a:gd name="T14" fmla="*/ 48 w 504"/>
                <a:gd name="T15" fmla="*/ 236 h 580"/>
                <a:gd name="T16" fmla="*/ 8 w 504"/>
                <a:gd name="T17" fmla="*/ 236 h 580"/>
                <a:gd name="T18" fmla="*/ 8 w 504"/>
                <a:gd name="T19" fmla="*/ 248 h 580"/>
                <a:gd name="T20" fmla="*/ 42 w 504"/>
                <a:gd name="T21" fmla="*/ 266 h 580"/>
                <a:gd name="T22" fmla="*/ 18 w 504"/>
                <a:gd name="T23" fmla="*/ 276 h 580"/>
                <a:gd name="T24" fmla="*/ 76 w 504"/>
                <a:gd name="T25" fmla="*/ 304 h 580"/>
                <a:gd name="T26" fmla="*/ 86 w 504"/>
                <a:gd name="T27" fmla="*/ 282 h 580"/>
                <a:gd name="T28" fmla="*/ 94 w 504"/>
                <a:gd name="T29" fmla="*/ 290 h 580"/>
                <a:gd name="T30" fmla="*/ 92 w 504"/>
                <a:gd name="T31" fmla="*/ 322 h 580"/>
                <a:gd name="T32" fmla="*/ 98 w 504"/>
                <a:gd name="T33" fmla="*/ 354 h 580"/>
                <a:gd name="T34" fmla="*/ 116 w 504"/>
                <a:gd name="T35" fmla="*/ 422 h 580"/>
                <a:gd name="T36" fmla="*/ 142 w 504"/>
                <a:gd name="T37" fmla="*/ 476 h 580"/>
                <a:gd name="T38" fmla="*/ 166 w 504"/>
                <a:gd name="T39" fmla="*/ 528 h 580"/>
                <a:gd name="T40" fmla="*/ 188 w 504"/>
                <a:gd name="T41" fmla="*/ 574 h 580"/>
                <a:gd name="T42" fmla="*/ 218 w 504"/>
                <a:gd name="T43" fmla="*/ 558 h 580"/>
                <a:gd name="T44" fmla="*/ 232 w 504"/>
                <a:gd name="T45" fmla="*/ 532 h 580"/>
                <a:gd name="T46" fmla="*/ 234 w 504"/>
                <a:gd name="T47" fmla="*/ 502 h 580"/>
                <a:gd name="T48" fmla="*/ 238 w 504"/>
                <a:gd name="T49" fmla="*/ 448 h 580"/>
                <a:gd name="T50" fmla="*/ 248 w 504"/>
                <a:gd name="T51" fmla="*/ 414 h 580"/>
                <a:gd name="T52" fmla="*/ 272 w 504"/>
                <a:gd name="T53" fmla="*/ 400 h 580"/>
                <a:gd name="T54" fmla="*/ 310 w 504"/>
                <a:gd name="T55" fmla="*/ 350 h 580"/>
                <a:gd name="T56" fmla="*/ 346 w 504"/>
                <a:gd name="T57" fmla="*/ 314 h 580"/>
                <a:gd name="T58" fmla="*/ 368 w 504"/>
                <a:gd name="T59" fmla="*/ 294 h 580"/>
                <a:gd name="T60" fmla="*/ 380 w 504"/>
                <a:gd name="T61" fmla="*/ 294 h 580"/>
                <a:gd name="T62" fmla="*/ 370 w 504"/>
                <a:gd name="T63" fmla="*/ 256 h 580"/>
                <a:gd name="T64" fmla="*/ 358 w 504"/>
                <a:gd name="T65" fmla="*/ 222 h 580"/>
                <a:gd name="T66" fmla="*/ 352 w 504"/>
                <a:gd name="T67" fmla="*/ 190 h 580"/>
                <a:gd name="T68" fmla="*/ 376 w 504"/>
                <a:gd name="T69" fmla="*/ 196 h 580"/>
                <a:gd name="T70" fmla="*/ 422 w 504"/>
                <a:gd name="T71" fmla="*/ 220 h 580"/>
                <a:gd name="T72" fmla="*/ 414 w 504"/>
                <a:gd name="T73" fmla="*/ 244 h 580"/>
                <a:gd name="T74" fmla="*/ 428 w 504"/>
                <a:gd name="T75" fmla="*/ 248 h 580"/>
                <a:gd name="T76" fmla="*/ 444 w 504"/>
                <a:gd name="T77" fmla="*/ 286 h 580"/>
                <a:gd name="T78" fmla="*/ 452 w 504"/>
                <a:gd name="T79" fmla="*/ 246 h 580"/>
                <a:gd name="T80" fmla="*/ 472 w 504"/>
                <a:gd name="T81" fmla="*/ 210 h 580"/>
                <a:gd name="T82" fmla="*/ 502 w 504"/>
                <a:gd name="T83" fmla="*/ 178 h 580"/>
                <a:gd name="T84" fmla="*/ 504 w 504"/>
                <a:gd name="T85" fmla="*/ 156 h 580"/>
                <a:gd name="T86" fmla="*/ 478 w 504"/>
                <a:gd name="T87" fmla="*/ 136 h 580"/>
                <a:gd name="T88" fmla="*/ 462 w 504"/>
                <a:gd name="T89" fmla="*/ 136 h 580"/>
                <a:gd name="T90" fmla="*/ 422 w 504"/>
                <a:gd name="T91" fmla="*/ 158 h 580"/>
                <a:gd name="T92" fmla="*/ 410 w 504"/>
                <a:gd name="T93" fmla="*/ 170 h 580"/>
                <a:gd name="T94" fmla="*/ 382 w 504"/>
                <a:gd name="T95" fmla="*/ 184 h 580"/>
                <a:gd name="T96" fmla="*/ 350 w 504"/>
                <a:gd name="T97" fmla="*/ 158 h 580"/>
                <a:gd name="T98" fmla="*/ 328 w 504"/>
                <a:gd name="T99" fmla="*/ 190 h 580"/>
                <a:gd name="T100" fmla="*/ 282 w 504"/>
                <a:gd name="T101" fmla="*/ 174 h 580"/>
                <a:gd name="T102" fmla="*/ 218 w 504"/>
                <a:gd name="T103" fmla="*/ 156 h 580"/>
                <a:gd name="T104" fmla="*/ 206 w 504"/>
                <a:gd name="T105" fmla="*/ 114 h 580"/>
                <a:gd name="T106" fmla="*/ 158 w 504"/>
                <a:gd name="T107" fmla="*/ 86 h 580"/>
                <a:gd name="T108" fmla="*/ 166 w 504"/>
                <a:gd name="T109" fmla="*/ 56 h 580"/>
                <a:gd name="T110" fmla="*/ 154 w 504"/>
                <a:gd name="T111" fmla="*/ 30 h 580"/>
                <a:gd name="T112" fmla="*/ 144 w 504"/>
                <a:gd name="T113" fmla="*/ 18 h 580"/>
                <a:gd name="T114" fmla="*/ 136 w 504"/>
                <a:gd name="T115" fmla="*/ 6 h 58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04"/>
                <a:gd name="T175" fmla="*/ 0 h 580"/>
                <a:gd name="T176" fmla="*/ 504 w 504"/>
                <a:gd name="T177" fmla="*/ 580 h 58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04" h="580">
                  <a:moveTo>
                    <a:pt x="124" y="0"/>
                  </a:moveTo>
                  <a:lnTo>
                    <a:pt x="106" y="16"/>
                  </a:lnTo>
                  <a:lnTo>
                    <a:pt x="86" y="22"/>
                  </a:lnTo>
                  <a:lnTo>
                    <a:pt x="62" y="18"/>
                  </a:lnTo>
                  <a:lnTo>
                    <a:pt x="62" y="26"/>
                  </a:lnTo>
                  <a:lnTo>
                    <a:pt x="68" y="34"/>
                  </a:lnTo>
                  <a:lnTo>
                    <a:pt x="68" y="42"/>
                  </a:lnTo>
                  <a:lnTo>
                    <a:pt x="72" y="52"/>
                  </a:lnTo>
                  <a:lnTo>
                    <a:pt x="80" y="58"/>
                  </a:lnTo>
                  <a:lnTo>
                    <a:pt x="88" y="64"/>
                  </a:lnTo>
                  <a:lnTo>
                    <a:pt x="96" y="72"/>
                  </a:lnTo>
                  <a:lnTo>
                    <a:pt x="84" y="80"/>
                  </a:lnTo>
                  <a:lnTo>
                    <a:pt x="86" y="96"/>
                  </a:lnTo>
                  <a:lnTo>
                    <a:pt x="80" y="112"/>
                  </a:lnTo>
                  <a:lnTo>
                    <a:pt x="72" y="126"/>
                  </a:lnTo>
                  <a:lnTo>
                    <a:pt x="62" y="144"/>
                  </a:lnTo>
                  <a:lnTo>
                    <a:pt x="50" y="162"/>
                  </a:lnTo>
                  <a:lnTo>
                    <a:pt x="32" y="162"/>
                  </a:lnTo>
                  <a:lnTo>
                    <a:pt x="24" y="160"/>
                  </a:lnTo>
                  <a:lnTo>
                    <a:pt x="16" y="186"/>
                  </a:lnTo>
                  <a:lnTo>
                    <a:pt x="28" y="194"/>
                  </a:lnTo>
                  <a:lnTo>
                    <a:pt x="32" y="208"/>
                  </a:lnTo>
                  <a:lnTo>
                    <a:pt x="40" y="208"/>
                  </a:lnTo>
                  <a:lnTo>
                    <a:pt x="48" y="236"/>
                  </a:lnTo>
                  <a:lnTo>
                    <a:pt x="42" y="234"/>
                  </a:lnTo>
                  <a:lnTo>
                    <a:pt x="24" y="238"/>
                  </a:lnTo>
                  <a:lnTo>
                    <a:pt x="8" y="236"/>
                  </a:lnTo>
                  <a:lnTo>
                    <a:pt x="10" y="244"/>
                  </a:lnTo>
                  <a:lnTo>
                    <a:pt x="0" y="248"/>
                  </a:lnTo>
                  <a:lnTo>
                    <a:pt x="8" y="248"/>
                  </a:lnTo>
                  <a:lnTo>
                    <a:pt x="4" y="252"/>
                  </a:lnTo>
                  <a:lnTo>
                    <a:pt x="20" y="268"/>
                  </a:lnTo>
                  <a:lnTo>
                    <a:pt x="42" y="266"/>
                  </a:lnTo>
                  <a:lnTo>
                    <a:pt x="40" y="268"/>
                  </a:lnTo>
                  <a:lnTo>
                    <a:pt x="28" y="278"/>
                  </a:lnTo>
                  <a:lnTo>
                    <a:pt x="18" y="276"/>
                  </a:lnTo>
                  <a:lnTo>
                    <a:pt x="34" y="294"/>
                  </a:lnTo>
                  <a:lnTo>
                    <a:pt x="50" y="312"/>
                  </a:lnTo>
                  <a:lnTo>
                    <a:pt x="76" y="304"/>
                  </a:lnTo>
                  <a:lnTo>
                    <a:pt x="76" y="290"/>
                  </a:lnTo>
                  <a:lnTo>
                    <a:pt x="78" y="282"/>
                  </a:lnTo>
                  <a:lnTo>
                    <a:pt x="86" y="282"/>
                  </a:lnTo>
                  <a:lnTo>
                    <a:pt x="84" y="288"/>
                  </a:lnTo>
                  <a:lnTo>
                    <a:pt x="82" y="290"/>
                  </a:lnTo>
                  <a:lnTo>
                    <a:pt x="94" y="290"/>
                  </a:lnTo>
                  <a:lnTo>
                    <a:pt x="86" y="298"/>
                  </a:lnTo>
                  <a:lnTo>
                    <a:pt x="90" y="308"/>
                  </a:lnTo>
                  <a:lnTo>
                    <a:pt x="92" y="322"/>
                  </a:lnTo>
                  <a:lnTo>
                    <a:pt x="96" y="344"/>
                  </a:lnTo>
                  <a:lnTo>
                    <a:pt x="96" y="350"/>
                  </a:lnTo>
                  <a:lnTo>
                    <a:pt x="98" y="354"/>
                  </a:lnTo>
                  <a:lnTo>
                    <a:pt x="104" y="380"/>
                  </a:lnTo>
                  <a:lnTo>
                    <a:pt x="110" y="400"/>
                  </a:lnTo>
                  <a:lnTo>
                    <a:pt x="116" y="422"/>
                  </a:lnTo>
                  <a:lnTo>
                    <a:pt x="122" y="426"/>
                  </a:lnTo>
                  <a:lnTo>
                    <a:pt x="132" y="450"/>
                  </a:lnTo>
                  <a:lnTo>
                    <a:pt x="142" y="476"/>
                  </a:lnTo>
                  <a:lnTo>
                    <a:pt x="150" y="492"/>
                  </a:lnTo>
                  <a:lnTo>
                    <a:pt x="158" y="510"/>
                  </a:lnTo>
                  <a:lnTo>
                    <a:pt x="166" y="528"/>
                  </a:lnTo>
                  <a:lnTo>
                    <a:pt x="172" y="542"/>
                  </a:lnTo>
                  <a:lnTo>
                    <a:pt x="180" y="558"/>
                  </a:lnTo>
                  <a:lnTo>
                    <a:pt x="188" y="574"/>
                  </a:lnTo>
                  <a:lnTo>
                    <a:pt x="198" y="580"/>
                  </a:lnTo>
                  <a:lnTo>
                    <a:pt x="208" y="570"/>
                  </a:lnTo>
                  <a:lnTo>
                    <a:pt x="218" y="558"/>
                  </a:lnTo>
                  <a:lnTo>
                    <a:pt x="230" y="556"/>
                  </a:lnTo>
                  <a:lnTo>
                    <a:pt x="224" y="548"/>
                  </a:lnTo>
                  <a:lnTo>
                    <a:pt x="232" y="532"/>
                  </a:lnTo>
                  <a:lnTo>
                    <a:pt x="238" y="532"/>
                  </a:lnTo>
                  <a:lnTo>
                    <a:pt x="236" y="518"/>
                  </a:lnTo>
                  <a:lnTo>
                    <a:pt x="234" y="502"/>
                  </a:lnTo>
                  <a:lnTo>
                    <a:pt x="238" y="484"/>
                  </a:lnTo>
                  <a:lnTo>
                    <a:pt x="242" y="468"/>
                  </a:lnTo>
                  <a:lnTo>
                    <a:pt x="238" y="448"/>
                  </a:lnTo>
                  <a:lnTo>
                    <a:pt x="236" y="424"/>
                  </a:lnTo>
                  <a:lnTo>
                    <a:pt x="246" y="418"/>
                  </a:lnTo>
                  <a:lnTo>
                    <a:pt x="248" y="414"/>
                  </a:lnTo>
                  <a:lnTo>
                    <a:pt x="254" y="414"/>
                  </a:lnTo>
                  <a:lnTo>
                    <a:pt x="258" y="408"/>
                  </a:lnTo>
                  <a:lnTo>
                    <a:pt x="272" y="400"/>
                  </a:lnTo>
                  <a:lnTo>
                    <a:pt x="274" y="386"/>
                  </a:lnTo>
                  <a:lnTo>
                    <a:pt x="292" y="370"/>
                  </a:lnTo>
                  <a:lnTo>
                    <a:pt x="310" y="350"/>
                  </a:lnTo>
                  <a:lnTo>
                    <a:pt x="322" y="336"/>
                  </a:lnTo>
                  <a:lnTo>
                    <a:pt x="334" y="328"/>
                  </a:lnTo>
                  <a:lnTo>
                    <a:pt x="346" y="314"/>
                  </a:lnTo>
                  <a:lnTo>
                    <a:pt x="346" y="298"/>
                  </a:lnTo>
                  <a:lnTo>
                    <a:pt x="362" y="286"/>
                  </a:lnTo>
                  <a:lnTo>
                    <a:pt x="368" y="294"/>
                  </a:lnTo>
                  <a:lnTo>
                    <a:pt x="372" y="294"/>
                  </a:lnTo>
                  <a:lnTo>
                    <a:pt x="376" y="294"/>
                  </a:lnTo>
                  <a:lnTo>
                    <a:pt x="380" y="294"/>
                  </a:lnTo>
                  <a:lnTo>
                    <a:pt x="380" y="288"/>
                  </a:lnTo>
                  <a:lnTo>
                    <a:pt x="374" y="272"/>
                  </a:lnTo>
                  <a:lnTo>
                    <a:pt x="370" y="256"/>
                  </a:lnTo>
                  <a:lnTo>
                    <a:pt x="368" y="244"/>
                  </a:lnTo>
                  <a:lnTo>
                    <a:pt x="354" y="232"/>
                  </a:lnTo>
                  <a:lnTo>
                    <a:pt x="358" y="222"/>
                  </a:lnTo>
                  <a:lnTo>
                    <a:pt x="366" y="220"/>
                  </a:lnTo>
                  <a:lnTo>
                    <a:pt x="352" y="206"/>
                  </a:lnTo>
                  <a:lnTo>
                    <a:pt x="352" y="190"/>
                  </a:lnTo>
                  <a:lnTo>
                    <a:pt x="364" y="196"/>
                  </a:lnTo>
                  <a:lnTo>
                    <a:pt x="372" y="200"/>
                  </a:lnTo>
                  <a:lnTo>
                    <a:pt x="376" y="196"/>
                  </a:lnTo>
                  <a:lnTo>
                    <a:pt x="382" y="216"/>
                  </a:lnTo>
                  <a:lnTo>
                    <a:pt x="402" y="218"/>
                  </a:lnTo>
                  <a:lnTo>
                    <a:pt x="422" y="220"/>
                  </a:lnTo>
                  <a:lnTo>
                    <a:pt x="432" y="226"/>
                  </a:lnTo>
                  <a:lnTo>
                    <a:pt x="426" y="234"/>
                  </a:lnTo>
                  <a:lnTo>
                    <a:pt x="414" y="244"/>
                  </a:lnTo>
                  <a:lnTo>
                    <a:pt x="418" y="262"/>
                  </a:lnTo>
                  <a:lnTo>
                    <a:pt x="422" y="266"/>
                  </a:lnTo>
                  <a:lnTo>
                    <a:pt x="428" y="248"/>
                  </a:lnTo>
                  <a:lnTo>
                    <a:pt x="436" y="268"/>
                  </a:lnTo>
                  <a:lnTo>
                    <a:pt x="444" y="288"/>
                  </a:lnTo>
                  <a:lnTo>
                    <a:pt x="444" y="286"/>
                  </a:lnTo>
                  <a:lnTo>
                    <a:pt x="452" y="286"/>
                  </a:lnTo>
                  <a:lnTo>
                    <a:pt x="452" y="264"/>
                  </a:lnTo>
                  <a:lnTo>
                    <a:pt x="452" y="246"/>
                  </a:lnTo>
                  <a:lnTo>
                    <a:pt x="464" y="246"/>
                  </a:lnTo>
                  <a:lnTo>
                    <a:pt x="472" y="220"/>
                  </a:lnTo>
                  <a:lnTo>
                    <a:pt x="472" y="210"/>
                  </a:lnTo>
                  <a:lnTo>
                    <a:pt x="472" y="192"/>
                  </a:lnTo>
                  <a:lnTo>
                    <a:pt x="490" y="174"/>
                  </a:lnTo>
                  <a:lnTo>
                    <a:pt x="502" y="178"/>
                  </a:lnTo>
                  <a:lnTo>
                    <a:pt x="498" y="170"/>
                  </a:lnTo>
                  <a:lnTo>
                    <a:pt x="502" y="164"/>
                  </a:lnTo>
                  <a:lnTo>
                    <a:pt x="504" y="156"/>
                  </a:lnTo>
                  <a:lnTo>
                    <a:pt x="484" y="148"/>
                  </a:lnTo>
                  <a:lnTo>
                    <a:pt x="484" y="138"/>
                  </a:lnTo>
                  <a:lnTo>
                    <a:pt x="478" y="136"/>
                  </a:lnTo>
                  <a:lnTo>
                    <a:pt x="480" y="132"/>
                  </a:lnTo>
                  <a:lnTo>
                    <a:pt x="472" y="130"/>
                  </a:lnTo>
                  <a:lnTo>
                    <a:pt x="462" y="136"/>
                  </a:lnTo>
                  <a:lnTo>
                    <a:pt x="448" y="134"/>
                  </a:lnTo>
                  <a:lnTo>
                    <a:pt x="434" y="146"/>
                  </a:lnTo>
                  <a:lnTo>
                    <a:pt x="422" y="158"/>
                  </a:lnTo>
                  <a:lnTo>
                    <a:pt x="406" y="164"/>
                  </a:lnTo>
                  <a:lnTo>
                    <a:pt x="404" y="164"/>
                  </a:lnTo>
                  <a:lnTo>
                    <a:pt x="410" y="170"/>
                  </a:lnTo>
                  <a:lnTo>
                    <a:pt x="416" y="182"/>
                  </a:lnTo>
                  <a:lnTo>
                    <a:pt x="398" y="182"/>
                  </a:lnTo>
                  <a:lnTo>
                    <a:pt x="382" y="184"/>
                  </a:lnTo>
                  <a:lnTo>
                    <a:pt x="362" y="182"/>
                  </a:lnTo>
                  <a:lnTo>
                    <a:pt x="358" y="174"/>
                  </a:lnTo>
                  <a:lnTo>
                    <a:pt x="350" y="158"/>
                  </a:lnTo>
                  <a:lnTo>
                    <a:pt x="342" y="162"/>
                  </a:lnTo>
                  <a:lnTo>
                    <a:pt x="346" y="192"/>
                  </a:lnTo>
                  <a:lnTo>
                    <a:pt x="328" y="190"/>
                  </a:lnTo>
                  <a:lnTo>
                    <a:pt x="304" y="188"/>
                  </a:lnTo>
                  <a:lnTo>
                    <a:pt x="290" y="184"/>
                  </a:lnTo>
                  <a:lnTo>
                    <a:pt x="282" y="174"/>
                  </a:lnTo>
                  <a:lnTo>
                    <a:pt x="260" y="170"/>
                  </a:lnTo>
                  <a:lnTo>
                    <a:pt x="242" y="168"/>
                  </a:lnTo>
                  <a:lnTo>
                    <a:pt x="218" y="156"/>
                  </a:lnTo>
                  <a:lnTo>
                    <a:pt x="198" y="144"/>
                  </a:lnTo>
                  <a:lnTo>
                    <a:pt x="196" y="130"/>
                  </a:lnTo>
                  <a:lnTo>
                    <a:pt x="206" y="114"/>
                  </a:lnTo>
                  <a:lnTo>
                    <a:pt x="188" y="102"/>
                  </a:lnTo>
                  <a:lnTo>
                    <a:pt x="168" y="88"/>
                  </a:lnTo>
                  <a:lnTo>
                    <a:pt x="158" y="86"/>
                  </a:lnTo>
                  <a:lnTo>
                    <a:pt x="150" y="62"/>
                  </a:lnTo>
                  <a:lnTo>
                    <a:pt x="160" y="64"/>
                  </a:lnTo>
                  <a:lnTo>
                    <a:pt x="166" y="56"/>
                  </a:lnTo>
                  <a:lnTo>
                    <a:pt x="154" y="40"/>
                  </a:lnTo>
                  <a:lnTo>
                    <a:pt x="154" y="32"/>
                  </a:lnTo>
                  <a:lnTo>
                    <a:pt x="154" y="30"/>
                  </a:lnTo>
                  <a:lnTo>
                    <a:pt x="152" y="28"/>
                  </a:lnTo>
                  <a:lnTo>
                    <a:pt x="148" y="22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2" y="8"/>
                  </a:lnTo>
                  <a:lnTo>
                    <a:pt x="136" y="6"/>
                  </a:lnTo>
                  <a:lnTo>
                    <a:pt x="128" y="2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3150" y="2292"/>
              <a:ext cx="20" cy="80"/>
            </a:xfrm>
            <a:custGeom>
              <a:avLst/>
              <a:gdLst>
                <a:gd name="T0" fmla="*/ 14 w 20"/>
                <a:gd name="T1" fmla="*/ 80 h 80"/>
                <a:gd name="T2" fmla="*/ 8 w 20"/>
                <a:gd name="T3" fmla="*/ 60 h 80"/>
                <a:gd name="T4" fmla="*/ 0 w 20"/>
                <a:gd name="T5" fmla="*/ 40 h 80"/>
                <a:gd name="T6" fmla="*/ 4 w 20"/>
                <a:gd name="T7" fmla="*/ 22 h 80"/>
                <a:gd name="T8" fmla="*/ 10 w 20"/>
                <a:gd name="T9" fmla="*/ 2 h 80"/>
                <a:gd name="T10" fmla="*/ 18 w 20"/>
                <a:gd name="T11" fmla="*/ 0 h 80"/>
                <a:gd name="T12" fmla="*/ 20 w 20"/>
                <a:gd name="T13" fmla="*/ 10 h 80"/>
                <a:gd name="T14" fmla="*/ 20 w 20"/>
                <a:gd name="T15" fmla="*/ 28 h 80"/>
                <a:gd name="T16" fmla="*/ 18 w 20"/>
                <a:gd name="T17" fmla="*/ 44 h 80"/>
                <a:gd name="T18" fmla="*/ 18 w 20"/>
                <a:gd name="T19" fmla="*/ 62 h 80"/>
                <a:gd name="T20" fmla="*/ 14 w 20"/>
                <a:gd name="T21" fmla="*/ 78 h 80"/>
                <a:gd name="T22" fmla="*/ 14 w 20"/>
                <a:gd name="T23" fmla="*/ 80 h 8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80"/>
                <a:gd name="T38" fmla="*/ 20 w 20"/>
                <a:gd name="T39" fmla="*/ 80 h 8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80">
                  <a:moveTo>
                    <a:pt x="14" y="80"/>
                  </a:moveTo>
                  <a:lnTo>
                    <a:pt x="8" y="60"/>
                  </a:lnTo>
                  <a:lnTo>
                    <a:pt x="0" y="40"/>
                  </a:lnTo>
                  <a:lnTo>
                    <a:pt x="4" y="2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0" y="10"/>
                  </a:lnTo>
                  <a:lnTo>
                    <a:pt x="20" y="28"/>
                  </a:lnTo>
                  <a:lnTo>
                    <a:pt x="18" y="44"/>
                  </a:lnTo>
                  <a:lnTo>
                    <a:pt x="18" y="62"/>
                  </a:lnTo>
                  <a:lnTo>
                    <a:pt x="14" y="78"/>
                  </a:lnTo>
                  <a:lnTo>
                    <a:pt x="14" y="8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168" y="2290"/>
              <a:ext cx="68" cy="88"/>
            </a:xfrm>
            <a:custGeom>
              <a:avLst/>
              <a:gdLst>
                <a:gd name="T0" fmla="*/ 26 w 68"/>
                <a:gd name="T1" fmla="*/ 22 h 88"/>
                <a:gd name="T2" fmla="*/ 4 w 68"/>
                <a:gd name="T3" fmla="*/ 12 h 88"/>
                <a:gd name="T4" fmla="*/ 4 w 68"/>
                <a:gd name="T5" fmla="*/ 30 h 88"/>
                <a:gd name="T6" fmla="*/ 2 w 68"/>
                <a:gd name="T7" fmla="*/ 46 h 88"/>
                <a:gd name="T8" fmla="*/ 2 w 68"/>
                <a:gd name="T9" fmla="*/ 64 h 88"/>
                <a:gd name="T10" fmla="*/ 0 w 68"/>
                <a:gd name="T11" fmla="*/ 82 h 88"/>
                <a:gd name="T12" fmla="*/ 0 w 68"/>
                <a:gd name="T13" fmla="*/ 84 h 88"/>
                <a:gd name="T14" fmla="*/ 20 w 68"/>
                <a:gd name="T15" fmla="*/ 88 h 88"/>
                <a:gd name="T16" fmla="*/ 30 w 68"/>
                <a:gd name="T17" fmla="*/ 72 h 88"/>
                <a:gd name="T18" fmla="*/ 44 w 68"/>
                <a:gd name="T19" fmla="*/ 70 h 88"/>
                <a:gd name="T20" fmla="*/ 50 w 68"/>
                <a:gd name="T21" fmla="*/ 60 h 88"/>
                <a:gd name="T22" fmla="*/ 32 w 68"/>
                <a:gd name="T23" fmla="*/ 40 h 88"/>
                <a:gd name="T24" fmla="*/ 50 w 68"/>
                <a:gd name="T25" fmla="*/ 32 h 88"/>
                <a:gd name="T26" fmla="*/ 68 w 68"/>
                <a:gd name="T27" fmla="*/ 22 h 88"/>
                <a:gd name="T28" fmla="*/ 58 w 68"/>
                <a:gd name="T29" fmla="*/ 0 h 88"/>
                <a:gd name="T30" fmla="*/ 42 w 68"/>
                <a:gd name="T31" fmla="*/ 10 h 88"/>
                <a:gd name="T32" fmla="*/ 26 w 68"/>
                <a:gd name="T33" fmla="*/ 22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88"/>
                <a:gd name="T53" fmla="*/ 68 w 68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88">
                  <a:moveTo>
                    <a:pt x="26" y="22"/>
                  </a:moveTo>
                  <a:lnTo>
                    <a:pt x="4" y="12"/>
                  </a:lnTo>
                  <a:lnTo>
                    <a:pt x="4" y="30"/>
                  </a:lnTo>
                  <a:lnTo>
                    <a:pt x="2" y="46"/>
                  </a:lnTo>
                  <a:lnTo>
                    <a:pt x="2" y="64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20" y="88"/>
                  </a:lnTo>
                  <a:lnTo>
                    <a:pt x="30" y="72"/>
                  </a:lnTo>
                  <a:lnTo>
                    <a:pt x="44" y="70"/>
                  </a:lnTo>
                  <a:lnTo>
                    <a:pt x="50" y="60"/>
                  </a:lnTo>
                  <a:lnTo>
                    <a:pt x="32" y="40"/>
                  </a:lnTo>
                  <a:lnTo>
                    <a:pt x="50" y="32"/>
                  </a:lnTo>
                  <a:lnTo>
                    <a:pt x="68" y="22"/>
                  </a:lnTo>
                  <a:lnTo>
                    <a:pt x="58" y="0"/>
                  </a:lnTo>
                  <a:lnTo>
                    <a:pt x="42" y="10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490" y="2468"/>
              <a:ext cx="136" cy="176"/>
            </a:xfrm>
            <a:custGeom>
              <a:avLst/>
              <a:gdLst>
                <a:gd name="T0" fmla="*/ 136 w 136"/>
                <a:gd name="T1" fmla="*/ 54 h 176"/>
                <a:gd name="T2" fmla="*/ 124 w 136"/>
                <a:gd name="T3" fmla="*/ 42 h 176"/>
                <a:gd name="T4" fmla="*/ 108 w 136"/>
                <a:gd name="T5" fmla="*/ 30 h 176"/>
                <a:gd name="T6" fmla="*/ 94 w 136"/>
                <a:gd name="T7" fmla="*/ 22 h 176"/>
                <a:gd name="T8" fmla="*/ 78 w 136"/>
                <a:gd name="T9" fmla="*/ 16 h 176"/>
                <a:gd name="T10" fmla="*/ 70 w 136"/>
                <a:gd name="T11" fmla="*/ 2 h 176"/>
                <a:gd name="T12" fmla="*/ 62 w 136"/>
                <a:gd name="T13" fmla="*/ 6 h 176"/>
                <a:gd name="T14" fmla="*/ 60 w 136"/>
                <a:gd name="T15" fmla="*/ 0 h 176"/>
                <a:gd name="T16" fmla="*/ 64 w 136"/>
                <a:gd name="T17" fmla="*/ 20 h 176"/>
                <a:gd name="T18" fmla="*/ 56 w 136"/>
                <a:gd name="T19" fmla="*/ 22 h 176"/>
                <a:gd name="T20" fmla="*/ 52 w 136"/>
                <a:gd name="T21" fmla="*/ 50 h 176"/>
                <a:gd name="T22" fmla="*/ 62 w 136"/>
                <a:gd name="T23" fmla="*/ 64 h 176"/>
                <a:gd name="T24" fmla="*/ 58 w 136"/>
                <a:gd name="T25" fmla="*/ 86 h 176"/>
                <a:gd name="T26" fmla="*/ 52 w 136"/>
                <a:gd name="T27" fmla="*/ 106 h 176"/>
                <a:gd name="T28" fmla="*/ 40 w 136"/>
                <a:gd name="T29" fmla="*/ 110 h 176"/>
                <a:gd name="T30" fmla="*/ 28 w 136"/>
                <a:gd name="T31" fmla="*/ 116 h 176"/>
                <a:gd name="T32" fmla="*/ 14 w 136"/>
                <a:gd name="T33" fmla="*/ 122 h 176"/>
                <a:gd name="T34" fmla="*/ 0 w 136"/>
                <a:gd name="T35" fmla="*/ 126 h 176"/>
                <a:gd name="T36" fmla="*/ 0 w 136"/>
                <a:gd name="T37" fmla="*/ 136 h 176"/>
                <a:gd name="T38" fmla="*/ 10 w 136"/>
                <a:gd name="T39" fmla="*/ 156 h 176"/>
                <a:gd name="T40" fmla="*/ 24 w 136"/>
                <a:gd name="T41" fmla="*/ 176 h 176"/>
                <a:gd name="T42" fmla="*/ 38 w 136"/>
                <a:gd name="T43" fmla="*/ 174 h 176"/>
                <a:gd name="T44" fmla="*/ 52 w 136"/>
                <a:gd name="T45" fmla="*/ 170 h 176"/>
                <a:gd name="T46" fmla="*/ 62 w 136"/>
                <a:gd name="T47" fmla="*/ 160 h 176"/>
                <a:gd name="T48" fmla="*/ 70 w 136"/>
                <a:gd name="T49" fmla="*/ 150 h 176"/>
                <a:gd name="T50" fmla="*/ 84 w 136"/>
                <a:gd name="T51" fmla="*/ 146 h 176"/>
                <a:gd name="T52" fmla="*/ 92 w 136"/>
                <a:gd name="T53" fmla="*/ 130 h 176"/>
                <a:gd name="T54" fmla="*/ 106 w 136"/>
                <a:gd name="T55" fmla="*/ 124 h 176"/>
                <a:gd name="T56" fmla="*/ 104 w 136"/>
                <a:gd name="T57" fmla="*/ 100 h 176"/>
                <a:gd name="T58" fmla="*/ 112 w 136"/>
                <a:gd name="T59" fmla="*/ 96 h 176"/>
                <a:gd name="T60" fmla="*/ 116 w 136"/>
                <a:gd name="T61" fmla="*/ 96 h 176"/>
                <a:gd name="T62" fmla="*/ 126 w 136"/>
                <a:gd name="T63" fmla="*/ 74 h 176"/>
                <a:gd name="T64" fmla="*/ 136 w 136"/>
                <a:gd name="T65" fmla="*/ 54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76"/>
                <a:gd name="T101" fmla="*/ 136 w 136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76">
                  <a:moveTo>
                    <a:pt x="136" y="54"/>
                  </a:moveTo>
                  <a:lnTo>
                    <a:pt x="124" y="42"/>
                  </a:lnTo>
                  <a:lnTo>
                    <a:pt x="108" y="30"/>
                  </a:lnTo>
                  <a:lnTo>
                    <a:pt x="94" y="22"/>
                  </a:lnTo>
                  <a:lnTo>
                    <a:pt x="78" y="16"/>
                  </a:lnTo>
                  <a:lnTo>
                    <a:pt x="70" y="2"/>
                  </a:lnTo>
                  <a:lnTo>
                    <a:pt x="62" y="6"/>
                  </a:lnTo>
                  <a:lnTo>
                    <a:pt x="60" y="0"/>
                  </a:lnTo>
                  <a:lnTo>
                    <a:pt x="64" y="20"/>
                  </a:lnTo>
                  <a:lnTo>
                    <a:pt x="56" y="22"/>
                  </a:lnTo>
                  <a:lnTo>
                    <a:pt x="52" y="50"/>
                  </a:lnTo>
                  <a:lnTo>
                    <a:pt x="62" y="64"/>
                  </a:lnTo>
                  <a:lnTo>
                    <a:pt x="58" y="86"/>
                  </a:lnTo>
                  <a:lnTo>
                    <a:pt x="52" y="106"/>
                  </a:lnTo>
                  <a:lnTo>
                    <a:pt x="40" y="110"/>
                  </a:lnTo>
                  <a:lnTo>
                    <a:pt x="28" y="116"/>
                  </a:lnTo>
                  <a:lnTo>
                    <a:pt x="14" y="122"/>
                  </a:lnTo>
                  <a:lnTo>
                    <a:pt x="0" y="126"/>
                  </a:lnTo>
                  <a:lnTo>
                    <a:pt x="0" y="136"/>
                  </a:lnTo>
                  <a:lnTo>
                    <a:pt x="10" y="156"/>
                  </a:lnTo>
                  <a:lnTo>
                    <a:pt x="24" y="176"/>
                  </a:lnTo>
                  <a:lnTo>
                    <a:pt x="38" y="174"/>
                  </a:lnTo>
                  <a:lnTo>
                    <a:pt x="52" y="170"/>
                  </a:lnTo>
                  <a:lnTo>
                    <a:pt x="62" y="160"/>
                  </a:lnTo>
                  <a:lnTo>
                    <a:pt x="70" y="150"/>
                  </a:lnTo>
                  <a:lnTo>
                    <a:pt x="84" y="146"/>
                  </a:lnTo>
                  <a:lnTo>
                    <a:pt x="92" y="130"/>
                  </a:lnTo>
                  <a:lnTo>
                    <a:pt x="106" y="124"/>
                  </a:lnTo>
                  <a:lnTo>
                    <a:pt x="104" y="100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26" y="74"/>
                  </a:lnTo>
                  <a:lnTo>
                    <a:pt x="136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550" y="2442"/>
              <a:ext cx="6" cy="8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6 h 8"/>
                <a:gd name="T4" fmla="*/ 4 w 6"/>
                <a:gd name="T5" fmla="*/ 8 h 8"/>
                <a:gd name="T6" fmla="*/ 6 w 6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8"/>
                <a:gd name="T14" fmla="*/ 6 w 6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8">
                  <a:moveTo>
                    <a:pt x="6" y="0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3164" y="2314"/>
              <a:ext cx="386" cy="352"/>
            </a:xfrm>
            <a:custGeom>
              <a:avLst/>
              <a:gdLst>
                <a:gd name="T0" fmla="*/ 86 w 386"/>
                <a:gd name="T1" fmla="*/ 212 h 352"/>
                <a:gd name="T2" fmla="*/ 74 w 386"/>
                <a:gd name="T3" fmla="*/ 178 h 352"/>
                <a:gd name="T4" fmla="*/ 50 w 386"/>
                <a:gd name="T5" fmla="*/ 158 h 352"/>
                <a:gd name="T6" fmla="*/ 22 w 386"/>
                <a:gd name="T7" fmla="*/ 112 h 352"/>
                <a:gd name="T8" fmla="*/ 0 w 386"/>
                <a:gd name="T9" fmla="*/ 86 h 352"/>
                <a:gd name="T10" fmla="*/ 22 w 386"/>
                <a:gd name="T11" fmla="*/ 64 h 352"/>
                <a:gd name="T12" fmla="*/ 46 w 386"/>
                <a:gd name="T13" fmla="*/ 46 h 352"/>
                <a:gd name="T14" fmla="*/ 34 w 386"/>
                <a:gd name="T15" fmla="*/ 16 h 352"/>
                <a:gd name="T16" fmla="*/ 72 w 386"/>
                <a:gd name="T17" fmla="*/ 0 h 352"/>
                <a:gd name="T18" fmla="*/ 108 w 386"/>
                <a:gd name="T19" fmla="*/ 16 h 352"/>
                <a:gd name="T20" fmla="*/ 142 w 386"/>
                <a:gd name="T21" fmla="*/ 30 h 352"/>
                <a:gd name="T22" fmla="*/ 176 w 386"/>
                <a:gd name="T23" fmla="*/ 64 h 352"/>
                <a:gd name="T24" fmla="*/ 226 w 386"/>
                <a:gd name="T25" fmla="*/ 68 h 352"/>
                <a:gd name="T26" fmla="*/ 244 w 386"/>
                <a:gd name="T27" fmla="*/ 76 h 352"/>
                <a:gd name="T28" fmla="*/ 262 w 386"/>
                <a:gd name="T29" fmla="*/ 100 h 352"/>
                <a:gd name="T30" fmla="*/ 278 w 386"/>
                <a:gd name="T31" fmla="*/ 130 h 352"/>
                <a:gd name="T32" fmla="*/ 294 w 386"/>
                <a:gd name="T33" fmla="*/ 158 h 352"/>
                <a:gd name="T34" fmla="*/ 302 w 386"/>
                <a:gd name="T35" fmla="*/ 162 h 352"/>
                <a:gd name="T36" fmla="*/ 306 w 386"/>
                <a:gd name="T37" fmla="*/ 168 h 352"/>
                <a:gd name="T38" fmla="*/ 306 w 386"/>
                <a:gd name="T39" fmla="*/ 172 h 352"/>
                <a:gd name="T40" fmla="*/ 320 w 386"/>
                <a:gd name="T41" fmla="*/ 196 h 352"/>
                <a:gd name="T42" fmla="*/ 374 w 386"/>
                <a:gd name="T43" fmla="*/ 206 h 352"/>
                <a:gd name="T44" fmla="*/ 386 w 386"/>
                <a:gd name="T45" fmla="*/ 216 h 352"/>
                <a:gd name="T46" fmla="*/ 378 w 386"/>
                <a:gd name="T47" fmla="*/ 260 h 352"/>
                <a:gd name="T48" fmla="*/ 352 w 386"/>
                <a:gd name="T49" fmla="*/ 270 h 352"/>
                <a:gd name="T50" fmla="*/ 326 w 386"/>
                <a:gd name="T51" fmla="*/ 280 h 352"/>
                <a:gd name="T52" fmla="*/ 296 w 386"/>
                <a:gd name="T53" fmla="*/ 288 h 352"/>
                <a:gd name="T54" fmla="*/ 268 w 386"/>
                <a:gd name="T55" fmla="*/ 296 h 352"/>
                <a:gd name="T56" fmla="*/ 248 w 386"/>
                <a:gd name="T57" fmla="*/ 324 h 352"/>
                <a:gd name="T58" fmla="*/ 228 w 386"/>
                <a:gd name="T59" fmla="*/ 352 h 352"/>
                <a:gd name="T60" fmla="*/ 210 w 386"/>
                <a:gd name="T61" fmla="*/ 322 h 352"/>
                <a:gd name="T62" fmla="*/ 172 w 386"/>
                <a:gd name="T63" fmla="*/ 312 h 352"/>
                <a:gd name="T64" fmla="*/ 162 w 386"/>
                <a:gd name="T65" fmla="*/ 336 h 352"/>
                <a:gd name="T66" fmla="*/ 144 w 386"/>
                <a:gd name="T67" fmla="*/ 306 h 352"/>
                <a:gd name="T68" fmla="*/ 114 w 386"/>
                <a:gd name="T69" fmla="*/ 258 h 3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86"/>
                <a:gd name="T106" fmla="*/ 0 h 352"/>
                <a:gd name="T107" fmla="*/ 386 w 386"/>
                <a:gd name="T108" fmla="*/ 352 h 3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86" h="352">
                  <a:moveTo>
                    <a:pt x="94" y="240"/>
                  </a:moveTo>
                  <a:lnTo>
                    <a:pt x="86" y="212"/>
                  </a:lnTo>
                  <a:lnTo>
                    <a:pt x="80" y="196"/>
                  </a:lnTo>
                  <a:lnTo>
                    <a:pt x="74" y="178"/>
                  </a:lnTo>
                  <a:lnTo>
                    <a:pt x="62" y="168"/>
                  </a:lnTo>
                  <a:lnTo>
                    <a:pt x="50" y="158"/>
                  </a:lnTo>
                  <a:lnTo>
                    <a:pt x="40" y="136"/>
                  </a:lnTo>
                  <a:lnTo>
                    <a:pt x="22" y="112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4" y="60"/>
                  </a:lnTo>
                  <a:lnTo>
                    <a:pt x="22" y="64"/>
                  </a:lnTo>
                  <a:lnTo>
                    <a:pt x="34" y="50"/>
                  </a:lnTo>
                  <a:lnTo>
                    <a:pt x="46" y="46"/>
                  </a:lnTo>
                  <a:lnTo>
                    <a:pt x="54" y="36"/>
                  </a:lnTo>
                  <a:lnTo>
                    <a:pt x="34" y="16"/>
                  </a:lnTo>
                  <a:lnTo>
                    <a:pt x="54" y="8"/>
                  </a:lnTo>
                  <a:lnTo>
                    <a:pt x="72" y="0"/>
                  </a:lnTo>
                  <a:lnTo>
                    <a:pt x="90" y="8"/>
                  </a:lnTo>
                  <a:lnTo>
                    <a:pt x="108" y="16"/>
                  </a:lnTo>
                  <a:lnTo>
                    <a:pt x="124" y="24"/>
                  </a:lnTo>
                  <a:lnTo>
                    <a:pt x="142" y="30"/>
                  </a:lnTo>
                  <a:lnTo>
                    <a:pt x="158" y="46"/>
                  </a:lnTo>
                  <a:lnTo>
                    <a:pt x="176" y="64"/>
                  </a:lnTo>
                  <a:lnTo>
                    <a:pt x="210" y="66"/>
                  </a:lnTo>
                  <a:lnTo>
                    <a:pt x="226" y="68"/>
                  </a:lnTo>
                  <a:lnTo>
                    <a:pt x="228" y="74"/>
                  </a:lnTo>
                  <a:lnTo>
                    <a:pt x="244" y="76"/>
                  </a:lnTo>
                  <a:lnTo>
                    <a:pt x="254" y="94"/>
                  </a:lnTo>
                  <a:lnTo>
                    <a:pt x="262" y="100"/>
                  </a:lnTo>
                  <a:lnTo>
                    <a:pt x="278" y="118"/>
                  </a:lnTo>
                  <a:lnTo>
                    <a:pt x="278" y="130"/>
                  </a:lnTo>
                  <a:lnTo>
                    <a:pt x="288" y="144"/>
                  </a:lnTo>
                  <a:lnTo>
                    <a:pt x="294" y="158"/>
                  </a:lnTo>
                  <a:lnTo>
                    <a:pt x="302" y="162"/>
                  </a:lnTo>
                  <a:lnTo>
                    <a:pt x="306" y="162"/>
                  </a:lnTo>
                  <a:lnTo>
                    <a:pt x="306" y="168"/>
                  </a:lnTo>
                  <a:lnTo>
                    <a:pt x="308" y="168"/>
                  </a:lnTo>
                  <a:lnTo>
                    <a:pt x="306" y="172"/>
                  </a:lnTo>
                  <a:lnTo>
                    <a:pt x="314" y="178"/>
                  </a:lnTo>
                  <a:lnTo>
                    <a:pt x="320" y="196"/>
                  </a:lnTo>
                  <a:lnTo>
                    <a:pt x="346" y="200"/>
                  </a:lnTo>
                  <a:lnTo>
                    <a:pt x="374" y="206"/>
                  </a:lnTo>
                  <a:lnTo>
                    <a:pt x="378" y="202"/>
                  </a:lnTo>
                  <a:lnTo>
                    <a:pt x="386" y="216"/>
                  </a:lnTo>
                  <a:lnTo>
                    <a:pt x="384" y="238"/>
                  </a:lnTo>
                  <a:lnTo>
                    <a:pt x="378" y="260"/>
                  </a:lnTo>
                  <a:lnTo>
                    <a:pt x="366" y="264"/>
                  </a:lnTo>
                  <a:lnTo>
                    <a:pt x="352" y="270"/>
                  </a:lnTo>
                  <a:lnTo>
                    <a:pt x="338" y="274"/>
                  </a:lnTo>
                  <a:lnTo>
                    <a:pt x="326" y="280"/>
                  </a:lnTo>
                  <a:lnTo>
                    <a:pt x="312" y="286"/>
                  </a:lnTo>
                  <a:lnTo>
                    <a:pt x="296" y="288"/>
                  </a:lnTo>
                  <a:lnTo>
                    <a:pt x="284" y="292"/>
                  </a:lnTo>
                  <a:lnTo>
                    <a:pt x="268" y="296"/>
                  </a:lnTo>
                  <a:lnTo>
                    <a:pt x="258" y="310"/>
                  </a:lnTo>
                  <a:lnTo>
                    <a:pt x="248" y="324"/>
                  </a:lnTo>
                  <a:lnTo>
                    <a:pt x="240" y="338"/>
                  </a:lnTo>
                  <a:lnTo>
                    <a:pt x="228" y="352"/>
                  </a:lnTo>
                  <a:lnTo>
                    <a:pt x="226" y="330"/>
                  </a:lnTo>
                  <a:lnTo>
                    <a:pt x="210" y="322"/>
                  </a:lnTo>
                  <a:lnTo>
                    <a:pt x="192" y="314"/>
                  </a:lnTo>
                  <a:lnTo>
                    <a:pt x="172" y="312"/>
                  </a:lnTo>
                  <a:lnTo>
                    <a:pt x="170" y="330"/>
                  </a:lnTo>
                  <a:lnTo>
                    <a:pt x="162" y="336"/>
                  </a:lnTo>
                  <a:lnTo>
                    <a:pt x="154" y="322"/>
                  </a:lnTo>
                  <a:lnTo>
                    <a:pt x="144" y="306"/>
                  </a:lnTo>
                  <a:lnTo>
                    <a:pt x="130" y="280"/>
                  </a:lnTo>
                  <a:lnTo>
                    <a:pt x="114" y="258"/>
                  </a:lnTo>
                  <a:lnTo>
                    <a:pt x="94" y="2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472" y="2448"/>
              <a:ext cx="86" cy="72"/>
            </a:xfrm>
            <a:custGeom>
              <a:avLst/>
              <a:gdLst>
                <a:gd name="T0" fmla="*/ 0 w 86"/>
                <a:gd name="T1" fmla="*/ 38 h 72"/>
                <a:gd name="T2" fmla="*/ 6 w 86"/>
                <a:gd name="T3" fmla="*/ 44 h 72"/>
                <a:gd name="T4" fmla="*/ 12 w 86"/>
                <a:gd name="T5" fmla="*/ 62 h 72"/>
                <a:gd name="T6" fmla="*/ 38 w 86"/>
                <a:gd name="T7" fmla="*/ 68 h 72"/>
                <a:gd name="T8" fmla="*/ 66 w 86"/>
                <a:gd name="T9" fmla="*/ 72 h 72"/>
                <a:gd name="T10" fmla="*/ 70 w 86"/>
                <a:gd name="T11" fmla="*/ 68 h 72"/>
                <a:gd name="T12" fmla="*/ 74 w 86"/>
                <a:gd name="T13" fmla="*/ 42 h 72"/>
                <a:gd name="T14" fmla="*/ 82 w 86"/>
                <a:gd name="T15" fmla="*/ 38 h 72"/>
                <a:gd name="T16" fmla="*/ 78 w 86"/>
                <a:gd name="T17" fmla="*/ 18 h 72"/>
                <a:gd name="T18" fmla="*/ 80 w 86"/>
                <a:gd name="T19" fmla="*/ 24 h 72"/>
                <a:gd name="T20" fmla="*/ 86 w 86"/>
                <a:gd name="T21" fmla="*/ 20 h 72"/>
                <a:gd name="T22" fmla="*/ 82 w 86"/>
                <a:gd name="T23" fmla="*/ 2 h 72"/>
                <a:gd name="T24" fmla="*/ 78 w 86"/>
                <a:gd name="T25" fmla="*/ 0 h 72"/>
                <a:gd name="T26" fmla="*/ 62 w 86"/>
                <a:gd name="T27" fmla="*/ 18 h 72"/>
                <a:gd name="T28" fmla="*/ 46 w 86"/>
                <a:gd name="T29" fmla="*/ 38 h 72"/>
                <a:gd name="T30" fmla="*/ 16 w 86"/>
                <a:gd name="T31" fmla="*/ 40 h 72"/>
                <a:gd name="T32" fmla="*/ 6 w 86"/>
                <a:gd name="T33" fmla="*/ 38 h 72"/>
                <a:gd name="T34" fmla="*/ 0 w 86"/>
                <a:gd name="T35" fmla="*/ 34 h 72"/>
                <a:gd name="T36" fmla="*/ 0 w 86"/>
                <a:gd name="T37" fmla="*/ 38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6"/>
                <a:gd name="T58" fmla="*/ 0 h 72"/>
                <a:gd name="T59" fmla="*/ 86 w 8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6" h="72">
                  <a:moveTo>
                    <a:pt x="0" y="38"/>
                  </a:moveTo>
                  <a:lnTo>
                    <a:pt x="6" y="44"/>
                  </a:lnTo>
                  <a:lnTo>
                    <a:pt x="12" y="62"/>
                  </a:lnTo>
                  <a:lnTo>
                    <a:pt x="38" y="68"/>
                  </a:lnTo>
                  <a:lnTo>
                    <a:pt x="66" y="72"/>
                  </a:lnTo>
                  <a:lnTo>
                    <a:pt x="70" y="68"/>
                  </a:lnTo>
                  <a:lnTo>
                    <a:pt x="74" y="42"/>
                  </a:lnTo>
                  <a:lnTo>
                    <a:pt x="82" y="38"/>
                  </a:lnTo>
                  <a:lnTo>
                    <a:pt x="78" y="18"/>
                  </a:lnTo>
                  <a:lnTo>
                    <a:pt x="80" y="24"/>
                  </a:lnTo>
                  <a:lnTo>
                    <a:pt x="86" y="20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62" y="18"/>
                  </a:lnTo>
                  <a:lnTo>
                    <a:pt x="46" y="38"/>
                  </a:lnTo>
                  <a:lnTo>
                    <a:pt x="16" y="40"/>
                  </a:lnTo>
                  <a:lnTo>
                    <a:pt x="6" y="38"/>
                  </a:lnTo>
                  <a:lnTo>
                    <a:pt x="0" y="34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326" y="2594"/>
              <a:ext cx="188" cy="134"/>
            </a:xfrm>
            <a:custGeom>
              <a:avLst/>
              <a:gdLst>
                <a:gd name="T0" fmla="*/ 8 w 188"/>
                <a:gd name="T1" fmla="*/ 50 h 134"/>
                <a:gd name="T2" fmla="*/ 2 w 188"/>
                <a:gd name="T3" fmla="*/ 56 h 134"/>
                <a:gd name="T4" fmla="*/ 0 w 188"/>
                <a:gd name="T5" fmla="*/ 82 h 134"/>
                <a:gd name="T6" fmla="*/ 8 w 188"/>
                <a:gd name="T7" fmla="*/ 106 h 134"/>
                <a:gd name="T8" fmla="*/ 18 w 188"/>
                <a:gd name="T9" fmla="*/ 134 h 134"/>
                <a:gd name="T10" fmla="*/ 40 w 188"/>
                <a:gd name="T11" fmla="*/ 132 h 134"/>
                <a:gd name="T12" fmla="*/ 64 w 188"/>
                <a:gd name="T13" fmla="*/ 120 h 134"/>
                <a:gd name="T14" fmla="*/ 82 w 188"/>
                <a:gd name="T15" fmla="*/ 114 h 134"/>
                <a:gd name="T16" fmla="*/ 100 w 188"/>
                <a:gd name="T17" fmla="*/ 106 h 134"/>
                <a:gd name="T18" fmla="*/ 116 w 188"/>
                <a:gd name="T19" fmla="*/ 100 h 134"/>
                <a:gd name="T20" fmla="*/ 130 w 188"/>
                <a:gd name="T21" fmla="*/ 94 h 134"/>
                <a:gd name="T22" fmla="*/ 144 w 188"/>
                <a:gd name="T23" fmla="*/ 88 h 134"/>
                <a:gd name="T24" fmla="*/ 158 w 188"/>
                <a:gd name="T25" fmla="*/ 80 h 134"/>
                <a:gd name="T26" fmla="*/ 172 w 188"/>
                <a:gd name="T27" fmla="*/ 72 h 134"/>
                <a:gd name="T28" fmla="*/ 172 w 188"/>
                <a:gd name="T29" fmla="*/ 64 h 134"/>
                <a:gd name="T30" fmla="*/ 188 w 188"/>
                <a:gd name="T31" fmla="*/ 52 h 134"/>
                <a:gd name="T32" fmla="*/ 176 w 188"/>
                <a:gd name="T33" fmla="*/ 30 h 134"/>
                <a:gd name="T34" fmla="*/ 164 w 188"/>
                <a:gd name="T35" fmla="*/ 10 h 134"/>
                <a:gd name="T36" fmla="*/ 166 w 188"/>
                <a:gd name="T37" fmla="*/ 0 h 134"/>
                <a:gd name="T38" fmla="*/ 150 w 188"/>
                <a:gd name="T39" fmla="*/ 6 h 134"/>
                <a:gd name="T40" fmla="*/ 136 w 188"/>
                <a:gd name="T41" fmla="*/ 8 h 134"/>
                <a:gd name="T42" fmla="*/ 122 w 188"/>
                <a:gd name="T43" fmla="*/ 12 h 134"/>
                <a:gd name="T44" fmla="*/ 108 w 188"/>
                <a:gd name="T45" fmla="*/ 16 h 134"/>
                <a:gd name="T46" fmla="*/ 98 w 188"/>
                <a:gd name="T47" fmla="*/ 30 h 134"/>
                <a:gd name="T48" fmla="*/ 86 w 188"/>
                <a:gd name="T49" fmla="*/ 44 h 134"/>
                <a:gd name="T50" fmla="*/ 78 w 188"/>
                <a:gd name="T51" fmla="*/ 58 h 134"/>
                <a:gd name="T52" fmla="*/ 66 w 188"/>
                <a:gd name="T53" fmla="*/ 72 h 134"/>
                <a:gd name="T54" fmla="*/ 64 w 188"/>
                <a:gd name="T55" fmla="*/ 50 h 134"/>
                <a:gd name="T56" fmla="*/ 48 w 188"/>
                <a:gd name="T57" fmla="*/ 42 h 134"/>
                <a:gd name="T58" fmla="*/ 30 w 188"/>
                <a:gd name="T59" fmla="*/ 34 h 134"/>
                <a:gd name="T60" fmla="*/ 10 w 188"/>
                <a:gd name="T61" fmla="*/ 32 h 134"/>
                <a:gd name="T62" fmla="*/ 8 w 188"/>
                <a:gd name="T63" fmla="*/ 50 h 13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8"/>
                <a:gd name="T97" fmla="*/ 0 h 134"/>
                <a:gd name="T98" fmla="*/ 188 w 188"/>
                <a:gd name="T99" fmla="*/ 134 h 13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8" h="134">
                  <a:moveTo>
                    <a:pt x="8" y="50"/>
                  </a:moveTo>
                  <a:lnTo>
                    <a:pt x="2" y="56"/>
                  </a:lnTo>
                  <a:lnTo>
                    <a:pt x="0" y="82"/>
                  </a:lnTo>
                  <a:lnTo>
                    <a:pt x="8" y="106"/>
                  </a:lnTo>
                  <a:lnTo>
                    <a:pt x="18" y="134"/>
                  </a:lnTo>
                  <a:lnTo>
                    <a:pt x="40" y="132"/>
                  </a:lnTo>
                  <a:lnTo>
                    <a:pt x="64" y="120"/>
                  </a:lnTo>
                  <a:lnTo>
                    <a:pt x="82" y="114"/>
                  </a:lnTo>
                  <a:lnTo>
                    <a:pt x="100" y="106"/>
                  </a:lnTo>
                  <a:lnTo>
                    <a:pt x="116" y="100"/>
                  </a:lnTo>
                  <a:lnTo>
                    <a:pt x="130" y="94"/>
                  </a:lnTo>
                  <a:lnTo>
                    <a:pt x="144" y="88"/>
                  </a:lnTo>
                  <a:lnTo>
                    <a:pt x="158" y="80"/>
                  </a:lnTo>
                  <a:lnTo>
                    <a:pt x="172" y="72"/>
                  </a:lnTo>
                  <a:lnTo>
                    <a:pt x="172" y="64"/>
                  </a:lnTo>
                  <a:lnTo>
                    <a:pt x="188" y="52"/>
                  </a:lnTo>
                  <a:lnTo>
                    <a:pt x="176" y="30"/>
                  </a:lnTo>
                  <a:lnTo>
                    <a:pt x="164" y="10"/>
                  </a:lnTo>
                  <a:lnTo>
                    <a:pt x="166" y="0"/>
                  </a:lnTo>
                  <a:lnTo>
                    <a:pt x="150" y="6"/>
                  </a:lnTo>
                  <a:lnTo>
                    <a:pt x="136" y="8"/>
                  </a:lnTo>
                  <a:lnTo>
                    <a:pt x="122" y="12"/>
                  </a:lnTo>
                  <a:lnTo>
                    <a:pt x="108" y="16"/>
                  </a:lnTo>
                  <a:lnTo>
                    <a:pt x="98" y="30"/>
                  </a:lnTo>
                  <a:lnTo>
                    <a:pt x="86" y="44"/>
                  </a:lnTo>
                  <a:lnTo>
                    <a:pt x="78" y="58"/>
                  </a:lnTo>
                  <a:lnTo>
                    <a:pt x="66" y="72"/>
                  </a:lnTo>
                  <a:lnTo>
                    <a:pt x="64" y="50"/>
                  </a:lnTo>
                  <a:lnTo>
                    <a:pt x="48" y="42"/>
                  </a:lnTo>
                  <a:lnTo>
                    <a:pt x="30" y="34"/>
                  </a:lnTo>
                  <a:lnTo>
                    <a:pt x="10" y="32"/>
                  </a:lnTo>
                  <a:lnTo>
                    <a:pt x="8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4012" y="2790"/>
              <a:ext cx="40" cy="80"/>
            </a:xfrm>
            <a:custGeom>
              <a:avLst/>
              <a:gdLst>
                <a:gd name="T0" fmla="*/ 10 w 40"/>
                <a:gd name="T1" fmla="*/ 2 h 80"/>
                <a:gd name="T2" fmla="*/ 16 w 40"/>
                <a:gd name="T3" fmla="*/ 14 h 80"/>
                <a:gd name="T4" fmla="*/ 26 w 40"/>
                <a:gd name="T5" fmla="*/ 26 h 80"/>
                <a:gd name="T6" fmla="*/ 32 w 40"/>
                <a:gd name="T7" fmla="*/ 42 h 80"/>
                <a:gd name="T8" fmla="*/ 40 w 40"/>
                <a:gd name="T9" fmla="*/ 60 h 80"/>
                <a:gd name="T10" fmla="*/ 30 w 40"/>
                <a:gd name="T11" fmla="*/ 76 h 80"/>
                <a:gd name="T12" fmla="*/ 12 w 40"/>
                <a:gd name="T13" fmla="*/ 80 h 80"/>
                <a:gd name="T14" fmla="*/ 2 w 40"/>
                <a:gd name="T15" fmla="*/ 54 h 80"/>
                <a:gd name="T16" fmla="*/ 0 w 40"/>
                <a:gd name="T17" fmla="*/ 32 h 80"/>
                <a:gd name="T18" fmla="*/ 2 w 40"/>
                <a:gd name="T19" fmla="*/ 36 h 80"/>
                <a:gd name="T20" fmla="*/ 4 w 40"/>
                <a:gd name="T21" fmla="*/ 20 h 80"/>
                <a:gd name="T22" fmla="*/ 6 w 40"/>
                <a:gd name="T23" fmla="*/ 4 h 80"/>
                <a:gd name="T24" fmla="*/ 8 w 40"/>
                <a:gd name="T25" fmla="*/ 4 h 80"/>
                <a:gd name="T26" fmla="*/ 4 w 40"/>
                <a:gd name="T27" fmla="*/ 0 h 80"/>
                <a:gd name="T28" fmla="*/ 10 w 40"/>
                <a:gd name="T29" fmla="*/ 2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"/>
                <a:gd name="T46" fmla="*/ 0 h 80"/>
                <a:gd name="T47" fmla="*/ 40 w 40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" h="80">
                  <a:moveTo>
                    <a:pt x="10" y="2"/>
                  </a:moveTo>
                  <a:lnTo>
                    <a:pt x="16" y="14"/>
                  </a:lnTo>
                  <a:lnTo>
                    <a:pt x="26" y="26"/>
                  </a:lnTo>
                  <a:lnTo>
                    <a:pt x="32" y="42"/>
                  </a:lnTo>
                  <a:lnTo>
                    <a:pt x="40" y="60"/>
                  </a:lnTo>
                  <a:lnTo>
                    <a:pt x="30" y="76"/>
                  </a:lnTo>
                  <a:lnTo>
                    <a:pt x="12" y="80"/>
                  </a:lnTo>
                  <a:lnTo>
                    <a:pt x="2" y="54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20"/>
                  </a:lnTo>
                  <a:lnTo>
                    <a:pt x="6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080" y="3022"/>
              <a:ext cx="36" cy="34"/>
            </a:xfrm>
            <a:custGeom>
              <a:avLst/>
              <a:gdLst>
                <a:gd name="T0" fmla="*/ 14 w 36"/>
                <a:gd name="T1" fmla="*/ 6 h 34"/>
                <a:gd name="T2" fmla="*/ 4 w 36"/>
                <a:gd name="T3" fmla="*/ 22 h 34"/>
                <a:gd name="T4" fmla="*/ 0 w 36"/>
                <a:gd name="T5" fmla="*/ 34 h 34"/>
                <a:gd name="T6" fmla="*/ 2 w 36"/>
                <a:gd name="T7" fmla="*/ 34 h 34"/>
                <a:gd name="T8" fmla="*/ 2 w 36"/>
                <a:gd name="T9" fmla="*/ 34 h 34"/>
                <a:gd name="T10" fmla="*/ 18 w 36"/>
                <a:gd name="T11" fmla="*/ 32 h 34"/>
                <a:gd name="T12" fmla="*/ 20 w 36"/>
                <a:gd name="T13" fmla="*/ 26 h 34"/>
                <a:gd name="T14" fmla="*/ 32 w 36"/>
                <a:gd name="T15" fmla="*/ 28 h 34"/>
                <a:gd name="T16" fmla="*/ 36 w 36"/>
                <a:gd name="T17" fmla="*/ 26 h 34"/>
                <a:gd name="T18" fmla="*/ 30 w 36"/>
                <a:gd name="T19" fmla="*/ 0 h 34"/>
                <a:gd name="T20" fmla="*/ 18 w 36"/>
                <a:gd name="T21" fmla="*/ 6 h 34"/>
                <a:gd name="T22" fmla="*/ 14 w 36"/>
                <a:gd name="T23" fmla="*/ 6 h 3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34"/>
                <a:gd name="T38" fmla="*/ 36 w 36"/>
                <a:gd name="T39" fmla="*/ 34 h 3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34">
                  <a:moveTo>
                    <a:pt x="14" y="6"/>
                  </a:moveTo>
                  <a:lnTo>
                    <a:pt x="4" y="22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18" y="32"/>
                  </a:lnTo>
                  <a:lnTo>
                    <a:pt x="20" y="26"/>
                  </a:lnTo>
                  <a:lnTo>
                    <a:pt x="32" y="28"/>
                  </a:lnTo>
                  <a:lnTo>
                    <a:pt x="36" y="26"/>
                  </a:lnTo>
                  <a:lnTo>
                    <a:pt x="30" y="0"/>
                  </a:lnTo>
                  <a:lnTo>
                    <a:pt x="18" y="6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4" name="Rectangle 81"/>
            <p:cNvSpPr>
              <a:spLocks noChangeArrowheads="1"/>
            </p:cNvSpPr>
            <p:nvPr/>
          </p:nvSpPr>
          <p:spPr bwMode="auto">
            <a:xfrm>
              <a:off x="3904" y="295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3908" y="3006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6" name="Rectangle 83"/>
            <p:cNvSpPr>
              <a:spLocks noChangeArrowheads="1"/>
            </p:cNvSpPr>
            <p:nvPr/>
          </p:nvSpPr>
          <p:spPr bwMode="auto">
            <a:xfrm>
              <a:off x="3904" y="2996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87" name="Rectangle 84"/>
            <p:cNvSpPr>
              <a:spLocks noChangeArrowheads="1"/>
            </p:cNvSpPr>
            <p:nvPr/>
          </p:nvSpPr>
          <p:spPr bwMode="auto">
            <a:xfrm>
              <a:off x="3896" y="3012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3898" y="301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>
              <a:off x="3898" y="287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0" name="Rectangle 87"/>
            <p:cNvSpPr>
              <a:spLocks noChangeArrowheads="1"/>
            </p:cNvSpPr>
            <p:nvPr/>
          </p:nvSpPr>
          <p:spPr bwMode="auto">
            <a:xfrm>
              <a:off x="3902" y="3012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3908" y="2954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3894" y="285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3900" y="296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3906" y="2950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3902" y="287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892" y="2856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3888" y="2940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890" y="2848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3902" y="2936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0" name="Rectangle 97"/>
            <p:cNvSpPr>
              <a:spLocks noChangeArrowheads="1"/>
            </p:cNvSpPr>
            <p:nvPr/>
          </p:nvSpPr>
          <p:spPr bwMode="auto">
            <a:xfrm>
              <a:off x="3904" y="2986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892" y="285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904" y="29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3" name="Rectangle 100"/>
            <p:cNvSpPr>
              <a:spLocks noChangeArrowheads="1"/>
            </p:cNvSpPr>
            <p:nvPr/>
          </p:nvSpPr>
          <p:spPr bwMode="auto">
            <a:xfrm>
              <a:off x="3902" y="2902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396" y="3198"/>
              <a:ext cx="4" cy="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452" y="24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2796" y="2500"/>
              <a:ext cx="188" cy="338"/>
            </a:xfrm>
            <a:custGeom>
              <a:avLst/>
              <a:gdLst>
                <a:gd name="T0" fmla="*/ 186 w 188"/>
                <a:gd name="T1" fmla="*/ 86 h 338"/>
                <a:gd name="T2" fmla="*/ 168 w 188"/>
                <a:gd name="T3" fmla="*/ 74 h 338"/>
                <a:gd name="T4" fmla="*/ 150 w 188"/>
                <a:gd name="T5" fmla="*/ 64 h 338"/>
                <a:gd name="T6" fmla="*/ 130 w 188"/>
                <a:gd name="T7" fmla="*/ 54 h 338"/>
                <a:gd name="T8" fmla="*/ 112 w 188"/>
                <a:gd name="T9" fmla="*/ 42 h 338"/>
                <a:gd name="T10" fmla="*/ 94 w 188"/>
                <a:gd name="T11" fmla="*/ 32 h 338"/>
                <a:gd name="T12" fmla="*/ 76 w 188"/>
                <a:gd name="T13" fmla="*/ 22 h 338"/>
                <a:gd name="T14" fmla="*/ 58 w 188"/>
                <a:gd name="T15" fmla="*/ 10 h 338"/>
                <a:gd name="T16" fmla="*/ 40 w 188"/>
                <a:gd name="T17" fmla="*/ 0 h 338"/>
                <a:gd name="T18" fmla="*/ 22 w 188"/>
                <a:gd name="T19" fmla="*/ 10 h 338"/>
                <a:gd name="T20" fmla="*/ 24 w 188"/>
                <a:gd name="T21" fmla="*/ 28 h 338"/>
                <a:gd name="T22" fmla="*/ 26 w 188"/>
                <a:gd name="T23" fmla="*/ 42 h 338"/>
                <a:gd name="T24" fmla="*/ 40 w 188"/>
                <a:gd name="T25" fmla="*/ 66 h 338"/>
                <a:gd name="T26" fmla="*/ 36 w 188"/>
                <a:gd name="T27" fmla="*/ 76 h 338"/>
                <a:gd name="T28" fmla="*/ 36 w 188"/>
                <a:gd name="T29" fmla="*/ 90 h 338"/>
                <a:gd name="T30" fmla="*/ 36 w 188"/>
                <a:gd name="T31" fmla="*/ 108 h 338"/>
                <a:gd name="T32" fmla="*/ 36 w 188"/>
                <a:gd name="T33" fmla="*/ 124 h 338"/>
                <a:gd name="T34" fmla="*/ 34 w 188"/>
                <a:gd name="T35" fmla="*/ 140 h 338"/>
                <a:gd name="T36" fmla="*/ 24 w 188"/>
                <a:gd name="T37" fmla="*/ 154 h 338"/>
                <a:gd name="T38" fmla="*/ 18 w 188"/>
                <a:gd name="T39" fmla="*/ 166 h 338"/>
                <a:gd name="T40" fmla="*/ 8 w 188"/>
                <a:gd name="T41" fmla="*/ 178 h 338"/>
                <a:gd name="T42" fmla="*/ 0 w 188"/>
                <a:gd name="T43" fmla="*/ 190 h 338"/>
                <a:gd name="T44" fmla="*/ 2 w 188"/>
                <a:gd name="T45" fmla="*/ 208 h 338"/>
                <a:gd name="T46" fmla="*/ 8 w 188"/>
                <a:gd name="T47" fmla="*/ 220 h 338"/>
                <a:gd name="T48" fmla="*/ 16 w 188"/>
                <a:gd name="T49" fmla="*/ 220 h 338"/>
                <a:gd name="T50" fmla="*/ 24 w 188"/>
                <a:gd name="T51" fmla="*/ 242 h 338"/>
                <a:gd name="T52" fmla="*/ 28 w 188"/>
                <a:gd name="T53" fmla="*/ 266 h 338"/>
                <a:gd name="T54" fmla="*/ 40 w 188"/>
                <a:gd name="T55" fmla="*/ 286 h 338"/>
                <a:gd name="T56" fmla="*/ 18 w 188"/>
                <a:gd name="T57" fmla="*/ 286 h 338"/>
                <a:gd name="T58" fmla="*/ 8 w 188"/>
                <a:gd name="T59" fmla="*/ 290 h 338"/>
                <a:gd name="T60" fmla="*/ 24 w 188"/>
                <a:gd name="T61" fmla="*/ 312 h 338"/>
                <a:gd name="T62" fmla="*/ 36 w 188"/>
                <a:gd name="T63" fmla="*/ 338 h 338"/>
                <a:gd name="T64" fmla="*/ 52 w 188"/>
                <a:gd name="T65" fmla="*/ 332 h 338"/>
                <a:gd name="T66" fmla="*/ 58 w 188"/>
                <a:gd name="T67" fmla="*/ 334 h 338"/>
                <a:gd name="T68" fmla="*/ 66 w 188"/>
                <a:gd name="T69" fmla="*/ 334 h 338"/>
                <a:gd name="T70" fmla="*/ 94 w 188"/>
                <a:gd name="T71" fmla="*/ 328 h 338"/>
                <a:gd name="T72" fmla="*/ 102 w 188"/>
                <a:gd name="T73" fmla="*/ 318 h 338"/>
                <a:gd name="T74" fmla="*/ 98 w 188"/>
                <a:gd name="T75" fmla="*/ 310 h 338"/>
                <a:gd name="T76" fmla="*/ 124 w 188"/>
                <a:gd name="T77" fmla="*/ 306 h 338"/>
                <a:gd name="T78" fmla="*/ 138 w 188"/>
                <a:gd name="T79" fmla="*/ 288 h 338"/>
                <a:gd name="T80" fmla="*/ 154 w 188"/>
                <a:gd name="T81" fmla="*/ 272 h 338"/>
                <a:gd name="T82" fmla="*/ 170 w 188"/>
                <a:gd name="T83" fmla="*/ 266 h 338"/>
                <a:gd name="T84" fmla="*/ 168 w 188"/>
                <a:gd name="T85" fmla="*/ 256 h 338"/>
                <a:gd name="T86" fmla="*/ 166 w 188"/>
                <a:gd name="T87" fmla="*/ 244 h 338"/>
                <a:gd name="T88" fmla="*/ 158 w 188"/>
                <a:gd name="T89" fmla="*/ 228 h 338"/>
                <a:gd name="T90" fmla="*/ 150 w 188"/>
                <a:gd name="T91" fmla="*/ 226 h 338"/>
                <a:gd name="T92" fmla="*/ 158 w 188"/>
                <a:gd name="T93" fmla="*/ 212 h 338"/>
                <a:gd name="T94" fmla="*/ 158 w 188"/>
                <a:gd name="T95" fmla="*/ 202 h 338"/>
                <a:gd name="T96" fmla="*/ 162 w 188"/>
                <a:gd name="T97" fmla="*/ 196 h 338"/>
                <a:gd name="T98" fmla="*/ 162 w 188"/>
                <a:gd name="T99" fmla="*/ 188 h 338"/>
                <a:gd name="T100" fmla="*/ 170 w 188"/>
                <a:gd name="T101" fmla="*/ 172 h 338"/>
                <a:gd name="T102" fmla="*/ 178 w 188"/>
                <a:gd name="T103" fmla="*/ 166 h 338"/>
                <a:gd name="T104" fmla="*/ 188 w 188"/>
                <a:gd name="T105" fmla="*/ 166 h 338"/>
                <a:gd name="T106" fmla="*/ 188 w 188"/>
                <a:gd name="T107" fmla="*/ 146 h 338"/>
                <a:gd name="T108" fmla="*/ 188 w 188"/>
                <a:gd name="T109" fmla="*/ 126 h 338"/>
                <a:gd name="T110" fmla="*/ 186 w 188"/>
                <a:gd name="T111" fmla="*/ 104 h 338"/>
                <a:gd name="T112" fmla="*/ 186 w 188"/>
                <a:gd name="T113" fmla="*/ 86 h 3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8"/>
                <a:gd name="T172" fmla="*/ 0 h 338"/>
                <a:gd name="T173" fmla="*/ 188 w 188"/>
                <a:gd name="T174" fmla="*/ 338 h 3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8" h="338">
                  <a:moveTo>
                    <a:pt x="186" y="86"/>
                  </a:moveTo>
                  <a:lnTo>
                    <a:pt x="168" y="74"/>
                  </a:lnTo>
                  <a:lnTo>
                    <a:pt x="150" y="64"/>
                  </a:lnTo>
                  <a:lnTo>
                    <a:pt x="130" y="54"/>
                  </a:lnTo>
                  <a:lnTo>
                    <a:pt x="112" y="42"/>
                  </a:lnTo>
                  <a:lnTo>
                    <a:pt x="94" y="32"/>
                  </a:lnTo>
                  <a:lnTo>
                    <a:pt x="76" y="22"/>
                  </a:lnTo>
                  <a:lnTo>
                    <a:pt x="58" y="10"/>
                  </a:lnTo>
                  <a:lnTo>
                    <a:pt x="40" y="0"/>
                  </a:lnTo>
                  <a:lnTo>
                    <a:pt x="22" y="10"/>
                  </a:lnTo>
                  <a:lnTo>
                    <a:pt x="24" y="28"/>
                  </a:lnTo>
                  <a:lnTo>
                    <a:pt x="26" y="42"/>
                  </a:lnTo>
                  <a:lnTo>
                    <a:pt x="40" y="66"/>
                  </a:lnTo>
                  <a:lnTo>
                    <a:pt x="36" y="76"/>
                  </a:lnTo>
                  <a:lnTo>
                    <a:pt x="36" y="90"/>
                  </a:lnTo>
                  <a:lnTo>
                    <a:pt x="36" y="108"/>
                  </a:lnTo>
                  <a:lnTo>
                    <a:pt x="36" y="124"/>
                  </a:lnTo>
                  <a:lnTo>
                    <a:pt x="34" y="140"/>
                  </a:lnTo>
                  <a:lnTo>
                    <a:pt x="24" y="154"/>
                  </a:lnTo>
                  <a:lnTo>
                    <a:pt x="18" y="166"/>
                  </a:lnTo>
                  <a:lnTo>
                    <a:pt x="8" y="178"/>
                  </a:lnTo>
                  <a:lnTo>
                    <a:pt x="0" y="190"/>
                  </a:lnTo>
                  <a:lnTo>
                    <a:pt x="2" y="208"/>
                  </a:lnTo>
                  <a:lnTo>
                    <a:pt x="8" y="220"/>
                  </a:lnTo>
                  <a:lnTo>
                    <a:pt x="16" y="220"/>
                  </a:lnTo>
                  <a:lnTo>
                    <a:pt x="24" y="242"/>
                  </a:lnTo>
                  <a:lnTo>
                    <a:pt x="28" y="266"/>
                  </a:lnTo>
                  <a:lnTo>
                    <a:pt x="40" y="286"/>
                  </a:lnTo>
                  <a:lnTo>
                    <a:pt x="18" y="286"/>
                  </a:lnTo>
                  <a:lnTo>
                    <a:pt x="8" y="290"/>
                  </a:lnTo>
                  <a:lnTo>
                    <a:pt x="24" y="312"/>
                  </a:lnTo>
                  <a:lnTo>
                    <a:pt x="36" y="338"/>
                  </a:lnTo>
                  <a:lnTo>
                    <a:pt x="52" y="332"/>
                  </a:lnTo>
                  <a:lnTo>
                    <a:pt x="58" y="334"/>
                  </a:lnTo>
                  <a:lnTo>
                    <a:pt x="66" y="334"/>
                  </a:lnTo>
                  <a:lnTo>
                    <a:pt x="94" y="328"/>
                  </a:lnTo>
                  <a:lnTo>
                    <a:pt x="102" y="318"/>
                  </a:lnTo>
                  <a:lnTo>
                    <a:pt x="98" y="310"/>
                  </a:lnTo>
                  <a:lnTo>
                    <a:pt x="124" y="306"/>
                  </a:lnTo>
                  <a:lnTo>
                    <a:pt x="138" y="288"/>
                  </a:lnTo>
                  <a:lnTo>
                    <a:pt x="154" y="272"/>
                  </a:lnTo>
                  <a:lnTo>
                    <a:pt x="170" y="266"/>
                  </a:lnTo>
                  <a:lnTo>
                    <a:pt x="168" y="256"/>
                  </a:lnTo>
                  <a:lnTo>
                    <a:pt x="166" y="244"/>
                  </a:lnTo>
                  <a:lnTo>
                    <a:pt x="158" y="228"/>
                  </a:lnTo>
                  <a:lnTo>
                    <a:pt x="150" y="226"/>
                  </a:lnTo>
                  <a:lnTo>
                    <a:pt x="158" y="212"/>
                  </a:lnTo>
                  <a:lnTo>
                    <a:pt x="158" y="202"/>
                  </a:lnTo>
                  <a:lnTo>
                    <a:pt x="162" y="196"/>
                  </a:lnTo>
                  <a:lnTo>
                    <a:pt x="162" y="188"/>
                  </a:lnTo>
                  <a:lnTo>
                    <a:pt x="170" y="172"/>
                  </a:lnTo>
                  <a:lnTo>
                    <a:pt x="178" y="166"/>
                  </a:lnTo>
                  <a:lnTo>
                    <a:pt x="188" y="166"/>
                  </a:lnTo>
                  <a:lnTo>
                    <a:pt x="188" y="146"/>
                  </a:lnTo>
                  <a:lnTo>
                    <a:pt x="188" y="126"/>
                  </a:lnTo>
                  <a:lnTo>
                    <a:pt x="186" y="104"/>
                  </a:lnTo>
                  <a:lnTo>
                    <a:pt x="186" y="8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314" y="2732"/>
              <a:ext cx="26" cy="32"/>
            </a:xfrm>
            <a:custGeom>
              <a:avLst/>
              <a:gdLst>
                <a:gd name="T0" fmla="*/ 0 w 26"/>
                <a:gd name="T1" fmla="*/ 32 h 32"/>
                <a:gd name="T2" fmla="*/ 20 w 26"/>
                <a:gd name="T3" fmla="*/ 32 h 32"/>
                <a:gd name="T4" fmla="*/ 26 w 26"/>
                <a:gd name="T5" fmla="*/ 22 h 32"/>
                <a:gd name="T6" fmla="*/ 18 w 26"/>
                <a:gd name="T7" fmla="*/ 0 h 32"/>
                <a:gd name="T8" fmla="*/ 10 w 26"/>
                <a:gd name="T9" fmla="*/ 2 h 32"/>
                <a:gd name="T10" fmla="*/ 0 w 26"/>
                <a:gd name="T11" fmla="*/ 32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32"/>
                <a:gd name="T20" fmla="*/ 26 w 2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32">
                  <a:moveTo>
                    <a:pt x="0" y="32"/>
                  </a:moveTo>
                  <a:lnTo>
                    <a:pt x="20" y="32"/>
                  </a:lnTo>
                  <a:lnTo>
                    <a:pt x="26" y="22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212" y="2616"/>
              <a:ext cx="120" cy="122"/>
            </a:xfrm>
            <a:custGeom>
              <a:avLst/>
              <a:gdLst>
                <a:gd name="T0" fmla="*/ 0 w 120"/>
                <a:gd name="T1" fmla="*/ 94 h 122"/>
                <a:gd name="T2" fmla="*/ 2 w 120"/>
                <a:gd name="T3" fmla="*/ 78 h 122"/>
                <a:gd name="T4" fmla="*/ 6 w 120"/>
                <a:gd name="T5" fmla="*/ 48 h 122"/>
                <a:gd name="T6" fmla="*/ 10 w 120"/>
                <a:gd name="T7" fmla="*/ 22 h 122"/>
                <a:gd name="T8" fmla="*/ 22 w 120"/>
                <a:gd name="T9" fmla="*/ 12 h 122"/>
                <a:gd name="T10" fmla="*/ 34 w 120"/>
                <a:gd name="T11" fmla="*/ 2 h 122"/>
                <a:gd name="T12" fmla="*/ 36 w 120"/>
                <a:gd name="T13" fmla="*/ 0 h 122"/>
                <a:gd name="T14" fmla="*/ 42 w 120"/>
                <a:gd name="T15" fmla="*/ 16 h 122"/>
                <a:gd name="T16" fmla="*/ 48 w 120"/>
                <a:gd name="T17" fmla="*/ 30 h 122"/>
                <a:gd name="T18" fmla="*/ 54 w 120"/>
                <a:gd name="T19" fmla="*/ 46 h 122"/>
                <a:gd name="T20" fmla="*/ 58 w 120"/>
                <a:gd name="T21" fmla="*/ 62 h 122"/>
                <a:gd name="T22" fmla="*/ 60 w 120"/>
                <a:gd name="T23" fmla="*/ 56 h 122"/>
                <a:gd name="T24" fmla="*/ 66 w 120"/>
                <a:gd name="T25" fmla="*/ 58 h 122"/>
                <a:gd name="T26" fmla="*/ 80 w 120"/>
                <a:gd name="T27" fmla="*/ 70 h 122"/>
                <a:gd name="T28" fmla="*/ 100 w 120"/>
                <a:gd name="T29" fmla="*/ 92 h 122"/>
                <a:gd name="T30" fmla="*/ 120 w 120"/>
                <a:gd name="T31" fmla="*/ 112 h 122"/>
                <a:gd name="T32" fmla="*/ 120 w 120"/>
                <a:gd name="T33" fmla="*/ 114 h 122"/>
                <a:gd name="T34" fmla="*/ 118 w 120"/>
                <a:gd name="T35" fmla="*/ 116 h 122"/>
                <a:gd name="T36" fmla="*/ 112 w 120"/>
                <a:gd name="T37" fmla="*/ 118 h 122"/>
                <a:gd name="T38" fmla="*/ 102 w 120"/>
                <a:gd name="T39" fmla="*/ 122 h 122"/>
                <a:gd name="T40" fmla="*/ 102 w 120"/>
                <a:gd name="T41" fmla="*/ 118 h 122"/>
                <a:gd name="T42" fmla="*/ 86 w 120"/>
                <a:gd name="T43" fmla="*/ 112 h 122"/>
                <a:gd name="T44" fmla="*/ 76 w 120"/>
                <a:gd name="T45" fmla="*/ 100 h 122"/>
                <a:gd name="T46" fmla="*/ 70 w 120"/>
                <a:gd name="T47" fmla="*/ 92 h 122"/>
                <a:gd name="T48" fmla="*/ 58 w 120"/>
                <a:gd name="T49" fmla="*/ 86 h 122"/>
                <a:gd name="T50" fmla="*/ 48 w 120"/>
                <a:gd name="T51" fmla="*/ 84 h 122"/>
                <a:gd name="T52" fmla="*/ 36 w 120"/>
                <a:gd name="T53" fmla="*/ 84 h 122"/>
                <a:gd name="T54" fmla="*/ 28 w 120"/>
                <a:gd name="T55" fmla="*/ 76 h 122"/>
                <a:gd name="T56" fmla="*/ 24 w 120"/>
                <a:gd name="T57" fmla="*/ 92 h 122"/>
                <a:gd name="T58" fmla="*/ 18 w 120"/>
                <a:gd name="T59" fmla="*/ 84 h 122"/>
                <a:gd name="T60" fmla="*/ 10 w 120"/>
                <a:gd name="T61" fmla="*/ 94 h 122"/>
                <a:gd name="T62" fmla="*/ 0 w 120"/>
                <a:gd name="T63" fmla="*/ 94 h 12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122"/>
                <a:gd name="T98" fmla="*/ 120 w 120"/>
                <a:gd name="T99" fmla="*/ 122 h 12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122">
                  <a:moveTo>
                    <a:pt x="0" y="94"/>
                  </a:moveTo>
                  <a:lnTo>
                    <a:pt x="2" y="78"/>
                  </a:lnTo>
                  <a:lnTo>
                    <a:pt x="6" y="48"/>
                  </a:lnTo>
                  <a:lnTo>
                    <a:pt x="10" y="22"/>
                  </a:lnTo>
                  <a:lnTo>
                    <a:pt x="22" y="12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42" y="16"/>
                  </a:lnTo>
                  <a:lnTo>
                    <a:pt x="48" y="30"/>
                  </a:lnTo>
                  <a:lnTo>
                    <a:pt x="54" y="46"/>
                  </a:lnTo>
                  <a:lnTo>
                    <a:pt x="58" y="62"/>
                  </a:lnTo>
                  <a:lnTo>
                    <a:pt x="60" y="56"/>
                  </a:lnTo>
                  <a:lnTo>
                    <a:pt x="66" y="58"/>
                  </a:lnTo>
                  <a:lnTo>
                    <a:pt x="80" y="70"/>
                  </a:lnTo>
                  <a:lnTo>
                    <a:pt x="100" y="92"/>
                  </a:lnTo>
                  <a:lnTo>
                    <a:pt x="120" y="112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2" y="118"/>
                  </a:lnTo>
                  <a:lnTo>
                    <a:pt x="102" y="122"/>
                  </a:lnTo>
                  <a:lnTo>
                    <a:pt x="102" y="118"/>
                  </a:lnTo>
                  <a:lnTo>
                    <a:pt x="86" y="112"/>
                  </a:lnTo>
                  <a:lnTo>
                    <a:pt x="76" y="100"/>
                  </a:lnTo>
                  <a:lnTo>
                    <a:pt x="70" y="92"/>
                  </a:lnTo>
                  <a:lnTo>
                    <a:pt x="58" y="86"/>
                  </a:lnTo>
                  <a:lnTo>
                    <a:pt x="48" y="84"/>
                  </a:lnTo>
                  <a:lnTo>
                    <a:pt x="36" y="84"/>
                  </a:lnTo>
                  <a:lnTo>
                    <a:pt x="28" y="76"/>
                  </a:lnTo>
                  <a:lnTo>
                    <a:pt x="24" y="92"/>
                  </a:lnTo>
                  <a:lnTo>
                    <a:pt x="18" y="84"/>
                  </a:lnTo>
                  <a:lnTo>
                    <a:pt x="10" y="9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154" y="2690"/>
              <a:ext cx="274" cy="234"/>
            </a:xfrm>
            <a:custGeom>
              <a:avLst/>
              <a:gdLst>
                <a:gd name="T0" fmla="*/ 92 w 274"/>
                <a:gd name="T1" fmla="*/ 228 h 234"/>
                <a:gd name="T2" fmla="*/ 70 w 274"/>
                <a:gd name="T3" fmla="*/ 214 h 234"/>
                <a:gd name="T4" fmla="*/ 54 w 274"/>
                <a:gd name="T5" fmla="*/ 210 h 234"/>
                <a:gd name="T6" fmla="*/ 50 w 274"/>
                <a:gd name="T7" fmla="*/ 194 h 234"/>
                <a:gd name="T8" fmla="*/ 38 w 274"/>
                <a:gd name="T9" fmla="*/ 188 h 234"/>
                <a:gd name="T10" fmla="*/ 32 w 274"/>
                <a:gd name="T11" fmla="*/ 174 h 234"/>
                <a:gd name="T12" fmla="*/ 24 w 274"/>
                <a:gd name="T13" fmla="*/ 160 h 234"/>
                <a:gd name="T14" fmla="*/ 8 w 274"/>
                <a:gd name="T15" fmla="*/ 144 h 234"/>
                <a:gd name="T16" fmla="*/ 0 w 274"/>
                <a:gd name="T17" fmla="*/ 138 h 234"/>
                <a:gd name="T18" fmla="*/ 8 w 274"/>
                <a:gd name="T19" fmla="*/ 128 h 234"/>
                <a:gd name="T20" fmla="*/ 20 w 274"/>
                <a:gd name="T21" fmla="*/ 126 h 234"/>
                <a:gd name="T22" fmla="*/ 22 w 274"/>
                <a:gd name="T23" fmla="*/ 102 h 234"/>
                <a:gd name="T24" fmla="*/ 24 w 274"/>
                <a:gd name="T25" fmla="*/ 78 h 234"/>
                <a:gd name="T26" fmla="*/ 36 w 274"/>
                <a:gd name="T27" fmla="*/ 76 h 234"/>
                <a:gd name="T28" fmla="*/ 38 w 274"/>
                <a:gd name="T29" fmla="*/ 54 h 234"/>
                <a:gd name="T30" fmla="*/ 58 w 274"/>
                <a:gd name="T31" fmla="*/ 18 h 234"/>
                <a:gd name="T32" fmla="*/ 68 w 274"/>
                <a:gd name="T33" fmla="*/ 20 h 234"/>
                <a:gd name="T34" fmla="*/ 76 w 274"/>
                <a:gd name="T35" fmla="*/ 10 h 234"/>
                <a:gd name="T36" fmla="*/ 82 w 274"/>
                <a:gd name="T37" fmla="*/ 18 h 234"/>
                <a:gd name="T38" fmla="*/ 84 w 274"/>
                <a:gd name="T39" fmla="*/ 0 h 234"/>
                <a:gd name="T40" fmla="*/ 94 w 274"/>
                <a:gd name="T41" fmla="*/ 10 h 234"/>
                <a:gd name="T42" fmla="*/ 106 w 274"/>
                <a:gd name="T43" fmla="*/ 8 h 234"/>
                <a:gd name="T44" fmla="*/ 116 w 274"/>
                <a:gd name="T45" fmla="*/ 10 h 234"/>
                <a:gd name="T46" fmla="*/ 128 w 274"/>
                <a:gd name="T47" fmla="*/ 16 h 234"/>
                <a:gd name="T48" fmla="*/ 134 w 274"/>
                <a:gd name="T49" fmla="*/ 22 h 234"/>
                <a:gd name="T50" fmla="*/ 146 w 274"/>
                <a:gd name="T51" fmla="*/ 36 h 234"/>
                <a:gd name="T52" fmla="*/ 162 w 274"/>
                <a:gd name="T53" fmla="*/ 42 h 234"/>
                <a:gd name="T54" fmla="*/ 162 w 274"/>
                <a:gd name="T55" fmla="*/ 48 h 234"/>
                <a:gd name="T56" fmla="*/ 172 w 274"/>
                <a:gd name="T57" fmla="*/ 42 h 234"/>
                <a:gd name="T58" fmla="*/ 158 w 274"/>
                <a:gd name="T59" fmla="*/ 74 h 234"/>
                <a:gd name="T60" fmla="*/ 180 w 274"/>
                <a:gd name="T61" fmla="*/ 74 h 234"/>
                <a:gd name="T62" fmla="*/ 178 w 274"/>
                <a:gd name="T63" fmla="*/ 86 h 234"/>
                <a:gd name="T64" fmla="*/ 190 w 274"/>
                <a:gd name="T65" fmla="*/ 102 h 234"/>
                <a:gd name="T66" fmla="*/ 202 w 274"/>
                <a:gd name="T67" fmla="*/ 116 h 234"/>
                <a:gd name="T68" fmla="*/ 214 w 274"/>
                <a:gd name="T69" fmla="*/ 122 h 234"/>
                <a:gd name="T70" fmla="*/ 228 w 274"/>
                <a:gd name="T71" fmla="*/ 126 h 234"/>
                <a:gd name="T72" fmla="*/ 242 w 274"/>
                <a:gd name="T73" fmla="*/ 132 h 234"/>
                <a:gd name="T74" fmla="*/ 256 w 274"/>
                <a:gd name="T75" fmla="*/ 138 h 234"/>
                <a:gd name="T76" fmla="*/ 274 w 274"/>
                <a:gd name="T77" fmla="*/ 138 h 234"/>
                <a:gd name="T78" fmla="*/ 262 w 274"/>
                <a:gd name="T79" fmla="*/ 154 h 234"/>
                <a:gd name="T80" fmla="*/ 248 w 274"/>
                <a:gd name="T81" fmla="*/ 172 h 234"/>
                <a:gd name="T82" fmla="*/ 234 w 274"/>
                <a:gd name="T83" fmla="*/ 186 h 234"/>
                <a:gd name="T84" fmla="*/ 222 w 274"/>
                <a:gd name="T85" fmla="*/ 204 h 234"/>
                <a:gd name="T86" fmla="*/ 206 w 274"/>
                <a:gd name="T87" fmla="*/ 206 h 234"/>
                <a:gd name="T88" fmla="*/ 192 w 274"/>
                <a:gd name="T89" fmla="*/ 206 h 234"/>
                <a:gd name="T90" fmla="*/ 174 w 274"/>
                <a:gd name="T91" fmla="*/ 220 h 234"/>
                <a:gd name="T92" fmla="*/ 164 w 274"/>
                <a:gd name="T93" fmla="*/ 224 h 234"/>
                <a:gd name="T94" fmla="*/ 146 w 274"/>
                <a:gd name="T95" fmla="*/ 220 h 234"/>
                <a:gd name="T96" fmla="*/ 128 w 274"/>
                <a:gd name="T97" fmla="*/ 226 h 234"/>
                <a:gd name="T98" fmla="*/ 118 w 274"/>
                <a:gd name="T99" fmla="*/ 234 h 234"/>
                <a:gd name="T100" fmla="*/ 92 w 274"/>
                <a:gd name="T101" fmla="*/ 228 h 23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4"/>
                <a:gd name="T154" fmla="*/ 0 h 234"/>
                <a:gd name="T155" fmla="*/ 274 w 274"/>
                <a:gd name="T156" fmla="*/ 234 h 23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4" h="234">
                  <a:moveTo>
                    <a:pt x="92" y="228"/>
                  </a:moveTo>
                  <a:lnTo>
                    <a:pt x="70" y="214"/>
                  </a:lnTo>
                  <a:lnTo>
                    <a:pt x="54" y="210"/>
                  </a:lnTo>
                  <a:lnTo>
                    <a:pt x="50" y="194"/>
                  </a:lnTo>
                  <a:lnTo>
                    <a:pt x="38" y="188"/>
                  </a:lnTo>
                  <a:lnTo>
                    <a:pt x="32" y="174"/>
                  </a:lnTo>
                  <a:lnTo>
                    <a:pt x="24" y="160"/>
                  </a:lnTo>
                  <a:lnTo>
                    <a:pt x="8" y="144"/>
                  </a:lnTo>
                  <a:lnTo>
                    <a:pt x="0" y="138"/>
                  </a:lnTo>
                  <a:lnTo>
                    <a:pt x="8" y="128"/>
                  </a:lnTo>
                  <a:lnTo>
                    <a:pt x="20" y="126"/>
                  </a:lnTo>
                  <a:lnTo>
                    <a:pt x="22" y="102"/>
                  </a:lnTo>
                  <a:lnTo>
                    <a:pt x="24" y="78"/>
                  </a:lnTo>
                  <a:lnTo>
                    <a:pt x="36" y="76"/>
                  </a:lnTo>
                  <a:lnTo>
                    <a:pt x="38" y="54"/>
                  </a:lnTo>
                  <a:lnTo>
                    <a:pt x="58" y="18"/>
                  </a:lnTo>
                  <a:lnTo>
                    <a:pt x="68" y="20"/>
                  </a:lnTo>
                  <a:lnTo>
                    <a:pt x="76" y="10"/>
                  </a:lnTo>
                  <a:lnTo>
                    <a:pt x="82" y="18"/>
                  </a:lnTo>
                  <a:lnTo>
                    <a:pt x="84" y="0"/>
                  </a:lnTo>
                  <a:lnTo>
                    <a:pt x="94" y="10"/>
                  </a:lnTo>
                  <a:lnTo>
                    <a:pt x="106" y="8"/>
                  </a:lnTo>
                  <a:lnTo>
                    <a:pt x="116" y="10"/>
                  </a:lnTo>
                  <a:lnTo>
                    <a:pt x="128" y="16"/>
                  </a:lnTo>
                  <a:lnTo>
                    <a:pt x="134" y="22"/>
                  </a:lnTo>
                  <a:lnTo>
                    <a:pt x="146" y="36"/>
                  </a:lnTo>
                  <a:lnTo>
                    <a:pt x="162" y="42"/>
                  </a:lnTo>
                  <a:lnTo>
                    <a:pt x="162" y="48"/>
                  </a:lnTo>
                  <a:lnTo>
                    <a:pt x="172" y="42"/>
                  </a:lnTo>
                  <a:lnTo>
                    <a:pt x="158" y="74"/>
                  </a:lnTo>
                  <a:lnTo>
                    <a:pt x="180" y="74"/>
                  </a:lnTo>
                  <a:lnTo>
                    <a:pt x="178" y="86"/>
                  </a:lnTo>
                  <a:lnTo>
                    <a:pt x="190" y="102"/>
                  </a:lnTo>
                  <a:lnTo>
                    <a:pt x="202" y="116"/>
                  </a:lnTo>
                  <a:lnTo>
                    <a:pt x="214" y="122"/>
                  </a:lnTo>
                  <a:lnTo>
                    <a:pt x="228" y="126"/>
                  </a:lnTo>
                  <a:lnTo>
                    <a:pt x="242" y="132"/>
                  </a:lnTo>
                  <a:lnTo>
                    <a:pt x="256" y="138"/>
                  </a:lnTo>
                  <a:lnTo>
                    <a:pt x="274" y="138"/>
                  </a:lnTo>
                  <a:lnTo>
                    <a:pt x="262" y="154"/>
                  </a:lnTo>
                  <a:lnTo>
                    <a:pt x="248" y="172"/>
                  </a:lnTo>
                  <a:lnTo>
                    <a:pt x="234" y="186"/>
                  </a:lnTo>
                  <a:lnTo>
                    <a:pt x="222" y="204"/>
                  </a:lnTo>
                  <a:lnTo>
                    <a:pt x="206" y="206"/>
                  </a:lnTo>
                  <a:lnTo>
                    <a:pt x="192" y="206"/>
                  </a:lnTo>
                  <a:lnTo>
                    <a:pt x="174" y="220"/>
                  </a:lnTo>
                  <a:lnTo>
                    <a:pt x="164" y="224"/>
                  </a:lnTo>
                  <a:lnTo>
                    <a:pt x="146" y="220"/>
                  </a:lnTo>
                  <a:lnTo>
                    <a:pt x="128" y="226"/>
                  </a:lnTo>
                  <a:lnTo>
                    <a:pt x="118" y="234"/>
                  </a:lnTo>
                  <a:lnTo>
                    <a:pt x="92" y="2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302" y="2744"/>
              <a:ext cx="186" cy="290"/>
            </a:xfrm>
            <a:custGeom>
              <a:avLst/>
              <a:gdLst>
                <a:gd name="T0" fmla="*/ 180 w 186"/>
                <a:gd name="T1" fmla="*/ 38 h 290"/>
                <a:gd name="T2" fmla="*/ 174 w 186"/>
                <a:gd name="T3" fmla="*/ 62 h 290"/>
                <a:gd name="T4" fmla="*/ 162 w 186"/>
                <a:gd name="T5" fmla="*/ 88 h 290"/>
                <a:gd name="T6" fmla="*/ 150 w 186"/>
                <a:gd name="T7" fmla="*/ 112 h 290"/>
                <a:gd name="T8" fmla="*/ 136 w 186"/>
                <a:gd name="T9" fmla="*/ 140 h 290"/>
                <a:gd name="T10" fmla="*/ 124 w 186"/>
                <a:gd name="T11" fmla="*/ 166 h 290"/>
                <a:gd name="T12" fmla="*/ 112 w 186"/>
                <a:gd name="T13" fmla="*/ 178 h 290"/>
                <a:gd name="T14" fmla="*/ 102 w 186"/>
                <a:gd name="T15" fmla="*/ 188 h 290"/>
                <a:gd name="T16" fmla="*/ 92 w 186"/>
                <a:gd name="T17" fmla="*/ 200 h 290"/>
                <a:gd name="T18" fmla="*/ 80 w 186"/>
                <a:gd name="T19" fmla="*/ 212 h 290"/>
                <a:gd name="T20" fmla="*/ 68 w 186"/>
                <a:gd name="T21" fmla="*/ 226 h 290"/>
                <a:gd name="T22" fmla="*/ 54 w 186"/>
                <a:gd name="T23" fmla="*/ 238 h 290"/>
                <a:gd name="T24" fmla="*/ 40 w 186"/>
                <a:gd name="T25" fmla="*/ 250 h 290"/>
                <a:gd name="T26" fmla="*/ 30 w 186"/>
                <a:gd name="T27" fmla="*/ 264 h 290"/>
                <a:gd name="T28" fmla="*/ 20 w 186"/>
                <a:gd name="T29" fmla="*/ 276 h 290"/>
                <a:gd name="T30" fmla="*/ 10 w 186"/>
                <a:gd name="T31" fmla="*/ 290 h 290"/>
                <a:gd name="T32" fmla="*/ 2 w 186"/>
                <a:gd name="T33" fmla="*/ 274 h 290"/>
                <a:gd name="T34" fmla="*/ 2 w 186"/>
                <a:gd name="T35" fmla="*/ 252 h 290"/>
                <a:gd name="T36" fmla="*/ 2 w 186"/>
                <a:gd name="T37" fmla="*/ 234 h 290"/>
                <a:gd name="T38" fmla="*/ 2 w 186"/>
                <a:gd name="T39" fmla="*/ 214 h 290"/>
                <a:gd name="T40" fmla="*/ 0 w 186"/>
                <a:gd name="T41" fmla="*/ 194 h 290"/>
                <a:gd name="T42" fmla="*/ 8 w 186"/>
                <a:gd name="T43" fmla="*/ 182 h 290"/>
                <a:gd name="T44" fmla="*/ 18 w 186"/>
                <a:gd name="T45" fmla="*/ 170 h 290"/>
                <a:gd name="T46" fmla="*/ 26 w 186"/>
                <a:gd name="T47" fmla="*/ 166 h 290"/>
                <a:gd name="T48" fmla="*/ 44 w 186"/>
                <a:gd name="T49" fmla="*/ 154 h 290"/>
                <a:gd name="T50" fmla="*/ 60 w 186"/>
                <a:gd name="T51" fmla="*/ 152 h 290"/>
                <a:gd name="T52" fmla="*/ 74 w 186"/>
                <a:gd name="T53" fmla="*/ 150 h 290"/>
                <a:gd name="T54" fmla="*/ 88 w 186"/>
                <a:gd name="T55" fmla="*/ 132 h 290"/>
                <a:gd name="T56" fmla="*/ 100 w 186"/>
                <a:gd name="T57" fmla="*/ 118 h 290"/>
                <a:gd name="T58" fmla="*/ 114 w 186"/>
                <a:gd name="T59" fmla="*/ 100 h 290"/>
                <a:gd name="T60" fmla="*/ 128 w 186"/>
                <a:gd name="T61" fmla="*/ 84 h 290"/>
                <a:gd name="T62" fmla="*/ 110 w 186"/>
                <a:gd name="T63" fmla="*/ 84 h 290"/>
                <a:gd name="T64" fmla="*/ 94 w 186"/>
                <a:gd name="T65" fmla="*/ 78 h 290"/>
                <a:gd name="T66" fmla="*/ 82 w 186"/>
                <a:gd name="T67" fmla="*/ 72 h 290"/>
                <a:gd name="T68" fmla="*/ 68 w 186"/>
                <a:gd name="T69" fmla="*/ 68 h 290"/>
                <a:gd name="T70" fmla="*/ 54 w 186"/>
                <a:gd name="T71" fmla="*/ 62 h 290"/>
                <a:gd name="T72" fmla="*/ 42 w 186"/>
                <a:gd name="T73" fmla="*/ 48 h 290"/>
                <a:gd name="T74" fmla="*/ 30 w 186"/>
                <a:gd name="T75" fmla="*/ 30 h 290"/>
                <a:gd name="T76" fmla="*/ 32 w 186"/>
                <a:gd name="T77" fmla="*/ 20 h 290"/>
                <a:gd name="T78" fmla="*/ 38 w 186"/>
                <a:gd name="T79" fmla="*/ 8 h 290"/>
                <a:gd name="T80" fmla="*/ 50 w 186"/>
                <a:gd name="T81" fmla="*/ 20 h 290"/>
                <a:gd name="T82" fmla="*/ 60 w 186"/>
                <a:gd name="T83" fmla="*/ 30 h 290"/>
                <a:gd name="T84" fmla="*/ 84 w 186"/>
                <a:gd name="T85" fmla="*/ 22 h 290"/>
                <a:gd name="T86" fmla="*/ 102 w 186"/>
                <a:gd name="T87" fmla="*/ 26 h 290"/>
                <a:gd name="T88" fmla="*/ 118 w 186"/>
                <a:gd name="T89" fmla="*/ 16 h 290"/>
                <a:gd name="T90" fmla="*/ 144 w 186"/>
                <a:gd name="T91" fmla="*/ 12 h 290"/>
                <a:gd name="T92" fmla="*/ 168 w 186"/>
                <a:gd name="T93" fmla="*/ 4 h 290"/>
                <a:gd name="T94" fmla="*/ 180 w 186"/>
                <a:gd name="T95" fmla="*/ 0 h 290"/>
                <a:gd name="T96" fmla="*/ 184 w 186"/>
                <a:gd name="T97" fmla="*/ 4 h 290"/>
                <a:gd name="T98" fmla="*/ 182 w 186"/>
                <a:gd name="T99" fmla="*/ 30 h 290"/>
                <a:gd name="T100" fmla="*/ 186 w 186"/>
                <a:gd name="T101" fmla="*/ 32 h 290"/>
                <a:gd name="T102" fmla="*/ 180 w 186"/>
                <a:gd name="T103" fmla="*/ 38 h 29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6"/>
                <a:gd name="T157" fmla="*/ 0 h 290"/>
                <a:gd name="T158" fmla="*/ 186 w 186"/>
                <a:gd name="T159" fmla="*/ 290 h 29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6" h="290">
                  <a:moveTo>
                    <a:pt x="180" y="38"/>
                  </a:moveTo>
                  <a:lnTo>
                    <a:pt x="174" y="62"/>
                  </a:lnTo>
                  <a:lnTo>
                    <a:pt x="162" y="88"/>
                  </a:lnTo>
                  <a:lnTo>
                    <a:pt x="150" y="112"/>
                  </a:lnTo>
                  <a:lnTo>
                    <a:pt x="136" y="140"/>
                  </a:lnTo>
                  <a:lnTo>
                    <a:pt x="124" y="166"/>
                  </a:lnTo>
                  <a:lnTo>
                    <a:pt x="112" y="178"/>
                  </a:lnTo>
                  <a:lnTo>
                    <a:pt x="102" y="188"/>
                  </a:lnTo>
                  <a:lnTo>
                    <a:pt x="92" y="200"/>
                  </a:lnTo>
                  <a:lnTo>
                    <a:pt x="80" y="212"/>
                  </a:lnTo>
                  <a:lnTo>
                    <a:pt x="68" y="226"/>
                  </a:lnTo>
                  <a:lnTo>
                    <a:pt x="54" y="238"/>
                  </a:lnTo>
                  <a:lnTo>
                    <a:pt x="40" y="250"/>
                  </a:lnTo>
                  <a:lnTo>
                    <a:pt x="30" y="264"/>
                  </a:lnTo>
                  <a:lnTo>
                    <a:pt x="20" y="276"/>
                  </a:lnTo>
                  <a:lnTo>
                    <a:pt x="10" y="290"/>
                  </a:lnTo>
                  <a:lnTo>
                    <a:pt x="2" y="274"/>
                  </a:lnTo>
                  <a:lnTo>
                    <a:pt x="2" y="252"/>
                  </a:lnTo>
                  <a:lnTo>
                    <a:pt x="2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8" y="182"/>
                  </a:lnTo>
                  <a:lnTo>
                    <a:pt x="18" y="170"/>
                  </a:lnTo>
                  <a:lnTo>
                    <a:pt x="26" y="166"/>
                  </a:lnTo>
                  <a:lnTo>
                    <a:pt x="44" y="154"/>
                  </a:lnTo>
                  <a:lnTo>
                    <a:pt x="60" y="152"/>
                  </a:lnTo>
                  <a:lnTo>
                    <a:pt x="74" y="150"/>
                  </a:lnTo>
                  <a:lnTo>
                    <a:pt x="88" y="132"/>
                  </a:lnTo>
                  <a:lnTo>
                    <a:pt x="100" y="118"/>
                  </a:lnTo>
                  <a:lnTo>
                    <a:pt x="114" y="100"/>
                  </a:lnTo>
                  <a:lnTo>
                    <a:pt x="128" y="84"/>
                  </a:lnTo>
                  <a:lnTo>
                    <a:pt x="110" y="84"/>
                  </a:lnTo>
                  <a:lnTo>
                    <a:pt x="94" y="78"/>
                  </a:lnTo>
                  <a:lnTo>
                    <a:pt x="82" y="72"/>
                  </a:lnTo>
                  <a:lnTo>
                    <a:pt x="68" y="68"/>
                  </a:lnTo>
                  <a:lnTo>
                    <a:pt x="54" y="62"/>
                  </a:lnTo>
                  <a:lnTo>
                    <a:pt x="42" y="48"/>
                  </a:lnTo>
                  <a:lnTo>
                    <a:pt x="30" y="30"/>
                  </a:lnTo>
                  <a:lnTo>
                    <a:pt x="32" y="20"/>
                  </a:lnTo>
                  <a:lnTo>
                    <a:pt x="38" y="8"/>
                  </a:lnTo>
                  <a:lnTo>
                    <a:pt x="50" y="20"/>
                  </a:lnTo>
                  <a:lnTo>
                    <a:pt x="60" y="30"/>
                  </a:lnTo>
                  <a:lnTo>
                    <a:pt x="84" y="22"/>
                  </a:lnTo>
                  <a:lnTo>
                    <a:pt x="102" y="26"/>
                  </a:lnTo>
                  <a:lnTo>
                    <a:pt x="118" y="16"/>
                  </a:lnTo>
                  <a:lnTo>
                    <a:pt x="144" y="12"/>
                  </a:lnTo>
                  <a:lnTo>
                    <a:pt x="168" y="4"/>
                  </a:lnTo>
                  <a:lnTo>
                    <a:pt x="180" y="0"/>
                  </a:lnTo>
                  <a:lnTo>
                    <a:pt x="184" y="4"/>
                  </a:lnTo>
                  <a:lnTo>
                    <a:pt x="182" y="30"/>
                  </a:lnTo>
                  <a:lnTo>
                    <a:pt x="186" y="32"/>
                  </a:lnTo>
                  <a:lnTo>
                    <a:pt x="180" y="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2948" y="2508"/>
              <a:ext cx="298" cy="416"/>
            </a:xfrm>
            <a:custGeom>
              <a:avLst/>
              <a:gdLst>
                <a:gd name="T0" fmla="*/ 34 w 298"/>
                <a:gd name="T1" fmla="*/ 66 h 416"/>
                <a:gd name="T2" fmla="*/ 52 w 298"/>
                <a:gd name="T3" fmla="*/ 44 h 416"/>
                <a:gd name="T4" fmla="*/ 64 w 298"/>
                <a:gd name="T5" fmla="*/ 24 h 416"/>
                <a:gd name="T6" fmla="*/ 92 w 298"/>
                <a:gd name="T7" fmla="*/ 24 h 416"/>
                <a:gd name="T8" fmla="*/ 122 w 298"/>
                <a:gd name="T9" fmla="*/ 24 h 416"/>
                <a:gd name="T10" fmla="*/ 150 w 298"/>
                <a:gd name="T11" fmla="*/ 24 h 416"/>
                <a:gd name="T12" fmla="*/ 166 w 298"/>
                <a:gd name="T13" fmla="*/ 18 h 416"/>
                <a:gd name="T14" fmla="*/ 190 w 298"/>
                <a:gd name="T15" fmla="*/ 26 h 416"/>
                <a:gd name="T16" fmla="*/ 216 w 298"/>
                <a:gd name="T17" fmla="*/ 18 h 416"/>
                <a:gd name="T18" fmla="*/ 230 w 298"/>
                <a:gd name="T19" fmla="*/ 4 h 416"/>
                <a:gd name="T20" fmla="*/ 240 w 298"/>
                <a:gd name="T21" fmla="*/ 0 h 416"/>
                <a:gd name="T22" fmla="*/ 266 w 298"/>
                <a:gd name="T23" fmla="*/ 26 h 416"/>
                <a:gd name="T24" fmla="*/ 276 w 298"/>
                <a:gd name="T25" fmla="*/ 66 h 416"/>
                <a:gd name="T26" fmla="*/ 298 w 298"/>
                <a:gd name="T27" fmla="*/ 110 h 416"/>
                <a:gd name="T28" fmla="*/ 276 w 298"/>
                <a:gd name="T29" fmla="*/ 130 h 416"/>
                <a:gd name="T30" fmla="*/ 266 w 298"/>
                <a:gd name="T31" fmla="*/ 186 h 416"/>
                <a:gd name="T32" fmla="*/ 246 w 298"/>
                <a:gd name="T33" fmla="*/ 236 h 416"/>
                <a:gd name="T34" fmla="*/ 230 w 298"/>
                <a:gd name="T35" fmla="*/ 260 h 416"/>
                <a:gd name="T36" fmla="*/ 226 w 298"/>
                <a:gd name="T37" fmla="*/ 308 h 416"/>
                <a:gd name="T38" fmla="*/ 206 w 298"/>
                <a:gd name="T39" fmla="*/ 320 h 416"/>
                <a:gd name="T40" fmla="*/ 232 w 298"/>
                <a:gd name="T41" fmla="*/ 342 h 416"/>
                <a:gd name="T42" fmla="*/ 246 w 298"/>
                <a:gd name="T43" fmla="*/ 372 h 416"/>
                <a:gd name="T44" fmla="*/ 262 w 298"/>
                <a:gd name="T45" fmla="*/ 392 h 416"/>
                <a:gd name="T46" fmla="*/ 234 w 298"/>
                <a:gd name="T47" fmla="*/ 392 h 416"/>
                <a:gd name="T48" fmla="*/ 218 w 298"/>
                <a:gd name="T49" fmla="*/ 410 h 416"/>
                <a:gd name="T50" fmla="*/ 190 w 298"/>
                <a:gd name="T51" fmla="*/ 414 h 416"/>
                <a:gd name="T52" fmla="*/ 170 w 298"/>
                <a:gd name="T53" fmla="*/ 412 h 416"/>
                <a:gd name="T54" fmla="*/ 154 w 298"/>
                <a:gd name="T55" fmla="*/ 402 h 416"/>
                <a:gd name="T56" fmla="*/ 134 w 298"/>
                <a:gd name="T57" fmla="*/ 396 h 416"/>
                <a:gd name="T58" fmla="*/ 110 w 298"/>
                <a:gd name="T59" fmla="*/ 388 h 416"/>
                <a:gd name="T60" fmla="*/ 102 w 298"/>
                <a:gd name="T61" fmla="*/ 376 h 416"/>
                <a:gd name="T62" fmla="*/ 84 w 298"/>
                <a:gd name="T63" fmla="*/ 352 h 416"/>
                <a:gd name="T64" fmla="*/ 64 w 298"/>
                <a:gd name="T65" fmla="*/ 326 h 416"/>
                <a:gd name="T66" fmla="*/ 44 w 298"/>
                <a:gd name="T67" fmla="*/ 308 h 416"/>
                <a:gd name="T68" fmla="*/ 34 w 298"/>
                <a:gd name="T69" fmla="*/ 284 h 416"/>
                <a:gd name="T70" fmla="*/ 18 w 298"/>
                <a:gd name="T71" fmla="*/ 258 h 416"/>
                <a:gd name="T72" fmla="*/ 12 w 298"/>
                <a:gd name="T73" fmla="*/ 236 h 416"/>
                <a:gd name="T74" fmla="*/ 0 w 298"/>
                <a:gd name="T75" fmla="*/ 218 h 416"/>
                <a:gd name="T76" fmla="*/ 8 w 298"/>
                <a:gd name="T77" fmla="*/ 192 h 416"/>
                <a:gd name="T78" fmla="*/ 10 w 298"/>
                <a:gd name="T79" fmla="*/ 178 h 416"/>
                <a:gd name="T80" fmla="*/ 26 w 298"/>
                <a:gd name="T81" fmla="*/ 156 h 416"/>
                <a:gd name="T82" fmla="*/ 36 w 298"/>
                <a:gd name="T83" fmla="*/ 136 h 416"/>
                <a:gd name="T84" fmla="*/ 34 w 298"/>
                <a:gd name="T85" fmla="*/ 96 h 41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8"/>
                <a:gd name="T130" fmla="*/ 0 h 416"/>
                <a:gd name="T131" fmla="*/ 298 w 298"/>
                <a:gd name="T132" fmla="*/ 416 h 41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8" h="416">
                  <a:moveTo>
                    <a:pt x="34" y="76"/>
                  </a:moveTo>
                  <a:lnTo>
                    <a:pt x="34" y="66"/>
                  </a:lnTo>
                  <a:lnTo>
                    <a:pt x="52" y="66"/>
                  </a:lnTo>
                  <a:lnTo>
                    <a:pt x="52" y="44"/>
                  </a:lnTo>
                  <a:lnTo>
                    <a:pt x="50" y="24"/>
                  </a:lnTo>
                  <a:lnTo>
                    <a:pt x="64" y="24"/>
                  </a:lnTo>
                  <a:lnTo>
                    <a:pt x="78" y="24"/>
                  </a:lnTo>
                  <a:lnTo>
                    <a:pt x="92" y="24"/>
                  </a:lnTo>
                  <a:lnTo>
                    <a:pt x="108" y="24"/>
                  </a:lnTo>
                  <a:lnTo>
                    <a:pt x="122" y="24"/>
                  </a:lnTo>
                  <a:lnTo>
                    <a:pt x="136" y="24"/>
                  </a:lnTo>
                  <a:lnTo>
                    <a:pt x="150" y="24"/>
                  </a:lnTo>
                  <a:lnTo>
                    <a:pt x="164" y="24"/>
                  </a:lnTo>
                  <a:lnTo>
                    <a:pt x="166" y="18"/>
                  </a:lnTo>
                  <a:lnTo>
                    <a:pt x="166" y="24"/>
                  </a:lnTo>
                  <a:lnTo>
                    <a:pt x="190" y="26"/>
                  </a:lnTo>
                  <a:lnTo>
                    <a:pt x="212" y="28"/>
                  </a:lnTo>
                  <a:lnTo>
                    <a:pt x="216" y="18"/>
                  </a:lnTo>
                  <a:lnTo>
                    <a:pt x="226" y="16"/>
                  </a:lnTo>
                  <a:lnTo>
                    <a:pt x="230" y="4"/>
                  </a:lnTo>
                  <a:lnTo>
                    <a:pt x="234" y="6"/>
                  </a:lnTo>
                  <a:lnTo>
                    <a:pt x="240" y="0"/>
                  </a:lnTo>
                  <a:lnTo>
                    <a:pt x="254" y="12"/>
                  </a:lnTo>
                  <a:lnTo>
                    <a:pt x="266" y="26"/>
                  </a:lnTo>
                  <a:lnTo>
                    <a:pt x="272" y="40"/>
                  </a:lnTo>
                  <a:lnTo>
                    <a:pt x="276" y="66"/>
                  </a:lnTo>
                  <a:lnTo>
                    <a:pt x="282" y="92"/>
                  </a:lnTo>
                  <a:lnTo>
                    <a:pt x="298" y="110"/>
                  </a:lnTo>
                  <a:lnTo>
                    <a:pt x="288" y="120"/>
                  </a:lnTo>
                  <a:lnTo>
                    <a:pt x="276" y="130"/>
                  </a:lnTo>
                  <a:lnTo>
                    <a:pt x="270" y="156"/>
                  </a:lnTo>
                  <a:lnTo>
                    <a:pt x="266" y="186"/>
                  </a:lnTo>
                  <a:lnTo>
                    <a:pt x="264" y="200"/>
                  </a:lnTo>
                  <a:lnTo>
                    <a:pt x="246" y="236"/>
                  </a:lnTo>
                  <a:lnTo>
                    <a:pt x="242" y="260"/>
                  </a:lnTo>
                  <a:lnTo>
                    <a:pt x="230" y="260"/>
                  </a:lnTo>
                  <a:lnTo>
                    <a:pt x="228" y="284"/>
                  </a:lnTo>
                  <a:lnTo>
                    <a:pt x="226" y="308"/>
                  </a:lnTo>
                  <a:lnTo>
                    <a:pt x="214" y="310"/>
                  </a:lnTo>
                  <a:lnTo>
                    <a:pt x="206" y="320"/>
                  </a:lnTo>
                  <a:lnTo>
                    <a:pt x="214" y="326"/>
                  </a:lnTo>
                  <a:lnTo>
                    <a:pt x="232" y="342"/>
                  </a:lnTo>
                  <a:lnTo>
                    <a:pt x="238" y="356"/>
                  </a:lnTo>
                  <a:lnTo>
                    <a:pt x="246" y="372"/>
                  </a:lnTo>
                  <a:lnTo>
                    <a:pt x="256" y="376"/>
                  </a:lnTo>
                  <a:lnTo>
                    <a:pt x="262" y="392"/>
                  </a:lnTo>
                  <a:lnTo>
                    <a:pt x="248" y="392"/>
                  </a:lnTo>
                  <a:lnTo>
                    <a:pt x="234" y="392"/>
                  </a:lnTo>
                  <a:lnTo>
                    <a:pt x="226" y="402"/>
                  </a:lnTo>
                  <a:lnTo>
                    <a:pt x="218" y="410"/>
                  </a:lnTo>
                  <a:lnTo>
                    <a:pt x="196" y="410"/>
                  </a:lnTo>
                  <a:lnTo>
                    <a:pt x="190" y="414"/>
                  </a:lnTo>
                  <a:lnTo>
                    <a:pt x="184" y="410"/>
                  </a:lnTo>
                  <a:lnTo>
                    <a:pt x="170" y="412"/>
                  </a:lnTo>
                  <a:lnTo>
                    <a:pt x="168" y="416"/>
                  </a:lnTo>
                  <a:lnTo>
                    <a:pt x="154" y="402"/>
                  </a:lnTo>
                  <a:lnTo>
                    <a:pt x="142" y="390"/>
                  </a:lnTo>
                  <a:lnTo>
                    <a:pt x="134" y="396"/>
                  </a:lnTo>
                  <a:lnTo>
                    <a:pt x="124" y="398"/>
                  </a:lnTo>
                  <a:lnTo>
                    <a:pt x="110" y="388"/>
                  </a:lnTo>
                  <a:lnTo>
                    <a:pt x="104" y="384"/>
                  </a:lnTo>
                  <a:lnTo>
                    <a:pt x="102" y="376"/>
                  </a:lnTo>
                  <a:lnTo>
                    <a:pt x="92" y="362"/>
                  </a:lnTo>
                  <a:lnTo>
                    <a:pt x="84" y="352"/>
                  </a:lnTo>
                  <a:lnTo>
                    <a:pt x="68" y="336"/>
                  </a:lnTo>
                  <a:lnTo>
                    <a:pt x="64" y="326"/>
                  </a:lnTo>
                  <a:lnTo>
                    <a:pt x="48" y="314"/>
                  </a:lnTo>
                  <a:lnTo>
                    <a:pt x="44" y="308"/>
                  </a:lnTo>
                  <a:lnTo>
                    <a:pt x="32" y="304"/>
                  </a:lnTo>
                  <a:lnTo>
                    <a:pt x="34" y="284"/>
                  </a:lnTo>
                  <a:lnTo>
                    <a:pt x="26" y="272"/>
                  </a:lnTo>
                  <a:lnTo>
                    <a:pt x="18" y="258"/>
                  </a:lnTo>
                  <a:lnTo>
                    <a:pt x="18" y="248"/>
                  </a:lnTo>
                  <a:lnTo>
                    <a:pt x="12" y="236"/>
                  </a:lnTo>
                  <a:lnTo>
                    <a:pt x="6" y="218"/>
                  </a:lnTo>
                  <a:lnTo>
                    <a:pt x="0" y="218"/>
                  </a:lnTo>
                  <a:lnTo>
                    <a:pt x="6" y="202"/>
                  </a:lnTo>
                  <a:lnTo>
                    <a:pt x="8" y="192"/>
                  </a:lnTo>
                  <a:lnTo>
                    <a:pt x="10" y="188"/>
                  </a:lnTo>
                  <a:lnTo>
                    <a:pt x="10" y="178"/>
                  </a:lnTo>
                  <a:lnTo>
                    <a:pt x="18" y="164"/>
                  </a:lnTo>
                  <a:lnTo>
                    <a:pt x="26" y="156"/>
                  </a:lnTo>
                  <a:lnTo>
                    <a:pt x="38" y="156"/>
                  </a:lnTo>
                  <a:lnTo>
                    <a:pt x="36" y="136"/>
                  </a:lnTo>
                  <a:lnTo>
                    <a:pt x="36" y="118"/>
                  </a:lnTo>
                  <a:lnTo>
                    <a:pt x="34" y="96"/>
                  </a:lnTo>
                  <a:lnTo>
                    <a:pt x="34" y="7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3082" y="3048"/>
              <a:ext cx="34" cy="44"/>
            </a:xfrm>
            <a:custGeom>
              <a:avLst/>
              <a:gdLst>
                <a:gd name="T0" fmla="*/ 30 w 34"/>
                <a:gd name="T1" fmla="*/ 10 h 44"/>
                <a:gd name="T2" fmla="*/ 30 w 34"/>
                <a:gd name="T3" fmla="*/ 2 h 44"/>
                <a:gd name="T4" fmla="*/ 18 w 34"/>
                <a:gd name="T5" fmla="*/ 0 h 44"/>
                <a:gd name="T6" fmla="*/ 16 w 34"/>
                <a:gd name="T7" fmla="*/ 6 h 44"/>
                <a:gd name="T8" fmla="*/ 0 w 34"/>
                <a:gd name="T9" fmla="*/ 8 h 44"/>
                <a:gd name="T10" fmla="*/ 0 w 34"/>
                <a:gd name="T11" fmla="*/ 8 h 44"/>
                <a:gd name="T12" fmla="*/ 0 w 34"/>
                <a:gd name="T13" fmla="*/ 10 h 44"/>
                <a:gd name="T14" fmla="*/ 4 w 34"/>
                <a:gd name="T15" fmla="*/ 28 h 44"/>
                <a:gd name="T16" fmla="*/ 8 w 34"/>
                <a:gd name="T17" fmla="*/ 44 h 44"/>
                <a:gd name="T18" fmla="*/ 10 w 34"/>
                <a:gd name="T19" fmla="*/ 44 h 44"/>
                <a:gd name="T20" fmla="*/ 24 w 34"/>
                <a:gd name="T21" fmla="*/ 32 h 44"/>
                <a:gd name="T22" fmla="*/ 34 w 34"/>
                <a:gd name="T23" fmla="*/ 18 h 44"/>
                <a:gd name="T24" fmla="*/ 30 w 34"/>
                <a:gd name="T25" fmla="*/ 10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44"/>
                <a:gd name="T41" fmla="*/ 34 w 34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44">
                  <a:moveTo>
                    <a:pt x="30" y="10"/>
                  </a:moveTo>
                  <a:lnTo>
                    <a:pt x="30" y="2"/>
                  </a:lnTo>
                  <a:lnTo>
                    <a:pt x="18" y="0"/>
                  </a:lnTo>
                  <a:lnTo>
                    <a:pt x="16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4" y="28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24" y="32"/>
                  </a:lnTo>
                  <a:lnTo>
                    <a:pt x="34" y="18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2752" y="2924"/>
              <a:ext cx="138" cy="180"/>
            </a:xfrm>
            <a:custGeom>
              <a:avLst/>
              <a:gdLst>
                <a:gd name="T0" fmla="*/ 26 w 138"/>
                <a:gd name="T1" fmla="*/ 126 h 180"/>
                <a:gd name="T2" fmla="*/ 8 w 138"/>
                <a:gd name="T3" fmla="*/ 126 h 180"/>
                <a:gd name="T4" fmla="*/ 10 w 138"/>
                <a:gd name="T5" fmla="*/ 134 h 180"/>
                <a:gd name="T6" fmla="*/ 10 w 138"/>
                <a:gd name="T7" fmla="*/ 138 h 180"/>
                <a:gd name="T8" fmla="*/ 14 w 138"/>
                <a:gd name="T9" fmla="*/ 148 h 180"/>
                <a:gd name="T10" fmla="*/ 10 w 138"/>
                <a:gd name="T11" fmla="*/ 152 h 180"/>
                <a:gd name="T12" fmla="*/ 6 w 138"/>
                <a:gd name="T13" fmla="*/ 148 h 180"/>
                <a:gd name="T14" fmla="*/ 0 w 138"/>
                <a:gd name="T15" fmla="*/ 158 h 180"/>
                <a:gd name="T16" fmla="*/ 16 w 138"/>
                <a:gd name="T17" fmla="*/ 180 h 180"/>
                <a:gd name="T18" fmla="*/ 28 w 138"/>
                <a:gd name="T19" fmla="*/ 170 h 180"/>
                <a:gd name="T20" fmla="*/ 36 w 138"/>
                <a:gd name="T21" fmla="*/ 174 h 180"/>
                <a:gd name="T22" fmla="*/ 44 w 138"/>
                <a:gd name="T23" fmla="*/ 174 h 180"/>
                <a:gd name="T24" fmla="*/ 50 w 138"/>
                <a:gd name="T25" fmla="*/ 170 h 180"/>
                <a:gd name="T26" fmla="*/ 60 w 138"/>
                <a:gd name="T27" fmla="*/ 168 h 180"/>
                <a:gd name="T28" fmla="*/ 64 w 138"/>
                <a:gd name="T29" fmla="*/ 178 h 180"/>
                <a:gd name="T30" fmla="*/ 78 w 138"/>
                <a:gd name="T31" fmla="*/ 164 h 180"/>
                <a:gd name="T32" fmla="*/ 90 w 138"/>
                <a:gd name="T33" fmla="*/ 150 h 180"/>
                <a:gd name="T34" fmla="*/ 94 w 138"/>
                <a:gd name="T35" fmla="*/ 134 h 180"/>
                <a:gd name="T36" fmla="*/ 96 w 138"/>
                <a:gd name="T37" fmla="*/ 116 h 180"/>
                <a:gd name="T38" fmla="*/ 110 w 138"/>
                <a:gd name="T39" fmla="*/ 100 h 180"/>
                <a:gd name="T40" fmla="*/ 122 w 138"/>
                <a:gd name="T41" fmla="*/ 82 h 180"/>
                <a:gd name="T42" fmla="*/ 126 w 138"/>
                <a:gd name="T43" fmla="*/ 68 h 180"/>
                <a:gd name="T44" fmla="*/ 128 w 138"/>
                <a:gd name="T45" fmla="*/ 52 h 180"/>
                <a:gd name="T46" fmla="*/ 132 w 138"/>
                <a:gd name="T47" fmla="*/ 34 h 180"/>
                <a:gd name="T48" fmla="*/ 134 w 138"/>
                <a:gd name="T49" fmla="*/ 18 h 180"/>
                <a:gd name="T50" fmla="*/ 138 w 138"/>
                <a:gd name="T51" fmla="*/ 0 h 180"/>
                <a:gd name="T52" fmla="*/ 124 w 138"/>
                <a:gd name="T53" fmla="*/ 0 h 180"/>
                <a:gd name="T54" fmla="*/ 110 w 138"/>
                <a:gd name="T55" fmla="*/ 0 h 180"/>
                <a:gd name="T56" fmla="*/ 100 w 138"/>
                <a:gd name="T57" fmla="*/ 4 h 180"/>
                <a:gd name="T58" fmla="*/ 94 w 138"/>
                <a:gd name="T59" fmla="*/ 28 h 180"/>
                <a:gd name="T60" fmla="*/ 90 w 138"/>
                <a:gd name="T61" fmla="*/ 36 h 180"/>
                <a:gd name="T62" fmla="*/ 74 w 138"/>
                <a:gd name="T63" fmla="*/ 32 h 180"/>
                <a:gd name="T64" fmla="*/ 58 w 138"/>
                <a:gd name="T65" fmla="*/ 28 h 180"/>
                <a:gd name="T66" fmla="*/ 40 w 138"/>
                <a:gd name="T67" fmla="*/ 28 h 180"/>
                <a:gd name="T68" fmla="*/ 38 w 138"/>
                <a:gd name="T69" fmla="*/ 50 h 180"/>
                <a:gd name="T70" fmla="*/ 58 w 138"/>
                <a:gd name="T71" fmla="*/ 46 h 180"/>
                <a:gd name="T72" fmla="*/ 60 w 138"/>
                <a:gd name="T73" fmla="*/ 62 h 180"/>
                <a:gd name="T74" fmla="*/ 52 w 138"/>
                <a:gd name="T75" fmla="*/ 74 h 180"/>
                <a:gd name="T76" fmla="*/ 62 w 138"/>
                <a:gd name="T77" fmla="*/ 92 h 180"/>
                <a:gd name="T78" fmla="*/ 58 w 138"/>
                <a:gd name="T79" fmla="*/ 122 h 180"/>
                <a:gd name="T80" fmla="*/ 50 w 138"/>
                <a:gd name="T81" fmla="*/ 126 h 180"/>
                <a:gd name="T82" fmla="*/ 48 w 138"/>
                <a:gd name="T83" fmla="*/ 122 h 180"/>
                <a:gd name="T84" fmla="*/ 38 w 138"/>
                <a:gd name="T85" fmla="*/ 124 h 180"/>
                <a:gd name="T86" fmla="*/ 26 w 138"/>
                <a:gd name="T87" fmla="*/ 114 h 180"/>
                <a:gd name="T88" fmla="*/ 26 w 138"/>
                <a:gd name="T89" fmla="*/ 126 h 1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8"/>
                <a:gd name="T136" fmla="*/ 0 h 180"/>
                <a:gd name="T137" fmla="*/ 138 w 138"/>
                <a:gd name="T138" fmla="*/ 180 h 1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8" h="180">
                  <a:moveTo>
                    <a:pt x="26" y="126"/>
                  </a:moveTo>
                  <a:lnTo>
                    <a:pt x="8" y="126"/>
                  </a:lnTo>
                  <a:lnTo>
                    <a:pt x="10" y="134"/>
                  </a:lnTo>
                  <a:lnTo>
                    <a:pt x="10" y="138"/>
                  </a:lnTo>
                  <a:lnTo>
                    <a:pt x="14" y="148"/>
                  </a:lnTo>
                  <a:lnTo>
                    <a:pt x="10" y="152"/>
                  </a:lnTo>
                  <a:lnTo>
                    <a:pt x="6" y="148"/>
                  </a:lnTo>
                  <a:lnTo>
                    <a:pt x="0" y="158"/>
                  </a:lnTo>
                  <a:lnTo>
                    <a:pt x="16" y="180"/>
                  </a:lnTo>
                  <a:lnTo>
                    <a:pt x="28" y="170"/>
                  </a:lnTo>
                  <a:lnTo>
                    <a:pt x="36" y="174"/>
                  </a:lnTo>
                  <a:lnTo>
                    <a:pt x="44" y="174"/>
                  </a:lnTo>
                  <a:lnTo>
                    <a:pt x="50" y="170"/>
                  </a:lnTo>
                  <a:lnTo>
                    <a:pt x="60" y="168"/>
                  </a:lnTo>
                  <a:lnTo>
                    <a:pt x="64" y="178"/>
                  </a:lnTo>
                  <a:lnTo>
                    <a:pt x="78" y="164"/>
                  </a:lnTo>
                  <a:lnTo>
                    <a:pt x="90" y="150"/>
                  </a:lnTo>
                  <a:lnTo>
                    <a:pt x="94" y="134"/>
                  </a:lnTo>
                  <a:lnTo>
                    <a:pt x="96" y="116"/>
                  </a:lnTo>
                  <a:lnTo>
                    <a:pt x="110" y="100"/>
                  </a:lnTo>
                  <a:lnTo>
                    <a:pt x="122" y="82"/>
                  </a:lnTo>
                  <a:lnTo>
                    <a:pt x="126" y="68"/>
                  </a:lnTo>
                  <a:lnTo>
                    <a:pt x="128" y="52"/>
                  </a:lnTo>
                  <a:lnTo>
                    <a:pt x="132" y="34"/>
                  </a:lnTo>
                  <a:lnTo>
                    <a:pt x="134" y="18"/>
                  </a:lnTo>
                  <a:lnTo>
                    <a:pt x="138" y="0"/>
                  </a:lnTo>
                  <a:lnTo>
                    <a:pt x="124" y="0"/>
                  </a:lnTo>
                  <a:lnTo>
                    <a:pt x="110" y="0"/>
                  </a:lnTo>
                  <a:lnTo>
                    <a:pt x="100" y="4"/>
                  </a:lnTo>
                  <a:lnTo>
                    <a:pt x="94" y="28"/>
                  </a:lnTo>
                  <a:lnTo>
                    <a:pt x="90" y="36"/>
                  </a:lnTo>
                  <a:lnTo>
                    <a:pt x="74" y="32"/>
                  </a:lnTo>
                  <a:lnTo>
                    <a:pt x="58" y="28"/>
                  </a:lnTo>
                  <a:lnTo>
                    <a:pt x="40" y="28"/>
                  </a:lnTo>
                  <a:lnTo>
                    <a:pt x="38" y="50"/>
                  </a:lnTo>
                  <a:lnTo>
                    <a:pt x="58" y="46"/>
                  </a:lnTo>
                  <a:lnTo>
                    <a:pt x="60" y="62"/>
                  </a:lnTo>
                  <a:lnTo>
                    <a:pt x="52" y="74"/>
                  </a:lnTo>
                  <a:lnTo>
                    <a:pt x="62" y="92"/>
                  </a:lnTo>
                  <a:lnTo>
                    <a:pt x="58" y="122"/>
                  </a:lnTo>
                  <a:lnTo>
                    <a:pt x="50" y="126"/>
                  </a:lnTo>
                  <a:lnTo>
                    <a:pt x="48" y="122"/>
                  </a:lnTo>
                  <a:lnTo>
                    <a:pt x="38" y="124"/>
                  </a:lnTo>
                  <a:lnTo>
                    <a:pt x="26" y="114"/>
                  </a:lnTo>
                  <a:lnTo>
                    <a:pt x="26" y="1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172" y="2902"/>
              <a:ext cx="146" cy="194"/>
            </a:xfrm>
            <a:custGeom>
              <a:avLst/>
              <a:gdLst>
                <a:gd name="T0" fmla="*/ 66 w 146"/>
                <a:gd name="T1" fmla="*/ 158 h 194"/>
                <a:gd name="T2" fmla="*/ 50 w 146"/>
                <a:gd name="T3" fmla="*/ 150 h 194"/>
                <a:gd name="T4" fmla="*/ 32 w 146"/>
                <a:gd name="T5" fmla="*/ 140 h 194"/>
                <a:gd name="T6" fmla="*/ 16 w 146"/>
                <a:gd name="T7" fmla="*/ 128 h 194"/>
                <a:gd name="T8" fmla="*/ 0 w 146"/>
                <a:gd name="T9" fmla="*/ 118 h 194"/>
                <a:gd name="T10" fmla="*/ 0 w 146"/>
                <a:gd name="T11" fmla="*/ 94 h 194"/>
                <a:gd name="T12" fmla="*/ 10 w 146"/>
                <a:gd name="T13" fmla="*/ 74 h 194"/>
                <a:gd name="T14" fmla="*/ 20 w 146"/>
                <a:gd name="T15" fmla="*/ 56 h 194"/>
                <a:gd name="T16" fmla="*/ 14 w 146"/>
                <a:gd name="T17" fmla="*/ 40 h 194"/>
                <a:gd name="T18" fmla="*/ 8 w 146"/>
                <a:gd name="T19" fmla="*/ 24 h 194"/>
                <a:gd name="T20" fmla="*/ 0 w 146"/>
                <a:gd name="T21" fmla="*/ 8 h 194"/>
                <a:gd name="T22" fmla="*/ 8 w 146"/>
                <a:gd name="T23" fmla="*/ 0 h 194"/>
                <a:gd name="T24" fmla="*/ 22 w 146"/>
                <a:gd name="T25" fmla="*/ 0 h 194"/>
                <a:gd name="T26" fmla="*/ 36 w 146"/>
                <a:gd name="T27" fmla="*/ 0 h 194"/>
                <a:gd name="T28" fmla="*/ 52 w 146"/>
                <a:gd name="T29" fmla="*/ 2 h 194"/>
                <a:gd name="T30" fmla="*/ 74 w 146"/>
                <a:gd name="T31" fmla="*/ 18 h 194"/>
                <a:gd name="T32" fmla="*/ 100 w 146"/>
                <a:gd name="T33" fmla="*/ 24 h 194"/>
                <a:gd name="T34" fmla="*/ 108 w 146"/>
                <a:gd name="T35" fmla="*/ 16 h 194"/>
                <a:gd name="T36" fmla="*/ 128 w 146"/>
                <a:gd name="T37" fmla="*/ 8 h 194"/>
                <a:gd name="T38" fmla="*/ 146 w 146"/>
                <a:gd name="T39" fmla="*/ 12 h 194"/>
                <a:gd name="T40" fmla="*/ 138 w 146"/>
                <a:gd name="T41" fmla="*/ 24 h 194"/>
                <a:gd name="T42" fmla="*/ 128 w 146"/>
                <a:gd name="T43" fmla="*/ 36 h 194"/>
                <a:gd name="T44" fmla="*/ 130 w 146"/>
                <a:gd name="T45" fmla="*/ 56 h 194"/>
                <a:gd name="T46" fmla="*/ 130 w 146"/>
                <a:gd name="T47" fmla="*/ 76 h 194"/>
                <a:gd name="T48" fmla="*/ 130 w 146"/>
                <a:gd name="T49" fmla="*/ 96 h 194"/>
                <a:gd name="T50" fmla="*/ 130 w 146"/>
                <a:gd name="T51" fmla="*/ 116 h 194"/>
                <a:gd name="T52" fmla="*/ 140 w 146"/>
                <a:gd name="T53" fmla="*/ 132 h 194"/>
                <a:gd name="T54" fmla="*/ 128 w 146"/>
                <a:gd name="T55" fmla="*/ 138 h 194"/>
                <a:gd name="T56" fmla="*/ 124 w 146"/>
                <a:gd name="T57" fmla="*/ 150 h 194"/>
                <a:gd name="T58" fmla="*/ 114 w 146"/>
                <a:gd name="T59" fmla="*/ 158 h 194"/>
                <a:gd name="T60" fmla="*/ 106 w 146"/>
                <a:gd name="T61" fmla="*/ 176 h 194"/>
                <a:gd name="T62" fmla="*/ 98 w 146"/>
                <a:gd name="T63" fmla="*/ 194 h 194"/>
                <a:gd name="T64" fmla="*/ 96 w 146"/>
                <a:gd name="T65" fmla="*/ 194 h 194"/>
                <a:gd name="T66" fmla="*/ 82 w 146"/>
                <a:gd name="T67" fmla="*/ 182 h 194"/>
                <a:gd name="T68" fmla="*/ 68 w 146"/>
                <a:gd name="T69" fmla="*/ 166 h 194"/>
                <a:gd name="T70" fmla="*/ 66 w 146"/>
                <a:gd name="T71" fmla="*/ 158 h 19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6"/>
                <a:gd name="T109" fmla="*/ 0 h 194"/>
                <a:gd name="T110" fmla="*/ 146 w 146"/>
                <a:gd name="T111" fmla="*/ 194 h 19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6" h="194">
                  <a:moveTo>
                    <a:pt x="66" y="158"/>
                  </a:moveTo>
                  <a:lnTo>
                    <a:pt x="50" y="150"/>
                  </a:lnTo>
                  <a:lnTo>
                    <a:pt x="32" y="140"/>
                  </a:lnTo>
                  <a:lnTo>
                    <a:pt x="16" y="128"/>
                  </a:lnTo>
                  <a:lnTo>
                    <a:pt x="0" y="118"/>
                  </a:lnTo>
                  <a:lnTo>
                    <a:pt x="0" y="94"/>
                  </a:lnTo>
                  <a:lnTo>
                    <a:pt x="10" y="74"/>
                  </a:lnTo>
                  <a:lnTo>
                    <a:pt x="20" y="56"/>
                  </a:lnTo>
                  <a:lnTo>
                    <a:pt x="14" y="40"/>
                  </a:lnTo>
                  <a:lnTo>
                    <a:pt x="8" y="24"/>
                  </a:lnTo>
                  <a:lnTo>
                    <a:pt x="0" y="8"/>
                  </a:lnTo>
                  <a:lnTo>
                    <a:pt x="8" y="0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52" y="2"/>
                  </a:lnTo>
                  <a:lnTo>
                    <a:pt x="74" y="18"/>
                  </a:lnTo>
                  <a:lnTo>
                    <a:pt x="100" y="24"/>
                  </a:lnTo>
                  <a:lnTo>
                    <a:pt x="108" y="16"/>
                  </a:lnTo>
                  <a:lnTo>
                    <a:pt x="128" y="8"/>
                  </a:lnTo>
                  <a:lnTo>
                    <a:pt x="146" y="12"/>
                  </a:lnTo>
                  <a:lnTo>
                    <a:pt x="138" y="24"/>
                  </a:lnTo>
                  <a:lnTo>
                    <a:pt x="128" y="36"/>
                  </a:lnTo>
                  <a:lnTo>
                    <a:pt x="130" y="56"/>
                  </a:lnTo>
                  <a:lnTo>
                    <a:pt x="130" y="76"/>
                  </a:lnTo>
                  <a:lnTo>
                    <a:pt x="130" y="96"/>
                  </a:lnTo>
                  <a:lnTo>
                    <a:pt x="130" y="116"/>
                  </a:lnTo>
                  <a:lnTo>
                    <a:pt x="140" y="132"/>
                  </a:lnTo>
                  <a:lnTo>
                    <a:pt x="128" y="138"/>
                  </a:lnTo>
                  <a:lnTo>
                    <a:pt x="124" y="150"/>
                  </a:lnTo>
                  <a:lnTo>
                    <a:pt x="114" y="158"/>
                  </a:lnTo>
                  <a:lnTo>
                    <a:pt x="106" y="176"/>
                  </a:lnTo>
                  <a:lnTo>
                    <a:pt x="98" y="194"/>
                  </a:lnTo>
                  <a:lnTo>
                    <a:pt x="96" y="194"/>
                  </a:lnTo>
                  <a:lnTo>
                    <a:pt x="82" y="182"/>
                  </a:lnTo>
                  <a:lnTo>
                    <a:pt x="68" y="166"/>
                  </a:lnTo>
                  <a:lnTo>
                    <a:pt x="66" y="15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2598" y="2706"/>
              <a:ext cx="218" cy="198"/>
            </a:xfrm>
            <a:custGeom>
              <a:avLst/>
              <a:gdLst>
                <a:gd name="T0" fmla="*/ 144 w 218"/>
                <a:gd name="T1" fmla="*/ 144 h 198"/>
                <a:gd name="T2" fmla="*/ 128 w 218"/>
                <a:gd name="T3" fmla="*/ 148 h 198"/>
                <a:gd name="T4" fmla="*/ 122 w 218"/>
                <a:gd name="T5" fmla="*/ 160 h 198"/>
                <a:gd name="T6" fmla="*/ 114 w 218"/>
                <a:gd name="T7" fmla="*/ 172 h 198"/>
                <a:gd name="T8" fmla="*/ 108 w 218"/>
                <a:gd name="T9" fmla="*/ 190 h 198"/>
                <a:gd name="T10" fmla="*/ 102 w 218"/>
                <a:gd name="T11" fmla="*/ 190 h 198"/>
                <a:gd name="T12" fmla="*/ 102 w 218"/>
                <a:gd name="T13" fmla="*/ 194 h 198"/>
                <a:gd name="T14" fmla="*/ 84 w 218"/>
                <a:gd name="T15" fmla="*/ 194 h 198"/>
                <a:gd name="T16" fmla="*/ 82 w 218"/>
                <a:gd name="T17" fmla="*/ 192 h 198"/>
                <a:gd name="T18" fmla="*/ 78 w 218"/>
                <a:gd name="T19" fmla="*/ 194 h 198"/>
                <a:gd name="T20" fmla="*/ 76 w 218"/>
                <a:gd name="T21" fmla="*/ 198 h 198"/>
                <a:gd name="T22" fmla="*/ 74 w 218"/>
                <a:gd name="T23" fmla="*/ 190 h 198"/>
                <a:gd name="T24" fmla="*/ 74 w 218"/>
                <a:gd name="T25" fmla="*/ 198 h 198"/>
                <a:gd name="T26" fmla="*/ 74 w 218"/>
                <a:gd name="T27" fmla="*/ 194 h 198"/>
                <a:gd name="T28" fmla="*/ 70 w 218"/>
                <a:gd name="T29" fmla="*/ 196 h 198"/>
                <a:gd name="T30" fmla="*/ 64 w 218"/>
                <a:gd name="T31" fmla="*/ 198 h 198"/>
                <a:gd name="T32" fmla="*/ 58 w 218"/>
                <a:gd name="T33" fmla="*/ 198 h 198"/>
                <a:gd name="T34" fmla="*/ 48 w 218"/>
                <a:gd name="T35" fmla="*/ 178 h 198"/>
                <a:gd name="T36" fmla="*/ 50 w 218"/>
                <a:gd name="T37" fmla="*/ 176 h 198"/>
                <a:gd name="T38" fmla="*/ 48 w 218"/>
                <a:gd name="T39" fmla="*/ 174 h 198"/>
                <a:gd name="T40" fmla="*/ 48 w 218"/>
                <a:gd name="T41" fmla="*/ 174 h 198"/>
                <a:gd name="T42" fmla="*/ 44 w 218"/>
                <a:gd name="T43" fmla="*/ 168 h 198"/>
                <a:gd name="T44" fmla="*/ 24 w 218"/>
                <a:gd name="T45" fmla="*/ 156 h 198"/>
                <a:gd name="T46" fmla="*/ 14 w 218"/>
                <a:gd name="T47" fmla="*/ 156 h 198"/>
                <a:gd name="T48" fmla="*/ 18 w 218"/>
                <a:gd name="T49" fmla="*/ 150 h 198"/>
                <a:gd name="T50" fmla="*/ 0 w 218"/>
                <a:gd name="T51" fmla="*/ 156 h 198"/>
                <a:gd name="T52" fmla="*/ 2 w 218"/>
                <a:gd name="T53" fmla="*/ 128 h 198"/>
                <a:gd name="T54" fmla="*/ 2 w 218"/>
                <a:gd name="T55" fmla="*/ 98 h 198"/>
                <a:gd name="T56" fmla="*/ 18 w 218"/>
                <a:gd name="T57" fmla="*/ 76 h 198"/>
                <a:gd name="T58" fmla="*/ 18 w 218"/>
                <a:gd name="T59" fmla="*/ 56 h 198"/>
                <a:gd name="T60" fmla="*/ 14 w 218"/>
                <a:gd name="T61" fmla="*/ 44 h 198"/>
                <a:gd name="T62" fmla="*/ 16 w 218"/>
                <a:gd name="T63" fmla="*/ 44 h 198"/>
                <a:gd name="T64" fmla="*/ 16 w 218"/>
                <a:gd name="T65" fmla="*/ 34 h 198"/>
                <a:gd name="T66" fmla="*/ 22 w 218"/>
                <a:gd name="T67" fmla="*/ 20 h 198"/>
                <a:gd name="T68" fmla="*/ 24 w 218"/>
                <a:gd name="T69" fmla="*/ 4 h 198"/>
                <a:gd name="T70" fmla="*/ 42 w 218"/>
                <a:gd name="T71" fmla="*/ 0 h 198"/>
                <a:gd name="T72" fmla="*/ 62 w 218"/>
                <a:gd name="T73" fmla="*/ 2 h 198"/>
                <a:gd name="T74" fmla="*/ 74 w 218"/>
                <a:gd name="T75" fmla="*/ 14 h 198"/>
                <a:gd name="T76" fmla="*/ 92 w 218"/>
                <a:gd name="T77" fmla="*/ 8 h 198"/>
                <a:gd name="T78" fmla="*/ 106 w 218"/>
                <a:gd name="T79" fmla="*/ 14 h 198"/>
                <a:gd name="T80" fmla="*/ 120 w 218"/>
                <a:gd name="T81" fmla="*/ 20 h 198"/>
                <a:gd name="T82" fmla="*/ 142 w 218"/>
                <a:gd name="T83" fmla="*/ 8 h 198"/>
                <a:gd name="T84" fmla="*/ 158 w 218"/>
                <a:gd name="T85" fmla="*/ 10 h 198"/>
                <a:gd name="T86" fmla="*/ 178 w 218"/>
                <a:gd name="T87" fmla="*/ 14 h 198"/>
                <a:gd name="T88" fmla="*/ 198 w 218"/>
                <a:gd name="T89" fmla="*/ 0 h 198"/>
                <a:gd name="T90" fmla="*/ 206 w 218"/>
                <a:gd name="T91" fmla="*/ 14 h 198"/>
                <a:gd name="T92" fmla="*/ 210 w 218"/>
                <a:gd name="T93" fmla="*/ 28 h 198"/>
                <a:gd name="T94" fmla="*/ 218 w 218"/>
                <a:gd name="T95" fmla="*/ 38 h 198"/>
                <a:gd name="T96" fmla="*/ 212 w 218"/>
                <a:gd name="T97" fmla="*/ 50 h 198"/>
                <a:gd name="T98" fmla="*/ 200 w 218"/>
                <a:gd name="T99" fmla="*/ 62 h 198"/>
                <a:gd name="T100" fmla="*/ 194 w 218"/>
                <a:gd name="T101" fmla="*/ 76 h 198"/>
                <a:gd name="T102" fmla="*/ 186 w 218"/>
                <a:gd name="T103" fmla="*/ 92 h 198"/>
                <a:gd name="T104" fmla="*/ 180 w 218"/>
                <a:gd name="T105" fmla="*/ 108 h 198"/>
                <a:gd name="T106" fmla="*/ 174 w 218"/>
                <a:gd name="T107" fmla="*/ 120 h 198"/>
                <a:gd name="T108" fmla="*/ 166 w 218"/>
                <a:gd name="T109" fmla="*/ 138 h 198"/>
                <a:gd name="T110" fmla="*/ 154 w 218"/>
                <a:gd name="T111" fmla="*/ 156 h 198"/>
                <a:gd name="T112" fmla="*/ 144 w 218"/>
                <a:gd name="T113" fmla="*/ 144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8"/>
                <a:gd name="T172" fmla="*/ 0 h 198"/>
                <a:gd name="T173" fmla="*/ 218 w 218"/>
                <a:gd name="T174" fmla="*/ 198 h 1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8" h="198">
                  <a:moveTo>
                    <a:pt x="144" y="144"/>
                  </a:moveTo>
                  <a:lnTo>
                    <a:pt x="128" y="148"/>
                  </a:lnTo>
                  <a:lnTo>
                    <a:pt x="122" y="160"/>
                  </a:lnTo>
                  <a:lnTo>
                    <a:pt x="114" y="172"/>
                  </a:lnTo>
                  <a:lnTo>
                    <a:pt x="108" y="190"/>
                  </a:lnTo>
                  <a:lnTo>
                    <a:pt x="102" y="190"/>
                  </a:lnTo>
                  <a:lnTo>
                    <a:pt x="102" y="194"/>
                  </a:lnTo>
                  <a:lnTo>
                    <a:pt x="84" y="194"/>
                  </a:lnTo>
                  <a:lnTo>
                    <a:pt x="82" y="192"/>
                  </a:lnTo>
                  <a:lnTo>
                    <a:pt x="78" y="194"/>
                  </a:lnTo>
                  <a:lnTo>
                    <a:pt x="76" y="198"/>
                  </a:lnTo>
                  <a:lnTo>
                    <a:pt x="74" y="190"/>
                  </a:lnTo>
                  <a:lnTo>
                    <a:pt x="74" y="198"/>
                  </a:lnTo>
                  <a:lnTo>
                    <a:pt x="74" y="194"/>
                  </a:lnTo>
                  <a:lnTo>
                    <a:pt x="70" y="196"/>
                  </a:lnTo>
                  <a:lnTo>
                    <a:pt x="64" y="198"/>
                  </a:lnTo>
                  <a:lnTo>
                    <a:pt x="58" y="198"/>
                  </a:lnTo>
                  <a:lnTo>
                    <a:pt x="48" y="178"/>
                  </a:lnTo>
                  <a:lnTo>
                    <a:pt x="50" y="176"/>
                  </a:lnTo>
                  <a:lnTo>
                    <a:pt x="48" y="174"/>
                  </a:lnTo>
                  <a:lnTo>
                    <a:pt x="44" y="168"/>
                  </a:lnTo>
                  <a:lnTo>
                    <a:pt x="24" y="156"/>
                  </a:lnTo>
                  <a:lnTo>
                    <a:pt x="14" y="156"/>
                  </a:lnTo>
                  <a:lnTo>
                    <a:pt x="18" y="150"/>
                  </a:lnTo>
                  <a:lnTo>
                    <a:pt x="0" y="156"/>
                  </a:lnTo>
                  <a:lnTo>
                    <a:pt x="2" y="128"/>
                  </a:lnTo>
                  <a:lnTo>
                    <a:pt x="2" y="98"/>
                  </a:lnTo>
                  <a:lnTo>
                    <a:pt x="18" y="76"/>
                  </a:lnTo>
                  <a:lnTo>
                    <a:pt x="18" y="56"/>
                  </a:lnTo>
                  <a:lnTo>
                    <a:pt x="14" y="44"/>
                  </a:lnTo>
                  <a:lnTo>
                    <a:pt x="16" y="44"/>
                  </a:lnTo>
                  <a:lnTo>
                    <a:pt x="16" y="34"/>
                  </a:lnTo>
                  <a:lnTo>
                    <a:pt x="22" y="20"/>
                  </a:lnTo>
                  <a:lnTo>
                    <a:pt x="24" y="4"/>
                  </a:lnTo>
                  <a:lnTo>
                    <a:pt x="42" y="0"/>
                  </a:lnTo>
                  <a:lnTo>
                    <a:pt x="62" y="2"/>
                  </a:lnTo>
                  <a:lnTo>
                    <a:pt x="74" y="14"/>
                  </a:lnTo>
                  <a:lnTo>
                    <a:pt x="92" y="8"/>
                  </a:lnTo>
                  <a:lnTo>
                    <a:pt x="106" y="14"/>
                  </a:lnTo>
                  <a:lnTo>
                    <a:pt x="120" y="20"/>
                  </a:lnTo>
                  <a:lnTo>
                    <a:pt x="142" y="8"/>
                  </a:lnTo>
                  <a:lnTo>
                    <a:pt x="158" y="10"/>
                  </a:lnTo>
                  <a:lnTo>
                    <a:pt x="178" y="14"/>
                  </a:lnTo>
                  <a:lnTo>
                    <a:pt x="198" y="0"/>
                  </a:lnTo>
                  <a:lnTo>
                    <a:pt x="206" y="14"/>
                  </a:lnTo>
                  <a:lnTo>
                    <a:pt x="210" y="28"/>
                  </a:lnTo>
                  <a:lnTo>
                    <a:pt x="218" y="38"/>
                  </a:lnTo>
                  <a:lnTo>
                    <a:pt x="212" y="50"/>
                  </a:lnTo>
                  <a:lnTo>
                    <a:pt x="200" y="62"/>
                  </a:lnTo>
                  <a:lnTo>
                    <a:pt x="194" y="76"/>
                  </a:lnTo>
                  <a:lnTo>
                    <a:pt x="186" y="92"/>
                  </a:lnTo>
                  <a:lnTo>
                    <a:pt x="180" y="108"/>
                  </a:lnTo>
                  <a:lnTo>
                    <a:pt x="174" y="120"/>
                  </a:lnTo>
                  <a:lnTo>
                    <a:pt x="166" y="138"/>
                  </a:lnTo>
                  <a:lnTo>
                    <a:pt x="154" y="156"/>
                  </a:lnTo>
                  <a:lnTo>
                    <a:pt x="144" y="1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2562" y="2736"/>
              <a:ext cx="52" cy="130"/>
            </a:xfrm>
            <a:custGeom>
              <a:avLst/>
              <a:gdLst>
                <a:gd name="T0" fmla="*/ 4 w 52"/>
                <a:gd name="T1" fmla="*/ 30 h 130"/>
                <a:gd name="T2" fmla="*/ 2 w 52"/>
                <a:gd name="T3" fmla="*/ 30 h 130"/>
                <a:gd name="T4" fmla="*/ 0 w 52"/>
                <a:gd name="T5" fmla="*/ 38 h 130"/>
                <a:gd name="T6" fmla="*/ 10 w 52"/>
                <a:gd name="T7" fmla="*/ 50 h 130"/>
                <a:gd name="T8" fmla="*/ 12 w 52"/>
                <a:gd name="T9" fmla="*/ 68 h 130"/>
                <a:gd name="T10" fmla="*/ 12 w 52"/>
                <a:gd name="T11" fmla="*/ 82 h 130"/>
                <a:gd name="T12" fmla="*/ 14 w 52"/>
                <a:gd name="T13" fmla="*/ 100 h 130"/>
                <a:gd name="T14" fmla="*/ 16 w 52"/>
                <a:gd name="T15" fmla="*/ 114 h 130"/>
                <a:gd name="T16" fmla="*/ 16 w 52"/>
                <a:gd name="T17" fmla="*/ 130 h 130"/>
                <a:gd name="T18" fmla="*/ 34 w 52"/>
                <a:gd name="T19" fmla="*/ 126 h 130"/>
                <a:gd name="T20" fmla="*/ 36 w 52"/>
                <a:gd name="T21" fmla="*/ 100 h 130"/>
                <a:gd name="T22" fmla="*/ 38 w 52"/>
                <a:gd name="T23" fmla="*/ 70 h 130"/>
                <a:gd name="T24" fmla="*/ 52 w 52"/>
                <a:gd name="T25" fmla="*/ 46 h 130"/>
                <a:gd name="T26" fmla="*/ 52 w 52"/>
                <a:gd name="T27" fmla="*/ 28 h 130"/>
                <a:gd name="T28" fmla="*/ 50 w 52"/>
                <a:gd name="T29" fmla="*/ 14 h 130"/>
                <a:gd name="T30" fmla="*/ 50 w 52"/>
                <a:gd name="T31" fmla="*/ 14 h 130"/>
                <a:gd name="T32" fmla="*/ 34 w 52"/>
                <a:gd name="T33" fmla="*/ 0 h 130"/>
                <a:gd name="T34" fmla="*/ 30 w 52"/>
                <a:gd name="T35" fmla="*/ 8 h 130"/>
                <a:gd name="T36" fmla="*/ 30 w 52"/>
                <a:gd name="T37" fmla="*/ 10 h 130"/>
                <a:gd name="T38" fmla="*/ 30 w 52"/>
                <a:gd name="T39" fmla="*/ 12 h 130"/>
                <a:gd name="T40" fmla="*/ 28 w 52"/>
                <a:gd name="T41" fmla="*/ 14 h 130"/>
                <a:gd name="T42" fmla="*/ 16 w 52"/>
                <a:gd name="T43" fmla="*/ 20 h 130"/>
                <a:gd name="T44" fmla="*/ 4 w 52"/>
                <a:gd name="T45" fmla="*/ 30 h 1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130"/>
                <a:gd name="T71" fmla="*/ 52 w 52"/>
                <a:gd name="T72" fmla="*/ 130 h 13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130">
                  <a:moveTo>
                    <a:pt x="4" y="30"/>
                  </a:moveTo>
                  <a:lnTo>
                    <a:pt x="2" y="30"/>
                  </a:lnTo>
                  <a:lnTo>
                    <a:pt x="0" y="38"/>
                  </a:lnTo>
                  <a:lnTo>
                    <a:pt x="10" y="50"/>
                  </a:lnTo>
                  <a:lnTo>
                    <a:pt x="12" y="68"/>
                  </a:lnTo>
                  <a:lnTo>
                    <a:pt x="12" y="82"/>
                  </a:lnTo>
                  <a:lnTo>
                    <a:pt x="14" y="100"/>
                  </a:lnTo>
                  <a:lnTo>
                    <a:pt x="16" y="114"/>
                  </a:lnTo>
                  <a:lnTo>
                    <a:pt x="16" y="130"/>
                  </a:lnTo>
                  <a:lnTo>
                    <a:pt x="34" y="126"/>
                  </a:lnTo>
                  <a:lnTo>
                    <a:pt x="36" y="100"/>
                  </a:lnTo>
                  <a:lnTo>
                    <a:pt x="38" y="70"/>
                  </a:lnTo>
                  <a:lnTo>
                    <a:pt x="52" y="46"/>
                  </a:lnTo>
                  <a:lnTo>
                    <a:pt x="52" y="28"/>
                  </a:lnTo>
                  <a:lnTo>
                    <a:pt x="50" y="14"/>
                  </a:lnTo>
                  <a:lnTo>
                    <a:pt x="34" y="0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8" y="14"/>
                  </a:lnTo>
                  <a:lnTo>
                    <a:pt x="16" y="20"/>
                  </a:lnTo>
                  <a:lnTo>
                    <a:pt x="4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2448" y="2680"/>
              <a:ext cx="144" cy="116"/>
            </a:xfrm>
            <a:custGeom>
              <a:avLst/>
              <a:gdLst>
                <a:gd name="T0" fmla="*/ 118 w 144"/>
                <a:gd name="T1" fmla="*/ 84 h 116"/>
                <a:gd name="T2" fmla="*/ 112 w 144"/>
                <a:gd name="T3" fmla="*/ 84 h 116"/>
                <a:gd name="T4" fmla="*/ 96 w 144"/>
                <a:gd name="T5" fmla="*/ 82 h 116"/>
                <a:gd name="T6" fmla="*/ 92 w 144"/>
                <a:gd name="T7" fmla="*/ 82 h 116"/>
                <a:gd name="T8" fmla="*/ 68 w 144"/>
                <a:gd name="T9" fmla="*/ 84 h 116"/>
                <a:gd name="T10" fmla="*/ 48 w 144"/>
                <a:gd name="T11" fmla="*/ 84 h 116"/>
                <a:gd name="T12" fmla="*/ 50 w 144"/>
                <a:gd name="T13" fmla="*/ 100 h 116"/>
                <a:gd name="T14" fmla="*/ 50 w 144"/>
                <a:gd name="T15" fmla="*/ 116 h 116"/>
                <a:gd name="T16" fmla="*/ 34 w 144"/>
                <a:gd name="T17" fmla="*/ 106 h 116"/>
                <a:gd name="T18" fmla="*/ 16 w 144"/>
                <a:gd name="T19" fmla="*/ 110 h 116"/>
                <a:gd name="T20" fmla="*/ 6 w 144"/>
                <a:gd name="T21" fmla="*/ 98 h 116"/>
                <a:gd name="T22" fmla="*/ 0 w 144"/>
                <a:gd name="T23" fmla="*/ 96 h 116"/>
                <a:gd name="T24" fmla="*/ 4 w 144"/>
                <a:gd name="T25" fmla="*/ 68 h 116"/>
                <a:gd name="T26" fmla="*/ 8 w 144"/>
                <a:gd name="T27" fmla="*/ 64 h 116"/>
                <a:gd name="T28" fmla="*/ 18 w 144"/>
                <a:gd name="T29" fmla="*/ 54 h 116"/>
                <a:gd name="T30" fmla="*/ 22 w 144"/>
                <a:gd name="T31" fmla="*/ 44 h 116"/>
                <a:gd name="T32" fmla="*/ 26 w 144"/>
                <a:gd name="T33" fmla="*/ 34 h 116"/>
                <a:gd name="T34" fmla="*/ 38 w 144"/>
                <a:gd name="T35" fmla="*/ 38 h 116"/>
                <a:gd name="T36" fmla="*/ 40 w 144"/>
                <a:gd name="T37" fmla="*/ 30 h 116"/>
                <a:gd name="T38" fmla="*/ 44 w 144"/>
                <a:gd name="T39" fmla="*/ 28 h 116"/>
                <a:gd name="T40" fmla="*/ 50 w 144"/>
                <a:gd name="T41" fmla="*/ 18 h 116"/>
                <a:gd name="T42" fmla="*/ 62 w 144"/>
                <a:gd name="T43" fmla="*/ 18 h 116"/>
                <a:gd name="T44" fmla="*/ 64 w 144"/>
                <a:gd name="T45" fmla="*/ 10 h 116"/>
                <a:gd name="T46" fmla="*/ 86 w 144"/>
                <a:gd name="T47" fmla="*/ 0 h 116"/>
                <a:gd name="T48" fmla="*/ 104 w 144"/>
                <a:gd name="T49" fmla="*/ 0 h 116"/>
                <a:gd name="T50" fmla="*/ 106 w 144"/>
                <a:gd name="T51" fmla="*/ 18 h 116"/>
                <a:gd name="T52" fmla="*/ 120 w 144"/>
                <a:gd name="T53" fmla="*/ 34 h 116"/>
                <a:gd name="T54" fmla="*/ 118 w 144"/>
                <a:gd name="T55" fmla="*/ 34 h 116"/>
                <a:gd name="T56" fmla="*/ 118 w 144"/>
                <a:gd name="T57" fmla="*/ 42 h 116"/>
                <a:gd name="T58" fmla="*/ 128 w 144"/>
                <a:gd name="T59" fmla="*/ 50 h 116"/>
                <a:gd name="T60" fmla="*/ 134 w 144"/>
                <a:gd name="T61" fmla="*/ 48 h 116"/>
                <a:gd name="T62" fmla="*/ 138 w 144"/>
                <a:gd name="T63" fmla="*/ 54 h 116"/>
                <a:gd name="T64" fmla="*/ 144 w 144"/>
                <a:gd name="T65" fmla="*/ 66 h 116"/>
                <a:gd name="T66" fmla="*/ 144 w 144"/>
                <a:gd name="T67" fmla="*/ 66 h 116"/>
                <a:gd name="T68" fmla="*/ 142 w 144"/>
                <a:gd name="T69" fmla="*/ 68 h 116"/>
                <a:gd name="T70" fmla="*/ 130 w 144"/>
                <a:gd name="T71" fmla="*/ 76 h 116"/>
                <a:gd name="T72" fmla="*/ 118 w 144"/>
                <a:gd name="T73" fmla="*/ 8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4"/>
                <a:gd name="T112" fmla="*/ 0 h 116"/>
                <a:gd name="T113" fmla="*/ 144 w 144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4" h="116">
                  <a:moveTo>
                    <a:pt x="118" y="84"/>
                  </a:moveTo>
                  <a:lnTo>
                    <a:pt x="112" y="84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68" y="84"/>
                  </a:lnTo>
                  <a:lnTo>
                    <a:pt x="48" y="84"/>
                  </a:lnTo>
                  <a:lnTo>
                    <a:pt x="50" y="100"/>
                  </a:lnTo>
                  <a:lnTo>
                    <a:pt x="50" y="116"/>
                  </a:lnTo>
                  <a:lnTo>
                    <a:pt x="34" y="106"/>
                  </a:lnTo>
                  <a:lnTo>
                    <a:pt x="16" y="110"/>
                  </a:lnTo>
                  <a:lnTo>
                    <a:pt x="6" y="98"/>
                  </a:lnTo>
                  <a:lnTo>
                    <a:pt x="0" y="96"/>
                  </a:lnTo>
                  <a:lnTo>
                    <a:pt x="4" y="68"/>
                  </a:lnTo>
                  <a:lnTo>
                    <a:pt x="8" y="64"/>
                  </a:lnTo>
                  <a:lnTo>
                    <a:pt x="18" y="54"/>
                  </a:lnTo>
                  <a:lnTo>
                    <a:pt x="22" y="44"/>
                  </a:lnTo>
                  <a:lnTo>
                    <a:pt x="26" y="34"/>
                  </a:lnTo>
                  <a:lnTo>
                    <a:pt x="38" y="38"/>
                  </a:lnTo>
                  <a:lnTo>
                    <a:pt x="40" y="30"/>
                  </a:lnTo>
                  <a:lnTo>
                    <a:pt x="44" y="28"/>
                  </a:lnTo>
                  <a:lnTo>
                    <a:pt x="50" y="18"/>
                  </a:lnTo>
                  <a:lnTo>
                    <a:pt x="62" y="18"/>
                  </a:lnTo>
                  <a:lnTo>
                    <a:pt x="64" y="10"/>
                  </a:lnTo>
                  <a:lnTo>
                    <a:pt x="86" y="0"/>
                  </a:lnTo>
                  <a:lnTo>
                    <a:pt x="104" y="0"/>
                  </a:lnTo>
                  <a:lnTo>
                    <a:pt x="106" y="18"/>
                  </a:lnTo>
                  <a:lnTo>
                    <a:pt x="120" y="34"/>
                  </a:lnTo>
                  <a:lnTo>
                    <a:pt x="118" y="34"/>
                  </a:lnTo>
                  <a:lnTo>
                    <a:pt x="118" y="42"/>
                  </a:lnTo>
                  <a:lnTo>
                    <a:pt x="128" y="50"/>
                  </a:lnTo>
                  <a:lnTo>
                    <a:pt x="134" y="48"/>
                  </a:lnTo>
                  <a:lnTo>
                    <a:pt x="138" y="54"/>
                  </a:lnTo>
                  <a:lnTo>
                    <a:pt x="144" y="66"/>
                  </a:lnTo>
                  <a:lnTo>
                    <a:pt x="142" y="68"/>
                  </a:lnTo>
                  <a:lnTo>
                    <a:pt x="130" y="76"/>
                  </a:lnTo>
                  <a:lnTo>
                    <a:pt x="118" y="8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2704" y="2720"/>
              <a:ext cx="142" cy="240"/>
            </a:xfrm>
            <a:custGeom>
              <a:avLst/>
              <a:gdLst>
                <a:gd name="T0" fmla="*/ 132 w 142"/>
                <a:gd name="T1" fmla="*/ 64 h 240"/>
                <a:gd name="T2" fmla="*/ 110 w 142"/>
                <a:gd name="T3" fmla="*/ 64 h 240"/>
                <a:gd name="T4" fmla="*/ 100 w 142"/>
                <a:gd name="T5" fmla="*/ 70 h 240"/>
                <a:gd name="T6" fmla="*/ 118 w 142"/>
                <a:gd name="T7" fmla="*/ 92 h 240"/>
                <a:gd name="T8" fmla="*/ 128 w 142"/>
                <a:gd name="T9" fmla="*/ 118 h 240"/>
                <a:gd name="T10" fmla="*/ 120 w 142"/>
                <a:gd name="T11" fmla="*/ 134 h 240"/>
                <a:gd name="T12" fmla="*/ 110 w 142"/>
                <a:gd name="T13" fmla="*/ 152 h 240"/>
                <a:gd name="T14" fmla="*/ 116 w 142"/>
                <a:gd name="T15" fmla="*/ 180 h 240"/>
                <a:gd name="T16" fmla="*/ 126 w 142"/>
                <a:gd name="T17" fmla="*/ 196 h 240"/>
                <a:gd name="T18" fmla="*/ 136 w 142"/>
                <a:gd name="T19" fmla="*/ 212 h 240"/>
                <a:gd name="T20" fmla="*/ 142 w 142"/>
                <a:gd name="T21" fmla="*/ 230 h 240"/>
                <a:gd name="T22" fmla="*/ 138 w 142"/>
                <a:gd name="T23" fmla="*/ 240 h 240"/>
                <a:gd name="T24" fmla="*/ 122 w 142"/>
                <a:gd name="T25" fmla="*/ 236 h 240"/>
                <a:gd name="T26" fmla="*/ 106 w 142"/>
                <a:gd name="T27" fmla="*/ 232 h 240"/>
                <a:gd name="T28" fmla="*/ 88 w 142"/>
                <a:gd name="T29" fmla="*/ 232 h 240"/>
                <a:gd name="T30" fmla="*/ 70 w 142"/>
                <a:gd name="T31" fmla="*/ 232 h 240"/>
                <a:gd name="T32" fmla="*/ 52 w 142"/>
                <a:gd name="T33" fmla="*/ 232 h 240"/>
                <a:gd name="T34" fmla="*/ 38 w 142"/>
                <a:gd name="T35" fmla="*/ 230 h 240"/>
                <a:gd name="T36" fmla="*/ 24 w 142"/>
                <a:gd name="T37" fmla="*/ 228 h 240"/>
                <a:gd name="T38" fmla="*/ 24 w 142"/>
                <a:gd name="T39" fmla="*/ 204 h 240"/>
                <a:gd name="T40" fmla="*/ 22 w 142"/>
                <a:gd name="T41" fmla="*/ 196 h 240"/>
                <a:gd name="T42" fmla="*/ 20 w 142"/>
                <a:gd name="T43" fmla="*/ 192 h 240"/>
                <a:gd name="T44" fmla="*/ 8 w 142"/>
                <a:gd name="T45" fmla="*/ 190 h 240"/>
                <a:gd name="T46" fmla="*/ 2 w 142"/>
                <a:gd name="T47" fmla="*/ 178 h 240"/>
                <a:gd name="T48" fmla="*/ 0 w 142"/>
                <a:gd name="T49" fmla="*/ 178 h 240"/>
                <a:gd name="T50" fmla="*/ 2 w 142"/>
                <a:gd name="T51" fmla="*/ 176 h 240"/>
                <a:gd name="T52" fmla="*/ 8 w 142"/>
                <a:gd name="T53" fmla="*/ 158 h 240"/>
                <a:gd name="T54" fmla="*/ 14 w 142"/>
                <a:gd name="T55" fmla="*/ 146 h 240"/>
                <a:gd name="T56" fmla="*/ 22 w 142"/>
                <a:gd name="T57" fmla="*/ 134 h 240"/>
                <a:gd name="T58" fmla="*/ 38 w 142"/>
                <a:gd name="T59" fmla="*/ 128 h 240"/>
                <a:gd name="T60" fmla="*/ 48 w 142"/>
                <a:gd name="T61" fmla="*/ 140 h 240"/>
                <a:gd name="T62" fmla="*/ 60 w 142"/>
                <a:gd name="T63" fmla="*/ 124 h 240"/>
                <a:gd name="T64" fmla="*/ 68 w 142"/>
                <a:gd name="T65" fmla="*/ 106 h 240"/>
                <a:gd name="T66" fmla="*/ 74 w 142"/>
                <a:gd name="T67" fmla="*/ 94 h 240"/>
                <a:gd name="T68" fmla="*/ 80 w 142"/>
                <a:gd name="T69" fmla="*/ 76 h 240"/>
                <a:gd name="T70" fmla="*/ 88 w 142"/>
                <a:gd name="T71" fmla="*/ 62 h 240"/>
                <a:gd name="T72" fmla="*/ 94 w 142"/>
                <a:gd name="T73" fmla="*/ 46 h 240"/>
                <a:gd name="T74" fmla="*/ 108 w 142"/>
                <a:gd name="T75" fmla="*/ 36 h 240"/>
                <a:gd name="T76" fmla="*/ 112 w 142"/>
                <a:gd name="T77" fmla="*/ 24 h 240"/>
                <a:gd name="T78" fmla="*/ 104 w 142"/>
                <a:gd name="T79" fmla="*/ 14 h 240"/>
                <a:gd name="T80" fmla="*/ 100 w 142"/>
                <a:gd name="T81" fmla="*/ 0 h 240"/>
                <a:gd name="T82" fmla="*/ 108 w 142"/>
                <a:gd name="T83" fmla="*/ 0 h 240"/>
                <a:gd name="T84" fmla="*/ 118 w 142"/>
                <a:gd name="T85" fmla="*/ 20 h 240"/>
                <a:gd name="T86" fmla="*/ 120 w 142"/>
                <a:gd name="T87" fmla="*/ 44 h 240"/>
                <a:gd name="T88" fmla="*/ 132 w 142"/>
                <a:gd name="T89" fmla="*/ 64 h 2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2"/>
                <a:gd name="T136" fmla="*/ 0 h 240"/>
                <a:gd name="T137" fmla="*/ 142 w 142"/>
                <a:gd name="T138" fmla="*/ 240 h 24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2" h="240">
                  <a:moveTo>
                    <a:pt x="132" y="64"/>
                  </a:moveTo>
                  <a:lnTo>
                    <a:pt x="110" y="64"/>
                  </a:lnTo>
                  <a:lnTo>
                    <a:pt x="100" y="70"/>
                  </a:lnTo>
                  <a:lnTo>
                    <a:pt x="118" y="92"/>
                  </a:lnTo>
                  <a:lnTo>
                    <a:pt x="128" y="118"/>
                  </a:lnTo>
                  <a:lnTo>
                    <a:pt x="120" y="134"/>
                  </a:lnTo>
                  <a:lnTo>
                    <a:pt x="110" y="152"/>
                  </a:lnTo>
                  <a:lnTo>
                    <a:pt x="116" y="180"/>
                  </a:lnTo>
                  <a:lnTo>
                    <a:pt x="126" y="196"/>
                  </a:lnTo>
                  <a:lnTo>
                    <a:pt x="136" y="212"/>
                  </a:lnTo>
                  <a:lnTo>
                    <a:pt x="142" y="230"/>
                  </a:lnTo>
                  <a:lnTo>
                    <a:pt x="138" y="240"/>
                  </a:lnTo>
                  <a:lnTo>
                    <a:pt x="122" y="236"/>
                  </a:lnTo>
                  <a:lnTo>
                    <a:pt x="106" y="232"/>
                  </a:lnTo>
                  <a:lnTo>
                    <a:pt x="88" y="232"/>
                  </a:lnTo>
                  <a:lnTo>
                    <a:pt x="70" y="232"/>
                  </a:lnTo>
                  <a:lnTo>
                    <a:pt x="52" y="232"/>
                  </a:lnTo>
                  <a:lnTo>
                    <a:pt x="38" y="230"/>
                  </a:lnTo>
                  <a:lnTo>
                    <a:pt x="24" y="228"/>
                  </a:lnTo>
                  <a:lnTo>
                    <a:pt x="24" y="204"/>
                  </a:lnTo>
                  <a:lnTo>
                    <a:pt x="22" y="196"/>
                  </a:lnTo>
                  <a:lnTo>
                    <a:pt x="20" y="192"/>
                  </a:lnTo>
                  <a:lnTo>
                    <a:pt x="8" y="190"/>
                  </a:lnTo>
                  <a:lnTo>
                    <a:pt x="2" y="178"/>
                  </a:lnTo>
                  <a:lnTo>
                    <a:pt x="0" y="178"/>
                  </a:lnTo>
                  <a:lnTo>
                    <a:pt x="2" y="176"/>
                  </a:lnTo>
                  <a:lnTo>
                    <a:pt x="8" y="158"/>
                  </a:lnTo>
                  <a:lnTo>
                    <a:pt x="14" y="146"/>
                  </a:lnTo>
                  <a:lnTo>
                    <a:pt x="22" y="134"/>
                  </a:lnTo>
                  <a:lnTo>
                    <a:pt x="38" y="128"/>
                  </a:lnTo>
                  <a:lnTo>
                    <a:pt x="48" y="140"/>
                  </a:lnTo>
                  <a:lnTo>
                    <a:pt x="60" y="124"/>
                  </a:lnTo>
                  <a:lnTo>
                    <a:pt x="68" y="106"/>
                  </a:lnTo>
                  <a:lnTo>
                    <a:pt x="74" y="94"/>
                  </a:lnTo>
                  <a:lnTo>
                    <a:pt x="80" y="76"/>
                  </a:lnTo>
                  <a:lnTo>
                    <a:pt x="88" y="62"/>
                  </a:lnTo>
                  <a:lnTo>
                    <a:pt x="94" y="46"/>
                  </a:lnTo>
                  <a:lnTo>
                    <a:pt x="108" y="36"/>
                  </a:lnTo>
                  <a:lnTo>
                    <a:pt x="112" y="24"/>
                  </a:lnTo>
                  <a:lnTo>
                    <a:pt x="104" y="14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8" y="20"/>
                  </a:lnTo>
                  <a:lnTo>
                    <a:pt x="120" y="44"/>
                  </a:lnTo>
                  <a:lnTo>
                    <a:pt x="132" y="6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2814" y="2766"/>
              <a:ext cx="238" cy="184"/>
            </a:xfrm>
            <a:custGeom>
              <a:avLst/>
              <a:gdLst>
                <a:gd name="T0" fmla="*/ 84 w 238"/>
                <a:gd name="T1" fmla="*/ 52 h 184"/>
                <a:gd name="T2" fmla="*/ 80 w 238"/>
                <a:gd name="T3" fmla="*/ 44 h 184"/>
                <a:gd name="T4" fmla="*/ 106 w 238"/>
                <a:gd name="T5" fmla="*/ 40 h 184"/>
                <a:gd name="T6" fmla="*/ 122 w 238"/>
                <a:gd name="T7" fmla="*/ 22 h 184"/>
                <a:gd name="T8" fmla="*/ 136 w 238"/>
                <a:gd name="T9" fmla="*/ 6 h 184"/>
                <a:gd name="T10" fmla="*/ 152 w 238"/>
                <a:gd name="T11" fmla="*/ 0 h 184"/>
                <a:gd name="T12" fmla="*/ 160 w 238"/>
                <a:gd name="T13" fmla="*/ 14 h 184"/>
                <a:gd name="T14" fmla="*/ 168 w 238"/>
                <a:gd name="T15" fmla="*/ 28 h 184"/>
                <a:gd name="T16" fmla="*/ 166 w 238"/>
                <a:gd name="T17" fmla="*/ 48 h 184"/>
                <a:gd name="T18" fmla="*/ 178 w 238"/>
                <a:gd name="T19" fmla="*/ 50 h 184"/>
                <a:gd name="T20" fmla="*/ 182 w 238"/>
                <a:gd name="T21" fmla="*/ 56 h 184"/>
                <a:gd name="T22" fmla="*/ 198 w 238"/>
                <a:gd name="T23" fmla="*/ 68 h 184"/>
                <a:gd name="T24" fmla="*/ 202 w 238"/>
                <a:gd name="T25" fmla="*/ 78 h 184"/>
                <a:gd name="T26" fmla="*/ 218 w 238"/>
                <a:gd name="T27" fmla="*/ 94 h 184"/>
                <a:gd name="T28" fmla="*/ 226 w 238"/>
                <a:gd name="T29" fmla="*/ 106 h 184"/>
                <a:gd name="T30" fmla="*/ 236 w 238"/>
                <a:gd name="T31" fmla="*/ 118 h 184"/>
                <a:gd name="T32" fmla="*/ 238 w 238"/>
                <a:gd name="T33" fmla="*/ 126 h 184"/>
                <a:gd name="T34" fmla="*/ 228 w 238"/>
                <a:gd name="T35" fmla="*/ 124 h 184"/>
                <a:gd name="T36" fmla="*/ 214 w 238"/>
                <a:gd name="T37" fmla="*/ 122 h 184"/>
                <a:gd name="T38" fmla="*/ 200 w 238"/>
                <a:gd name="T39" fmla="*/ 120 h 184"/>
                <a:gd name="T40" fmla="*/ 192 w 238"/>
                <a:gd name="T41" fmla="*/ 126 h 184"/>
                <a:gd name="T42" fmla="*/ 180 w 238"/>
                <a:gd name="T43" fmla="*/ 126 h 184"/>
                <a:gd name="T44" fmla="*/ 162 w 238"/>
                <a:gd name="T45" fmla="*/ 134 h 184"/>
                <a:gd name="T46" fmla="*/ 154 w 238"/>
                <a:gd name="T47" fmla="*/ 132 h 184"/>
                <a:gd name="T48" fmla="*/ 144 w 238"/>
                <a:gd name="T49" fmla="*/ 144 h 184"/>
                <a:gd name="T50" fmla="*/ 126 w 238"/>
                <a:gd name="T51" fmla="*/ 140 h 184"/>
                <a:gd name="T52" fmla="*/ 110 w 238"/>
                <a:gd name="T53" fmla="*/ 134 h 184"/>
                <a:gd name="T54" fmla="*/ 92 w 238"/>
                <a:gd name="T55" fmla="*/ 124 h 184"/>
                <a:gd name="T56" fmla="*/ 76 w 238"/>
                <a:gd name="T57" fmla="*/ 142 h 184"/>
                <a:gd name="T58" fmla="*/ 76 w 238"/>
                <a:gd name="T59" fmla="*/ 158 h 184"/>
                <a:gd name="T60" fmla="*/ 62 w 238"/>
                <a:gd name="T61" fmla="*/ 158 h 184"/>
                <a:gd name="T62" fmla="*/ 48 w 238"/>
                <a:gd name="T63" fmla="*/ 156 h 184"/>
                <a:gd name="T64" fmla="*/ 38 w 238"/>
                <a:gd name="T65" fmla="*/ 164 h 184"/>
                <a:gd name="T66" fmla="*/ 32 w 238"/>
                <a:gd name="T67" fmla="*/ 184 h 184"/>
                <a:gd name="T68" fmla="*/ 26 w 238"/>
                <a:gd name="T69" fmla="*/ 166 h 184"/>
                <a:gd name="T70" fmla="*/ 18 w 238"/>
                <a:gd name="T71" fmla="*/ 150 h 184"/>
                <a:gd name="T72" fmla="*/ 6 w 238"/>
                <a:gd name="T73" fmla="*/ 136 h 184"/>
                <a:gd name="T74" fmla="*/ 0 w 238"/>
                <a:gd name="T75" fmla="*/ 106 h 184"/>
                <a:gd name="T76" fmla="*/ 10 w 238"/>
                <a:gd name="T77" fmla="*/ 90 h 184"/>
                <a:gd name="T78" fmla="*/ 18 w 238"/>
                <a:gd name="T79" fmla="*/ 72 h 184"/>
                <a:gd name="T80" fmla="*/ 34 w 238"/>
                <a:gd name="T81" fmla="*/ 66 h 184"/>
                <a:gd name="T82" fmla="*/ 40 w 238"/>
                <a:gd name="T83" fmla="*/ 68 h 184"/>
                <a:gd name="T84" fmla="*/ 50 w 238"/>
                <a:gd name="T85" fmla="*/ 66 h 184"/>
                <a:gd name="T86" fmla="*/ 76 w 238"/>
                <a:gd name="T87" fmla="*/ 62 h 184"/>
                <a:gd name="T88" fmla="*/ 84 w 238"/>
                <a:gd name="T89" fmla="*/ 52 h 1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8"/>
                <a:gd name="T136" fmla="*/ 0 h 184"/>
                <a:gd name="T137" fmla="*/ 238 w 238"/>
                <a:gd name="T138" fmla="*/ 184 h 18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8" h="184">
                  <a:moveTo>
                    <a:pt x="84" y="52"/>
                  </a:moveTo>
                  <a:lnTo>
                    <a:pt x="80" y="44"/>
                  </a:lnTo>
                  <a:lnTo>
                    <a:pt x="106" y="40"/>
                  </a:lnTo>
                  <a:lnTo>
                    <a:pt x="122" y="22"/>
                  </a:lnTo>
                  <a:lnTo>
                    <a:pt x="136" y="6"/>
                  </a:lnTo>
                  <a:lnTo>
                    <a:pt x="152" y="0"/>
                  </a:lnTo>
                  <a:lnTo>
                    <a:pt x="160" y="14"/>
                  </a:lnTo>
                  <a:lnTo>
                    <a:pt x="168" y="28"/>
                  </a:lnTo>
                  <a:lnTo>
                    <a:pt x="166" y="48"/>
                  </a:lnTo>
                  <a:lnTo>
                    <a:pt x="178" y="50"/>
                  </a:lnTo>
                  <a:lnTo>
                    <a:pt x="182" y="56"/>
                  </a:lnTo>
                  <a:lnTo>
                    <a:pt x="198" y="68"/>
                  </a:lnTo>
                  <a:lnTo>
                    <a:pt x="202" y="78"/>
                  </a:lnTo>
                  <a:lnTo>
                    <a:pt x="218" y="94"/>
                  </a:lnTo>
                  <a:lnTo>
                    <a:pt x="226" y="106"/>
                  </a:lnTo>
                  <a:lnTo>
                    <a:pt x="236" y="118"/>
                  </a:lnTo>
                  <a:lnTo>
                    <a:pt x="238" y="126"/>
                  </a:lnTo>
                  <a:lnTo>
                    <a:pt x="228" y="124"/>
                  </a:lnTo>
                  <a:lnTo>
                    <a:pt x="214" y="122"/>
                  </a:lnTo>
                  <a:lnTo>
                    <a:pt x="200" y="120"/>
                  </a:lnTo>
                  <a:lnTo>
                    <a:pt x="192" y="126"/>
                  </a:lnTo>
                  <a:lnTo>
                    <a:pt x="180" y="126"/>
                  </a:lnTo>
                  <a:lnTo>
                    <a:pt x="162" y="134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26" y="140"/>
                  </a:lnTo>
                  <a:lnTo>
                    <a:pt x="110" y="134"/>
                  </a:lnTo>
                  <a:lnTo>
                    <a:pt x="92" y="124"/>
                  </a:lnTo>
                  <a:lnTo>
                    <a:pt x="76" y="142"/>
                  </a:lnTo>
                  <a:lnTo>
                    <a:pt x="76" y="158"/>
                  </a:lnTo>
                  <a:lnTo>
                    <a:pt x="62" y="158"/>
                  </a:lnTo>
                  <a:lnTo>
                    <a:pt x="48" y="156"/>
                  </a:lnTo>
                  <a:lnTo>
                    <a:pt x="38" y="164"/>
                  </a:lnTo>
                  <a:lnTo>
                    <a:pt x="32" y="184"/>
                  </a:lnTo>
                  <a:lnTo>
                    <a:pt x="26" y="166"/>
                  </a:lnTo>
                  <a:lnTo>
                    <a:pt x="18" y="150"/>
                  </a:lnTo>
                  <a:lnTo>
                    <a:pt x="6" y="136"/>
                  </a:lnTo>
                  <a:lnTo>
                    <a:pt x="0" y="106"/>
                  </a:lnTo>
                  <a:lnTo>
                    <a:pt x="10" y="90"/>
                  </a:lnTo>
                  <a:lnTo>
                    <a:pt x="18" y="72"/>
                  </a:lnTo>
                  <a:lnTo>
                    <a:pt x="34" y="66"/>
                  </a:lnTo>
                  <a:lnTo>
                    <a:pt x="40" y="68"/>
                  </a:lnTo>
                  <a:lnTo>
                    <a:pt x="50" y="66"/>
                  </a:lnTo>
                  <a:lnTo>
                    <a:pt x="76" y="62"/>
                  </a:lnTo>
                  <a:lnTo>
                    <a:pt x="84" y="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2242" y="2706"/>
              <a:ext cx="52" cy="14"/>
            </a:xfrm>
            <a:custGeom>
              <a:avLst/>
              <a:gdLst>
                <a:gd name="T0" fmla="*/ 2 w 52"/>
                <a:gd name="T1" fmla="*/ 4 h 14"/>
                <a:gd name="T2" fmla="*/ 0 w 52"/>
                <a:gd name="T3" fmla="*/ 14 h 14"/>
                <a:gd name="T4" fmla="*/ 12 w 52"/>
                <a:gd name="T5" fmla="*/ 10 h 14"/>
                <a:gd name="T6" fmla="*/ 28 w 52"/>
                <a:gd name="T7" fmla="*/ 4 h 14"/>
                <a:gd name="T8" fmla="*/ 52 w 52"/>
                <a:gd name="T9" fmla="*/ 8 h 14"/>
                <a:gd name="T10" fmla="*/ 48 w 52"/>
                <a:gd name="T11" fmla="*/ 4 h 14"/>
                <a:gd name="T12" fmla="*/ 26 w 52"/>
                <a:gd name="T13" fmla="*/ 0 h 14"/>
                <a:gd name="T14" fmla="*/ 22 w 52"/>
                <a:gd name="T15" fmla="*/ 4 h 14"/>
                <a:gd name="T16" fmla="*/ 4 w 52"/>
                <a:gd name="T17" fmla="*/ 4 h 14"/>
                <a:gd name="T18" fmla="*/ 4 w 52"/>
                <a:gd name="T19" fmla="*/ 4 h 14"/>
                <a:gd name="T20" fmla="*/ 22 w 52"/>
                <a:gd name="T21" fmla="*/ 4 h 14"/>
                <a:gd name="T22" fmla="*/ 10 w 52"/>
                <a:gd name="T23" fmla="*/ 10 h 14"/>
                <a:gd name="T24" fmla="*/ 2 w 52"/>
                <a:gd name="T25" fmla="*/ 4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"/>
                <a:gd name="T40" fmla="*/ 0 h 14"/>
                <a:gd name="T41" fmla="*/ 52 w 52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" h="14">
                  <a:moveTo>
                    <a:pt x="2" y="4"/>
                  </a:moveTo>
                  <a:lnTo>
                    <a:pt x="0" y="14"/>
                  </a:lnTo>
                  <a:lnTo>
                    <a:pt x="12" y="10"/>
                  </a:lnTo>
                  <a:lnTo>
                    <a:pt x="28" y="4"/>
                  </a:lnTo>
                  <a:lnTo>
                    <a:pt x="52" y="8"/>
                  </a:lnTo>
                  <a:lnTo>
                    <a:pt x="48" y="4"/>
                  </a:lnTo>
                  <a:lnTo>
                    <a:pt x="26" y="0"/>
                  </a:lnTo>
                  <a:lnTo>
                    <a:pt x="22" y="4"/>
                  </a:lnTo>
                  <a:lnTo>
                    <a:pt x="4" y="4"/>
                  </a:lnTo>
                  <a:lnTo>
                    <a:pt x="22" y="4"/>
                  </a:lnTo>
                  <a:lnTo>
                    <a:pt x="10" y="1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2490" y="2762"/>
              <a:ext cx="78" cy="134"/>
            </a:xfrm>
            <a:custGeom>
              <a:avLst/>
              <a:gdLst>
                <a:gd name="T0" fmla="*/ 70 w 78"/>
                <a:gd name="T1" fmla="*/ 116 h 134"/>
                <a:gd name="T2" fmla="*/ 56 w 78"/>
                <a:gd name="T3" fmla="*/ 120 h 134"/>
                <a:gd name="T4" fmla="*/ 44 w 78"/>
                <a:gd name="T5" fmla="*/ 126 h 134"/>
                <a:gd name="T6" fmla="*/ 30 w 78"/>
                <a:gd name="T7" fmla="*/ 130 h 134"/>
                <a:gd name="T8" fmla="*/ 18 w 78"/>
                <a:gd name="T9" fmla="*/ 134 h 134"/>
                <a:gd name="T10" fmla="*/ 0 w 78"/>
                <a:gd name="T11" fmla="*/ 130 h 134"/>
                <a:gd name="T12" fmla="*/ 6 w 78"/>
                <a:gd name="T13" fmla="*/ 126 h 134"/>
                <a:gd name="T14" fmla="*/ 4 w 78"/>
                <a:gd name="T15" fmla="*/ 110 h 134"/>
                <a:gd name="T16" fmla="*/ 0 w 78"/>
                <a:gd name="T17" fmla="*/ 92 h 134"/>
                <a:gd name="T18" fmla="*/ 6 w 78"/>
                <a:gd name="T19" fmla="*/ 76 h 134"/>
                <a:gd name="T20" fmla="*/ 12 w 78"/>
                <a:gd name="T21" fmla="*/ 62 h 134"/>
                <a:gd name="T22" fmla="*/ 8 w 78"/>
                <a:gd name="T23" fmla="*/ 36 h 134"/>
                <a:gd name="T24" fmla="*/ 8 w 78"/>
                <a:gd name="T25" fmla="*/ 20 h 134"/>
                <a:gd name="T26" fmla="*/ 6 w 78"/>
                <a:gd name="T27" fmla="*/ 4 h 134"/>
                <a:gd name="T28" fmla="*/ 28 w 78"/>
                <a:gd name="T29" fmla="*/ 2 h 134"/>
                <a:gd name="T30" fmla="*/ 50 w 78"/>
                <a:gd name="T31" fmla="*/ 2 h 134"/>
                <a:gd name="T32" fmla="*/ 54 w 78"/>
                <a:gd name="T33" fmla="*/ 0 h 134"/>
                <a:gd name="T34" fmla="*/ 58 w 78"/>
                <a:gd name="T35" fmla="*/ 6 h 134"/>
                <a:gd name="T36" fmla="*/ 66 w 78"/>
                <a:gd name="T37" fmla="*/ 26 h 134"/>
                <a:gd name="T38" fmla="*/ 66 w 78"/>
                <a:gd name="T39" fmla="*/ 36 h 134"/>
                <a:gd name="T40" fmla="*/ 66 w 78"/>
                <a:gd name="T41" fmla="*/ 50 h 134"/>
                <a:gd name="T42" fmla="*/ 68 w 78"/>
                <a:gd name="T43" fmla="*/ 64 h 134"/>
                <a:gd name="T44" fmla="*/ 70 w 78"/>
                <a:gd name="T45" fmla="*/ 82 h 134"/>
                <a:gd name="T46" fmla="*/ 70 w 78"/>
                <a:gd name="T47" fmla="*/ 96 h 134"/>
                <a:gd name="T48" fmla="*/ 78 w 78"/>
                <a:gd name="T49" fmla="*/ 108 h 134"/>
                <a:gd name="T50" fmla="*/ 70 w 78"/>
                <a:gd name="T51" fmla="*/ 116 h 134"/>
                <a:gd name="T52" fmla="*/ 64 w 78"/>
                <a:gd name="T53" fmla="*/ 110 h 134"/>
                <a:gd name="T54" fmla="*/ 70 w 78"/>
                <a:gd name="T55" fmla="*/ 116 h 1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8"/>
                <a:gd name="T85" fmla="*/ 0 h 134"/>
                <a:gd name="T86" fmla="*/ 78 w 78"/>
                <a:gd name="T87" fmla="*/ 134 h 1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8" h="134">
                  <a:moveTo>
                    <a:pt x="70" y="116"/>
                  </a:moveTo>
                  <a:lnTo>
                    <a:pt x="56" y="120"/>
                  </a:lnTo>
                  <a:lnTo>
                    <a:pt x="44" y="126"/>
                  </a:lnTo>
                  <a:lnTo>
                    <a:pt x="30" y="130"/>
                  </a:lnTo>
                  <a:lnTo>
                    <a:pt x="18" y="134"/>
                  </a:lnTo>
                  <a:lnTo>
                    <a:pt x="0" y="130"/>
                  </a:lnTo>
                  <a:lnTo>
                    <a:pt x="6" y="126"/>
                  </a:lnTo>
                  <a:lnTo>
                    <a:pt x="4" y="110"/>
                  </a:lnTo>
                  <a:lnTo>
                    <a:pt x="0" y="92"/>
                  </a:lnTo>
                  <a:lnTo>
                    <a:pt x="6" y="76"/>
                  </a:lnTo>
                  <a:lnTo>
                    <a:pt x="12" y="62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6" y="4"/>
                  </a:lnTo>
                  <a:lnTo>
                    <a:pt x="28" y="2"/>
                  </a:lnTo>
                  <a:lnTo>
                    <a:pt x="50" y="2"/>
                  </a:lnTo>
                  <a:lnTo>
                    <a:pt x="54" y="0"/>
                  </a:lnTo>
                  <a:lnTo>
                    <a:pt x="58" y="6"/>
                  </a:lnTo>
                  <a:lnTo>
                    <a:pt x="66" y="26"/>
                  </a:lnTo>
                  <a:lnTo>
                    <a:pt x="66" y="36"/>
                  </a:lnTo>
                  <a:lnTo>
                    <a:pt x="66" y="50"/>
                  </a:lnTo>
                  <a:lnTo>
                    <a:pt x="68" y="64"/>
                  </a:lnTo>
                  <a:lnTo>
                    <a:pt x="70" y="82"/>
                  </a:lnTo>
                  <a:lnTo>
                    <a:pt x="70" y="96"/>
                  </a:lnTo>
                  <a:lnTo>
                    <a:pt x="78" y="108"/>
                  </a:lnTo>
                  <a:lnTo>
                    <a:pt x="70" y="116"/>
                  </a:lnTo>
                  <a:lnTo>
                    <a:pt x="64" y="110"/>
                  </a:lnTo>
                  <a:lnTo>
                    <a:pt x="70" y="1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2272" y="2728"/>
              <a:ext cx="134" cy="116"/>
            </a:xfrm>
            <a:custGeom>
              <a:avLst/>
              <a:gdLst>
                <a:gd name="T0" fmla="*/ 122 w 134"/>
                <a:gd name="T1" fmla="*/ 28 h 116"/>
                <a:gd name="T2" fmla="*/ 118 w 134"/>
                <a:gd name="T3" fmla="*/ 34 h 116"/>
                <a:gd name="T4" fmla="*/ 118 w 134"/>
                <a:gd name="T5" fmla="*/ 34 h 116"/>
                <a:gd name="T6" fmla="*/ 128 w 134"/>
                <a:gd name="T7" fmla="*/ 54 h 116"/>
                <a:gd name="T8" fmla="*/ 128 w 134"/>
                <a:gd name="T9" fmla="*/ 70 h 116"/>
                <a:gd name="T10" fmla="*/ 130 w 134"/>
                <a:gd name="T11" fmla="*/ 74 h 116"/>
                <a:gd name="T12" fmla="*/ 132 w 134"/>
                <a:gd name="T13" fmla="*/ 78 h 116"/>
                <a:gd name="T14" fmla="*/ 134 w 134"/>
                <a:gd name="T15" fmla="*/ 86 h 116"/>
                <a:gd name="T16" fmla="*/ 132 w 134"/>
                <a:gd name="T17" fmla="*/ 90 h 116"/>
                <a:gd name="T18" fmla="*/ 124 w 134"/>
                <a:gd name="T19" fmla="*/ 92 h 116"/>
                <a:gd name="T20" fmla="*/ 128 w 134"/>
                <a:gd name="T21" fmla="*/ 100 h 116"/>
                <a:gd name="T22" fmla="*/ 122 w 134"/>
                <a:gd name="T23" fmla="*/ 110 h 116"/>
                <a:gd name="T24" fmla="*/ 118 w 134"/>
                <a:gd name="T25" fmla="*/ 110 h 116"/>
                <a:gd name="T26" fmla="*/ 114 w 134"/>
                <a:gd name="T27" fmla="*/ 110 h 116"/>
                <a:gd name="T28" fmla="*/ 108 w 134"/>
                <a:gd name="T29" fmla="*/ 116 h 116"/>
                <a:gd name="T30" fmla="*/ 102 w 134"/>
                <a:gd name="T31" fmla="*/ 112 h 116"/>
                <a:gd name="T32" fmla="*/ 96 w 134"/>
                <a:gd name="T33" fmla="*/ 90 h 116"/>
                <a:gd name="T34" fmla="*/ 86 w 134"/>
                <a:gd name="T35" fmla="*/ 90 h 116"/>
                <a:gd name="T36" fmla="*/ 80 w 134"/>
                <a:gd name="T37" fmla="*/ 92 h 116"/>
                <a:gd name="T38" fmla="*/ 82 w 134"/>
                <a:gd name="T39" fmla="*/ 78 h 116"/>
                <a:gd name="T40" fmla="*/ 68 w 134"/>
                <a:gd name="T41" fmla="*/ 58 h 116"/>
                <a:gd name="T42" fmla="*/ 44 w 134"/>
                <a:gd name="T43" fmla="*/ 64 h 116"/>
                <a:gd name="T44" fmla="*/ 30 w 134"/>
                <a:gd name="T45" fmla="*/ 78 h 116"/>
                <a:gd name="T46" fmla="*/ 30 w 134"/>
                <a:gd name="T47" fmla="*/ 74 h 116"/>
                <a:gd name="T48" fmla="*/ 24 w 134"/>
                <a:gd name="T49" fmla="*/ 64 h 116"/>
                <a:gd name="T50" fmla="*/ 22 w 134"/>
                <a:gd name="T51" fmla="*/ 62 h 116"/>
                <a:gd name="T52" fmla="*/ 16 w 134"/>
                <a:gd name="T53" fmla="*/ 56 h 116"/>
                <a:gd name="T54" fmla="*/ 6 w 134"/>
                <a:gd name="T55" fmla="*/ 44 h 116"/>
                <a:gd name="T56" fmla="*/ 8 w 134"/>
                <a:gd name="T57" fmla="*/ 40 h 116"/>
                <a:gd name="T58" fmla="*/ 4 w 134"/>
                <a:gd name="T59" fmla="*/ 42 h 116"/>
                <a:gd name="T60" fmla="*/ 4 w 134"/>
                <a:gd name="T61" fmla="*/ 36 h 116"/>
                <a:gd name="T62" fmla="*/ 0 w 134"/>
                <a:gd name="T63" fmla="*/ 38 h 116"/>
                <a:gd name="T64" fmla="*/ 0 w 134"/>
                <a:gd name="T65" fmla="*/ 38 h 116"/>
                <a:gd name="T66" fmla="*/ 4 w 134"/>
                <a:gd name="T67" fmla="*/ 30 h 116"/>
                <a:gd name="T68" fmla="*/ 20 w 134"/>
                <a:gd name="T69" fmla="*/ 22 h 116"/>
                <a:gd name="T70" fmla="*/ 22 w 134"/>
                <a:gd name="T71" fmla="*/ 10 h 116"/>
                <a:gd name="T72" fmla="*/ 24 w 134"/>
                <a:gd name="T73" fmla="*/ 0 h 116"/>
                <a:gd name="T74" fmla="*/ 40 w 134"/>
                <a:gd name="T75" fmla="*/ 6 h 116"/>
                <a:gd name="T76" fmla="*/ 66 w 134"/>
                <a:gd name="T77" fmla="*/ 6 h 116"/>
                <a:gd name="T78" fmla="*/ 64 w 134"/>
                <a:gd name="T79" fmla="*/ 10 h 116"/>
                <a:gd name="T80" fmla="*/ 76 w 134"/>
                <a:gd name="T81" fmla="*/ 12 h 116"/>
                <a:gd name="T82" fmla="*/ 82 w 134"/>
                <a:gd name="T83" fmla="*/ 16 h 116"/>
                <a:gd name="T84" fmla="*/ 94 w 134"/>
                <a:gd name="T85" fmla="*/ 12 h 116"/>
                <a:gd name="T86" fmla="*/ 106 w 134"/>
                <a:gd name="T87" fmla="*/ 8 h 116"/>
                <a:gd name="T88" fmla="*/ 108 w 134"/>
                <a:gd name="T89" fmla="*/ 6 h 116"/>
                <a:gd name="T90" fmla="*/ 114 w 134"/>
                <a:gd name="T91" fmla="*/ 22 h 116"/>
                <a:gd name="T92" fmla="*/ 122 w 134"/>
                <a:gd name="T93" fmla="*/ 28 h 11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34"/>
                <a:gd name="T142" fmla="*/ 0 h 116"/>
                <a:gd name="T143" fmla="*/ 134 w 134"/>
                <a:gd name="T144" fmla="*/ 116 h 11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34" h="116">
                  <a:moveTo>
                    <a:pt x="122" y="28"/>
                  </a:moveTo>
                  <a:lnTo>
                    <a:pt x="118" y="34"/>
                  </a:lnTo>
                  <a:lnTo>
                    <a:pt x="128" y="54"/>
                  </a:lnTo>
                  <a:lnTo>
                    <a:pt x="128" y="70"/>
                  </a:lnTo>
                  <a:lnTo>
                    <a:pt x="130" y="74"/>
                  </a:lnTo>
                  <a:lnTo>
                    <a:pt x="132" y="78"/>
                  </a:lnTo>
                  <a:lnTo>
                    <a:pt x="134" y="86"/>
                  </a:lnTo>
                  <a:lnTo>
                    <a:pt x="132" y="90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2" y="110"/>
                  </a:lnTo>
                  <a:lnTo>
                    <a:pt x="118" y="110"/>
                  </a:lnTo>
                  <a:lnTo>
                    <a:pt x="114" y="110"/>
                  </a:lnTo>
                  <a:lnTo>
                    <a:pt x="108" y="116"/>
                  </a:lnTo>
                  <a:lnTo>
                    <a:pt x="102" y="112"/>
                  </a:lnTo>
                  <a:lnTo>
                    <a:pt x="96" y="90"/>
                  </a:lnTo>
                  <a:lnTo>
                    <a:pt x="86" y="90"/>
                  </a:lnTo>
                  <a:lnTo>
                    <a:pt x="80" y="92"/>
                  </a:lnTo>
                  <a:lnTo>
                    <a:pt x="82" y="78"/>
                  </a:lnTo>
                  <a:lnTo>
                    <a:pt x="68" y="58"/>
                  </a:lnTo>
                  <a:lnTo>
                    <a:pt x="44" y="64"/>
                  </a:lnTo>
                  <a:lnTo>
                    <a:pt x="30" y="78"/>
                  </a:lnTo>
                  <a:lnTo>
                    <a:pt x="30" y="74"/>
                  </a:lnTo>
                  <a:lnTo>
                    <a:pt x="24" y="64"/>
                  </a:lnTo>
                  <a:lnTo>
                    <a:pt x="22" y="62"/>
                  </a:lnTo>
                  <a:lnTo>
                    <a:pt x="16" y="56"/>
                  </a:lnTo>
                  <a:lnTo>
                    <a:pt x="6" y="44"/>
                  </a:lnTo>
                  <a:lnTo>
                    <a:pt x="8" y="40"/>
                  </a:lnTo>
                  <a:lnTo>
                    <a:pt x="4" y="42"/>
                  </a:lnTo>
                  <a:lnTo>
                    <a:pt x="4" y="36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20" y="22"/>
                  </a:lnTo>
                  <a:lnTo>
                    <a:pt x="22" y="10"/>
                  </a:lnTo>
                  <a:lnTo>
                    <a:pt x="24" y="0"/>
                  </a:lnTo>
                  <a:lnTo>
                    <a:pt x="40" y="6"/>
                  </a:lnTo>
                  <a:lnTo>
                    <a:pt x="66" y="6"/>
                  </a:lnTo>
                  <a:lnTo>
                    <a:pt x="64" y="10"/>
                  </a:lnTo>
                  <a:lnTo>
                    <a:pt x="76" y="12"/>
                  </a:lnTo>
                  <a:lnTo>
                    <a:pt x="82" y="16"/>
                  </a:lnTo>
                  <a:lnTo>
                    <a:pt x="94" y="12"/>
                  </a:lnTo>
                  <a:lnTo>
                    <a:pt x="106" y="8"/>
                  </a:lnTo>
                  <a:lnTo>
                    <a:pt x="108" y="6"/>
                  </a:lnTo>
                  <a:lnTo>
                    <a:pt x="114" y="22"/>
                  </a:lnTo>
                  <a:lnTo>
                    <a:pt x="122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2242" y="2728"/>
              <a:ext cx="54" cy="38"/>
            </a:xfrm>
            <a:custGeom>
              <a:avLst/>
              <a:gdLst>
                <a:gd name="T0" fmla="*/ 26 w 54"/>
                <a:gd name="T1" fmla="*/ 22 h 38"/>
                <a:gd name="T2" fmla="*/ 24 w 54"/>
                <a:gd name="T3" fmla="*/ 28 h 38"/>
                <a:gd name="T4" fmla="*/ 28 w 54"/>
                <a:gd name="T5" fmla="*/ 34 h 38"/>
                <a:gd name="T6" fmla="*/ 30 w 54"/>
                <a:gd name="T7" fmla="*/ 38 h 38"/>
                <a:gd name="T8" fmla="*/ 34 w 54"/>
                <a:gd name="T9" fmla="*/ 30 h 38"/>
                <a:gd name="T10" fmla="*/ 50 w 54"/>
                <a:gd name="T11" fmla="*/ 22 h 38"/>
                <a:gd name="T12" fmla="*/ 52 w 54"/>
                <a:gd name="T13" fmla="*/ 10 h 38"/>
                <a:gd name="T14" fmla="*/ 54 w 54"/>
                <a:gd name="T15" fmla="*/ 0 h 38"/>
                <a:gd name="T16" fmla="*/ 40 w 54"/>
                <a:gd name="T17" fmla="*/ 2 h 38"/>
                <a:gd name="T18" fmla="*/ 24 w 54"/>
                <a:gd name="T19" fmla="*/ 4 h 38"/>
                <a:gd name="T20" fmla="*/ 0 w 54"/>
                <a:gd name="T21" fmla="*/ 8 h 38"/>
                <a:gd name="T22" fmla="*/ 10 w 54"/>
                <a:gd name="T23" fmla="*/ 8 h 38"/>
                <a:gd name="T24" fmla="*/ 6 w 54"/>
                <a:gd name="T25" fmla="*/ 12 h 38"/>
                <a:gd name="T26" fmla="*/ 14 w 54"/>
                <a:gd name="T27" fmla="*/ 16 h 38"/>
                <a:gd name="T28" fmla="*/ 14 w 54"/>
                <a:gd name="T29" fmla="*/ 18 h 38"/>
                <a:gd name="T30" fmla="*/ 26 w 54"/>
                <a:gd name="T31" fmla="*/ 18 h 38"/>
                <a:gd name="T32" fmla="*/ 30 w 54"/>
                <a:gd name="T33" fmla="*/ 20 h 38"/>
                <a:gd name="T34" fmla="*/ 22 w 54"/>
                <a:gd name="T35" fmla="*/ 20 h 38"/>
                <a:gd name="T36" fmla="*/ 26 w 54"/>
                <a:gd name="T37" fmla="*/ 22 h 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38"/>
                <a:gd name="T59" fmla="*/ 54 w 54"/>
                <a:gd name="T60" fmla="*/ 38 h 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38">
                  <a:moveTo>
                    <a:pt x="26" y="22"/>
                  </a:moveTo>
                  <a:lnTo>
                    <a:pt x="24" y="28"/>
                  </a:lnTo>
                  <a:lnTo>
                    <a:pt x="28" y="34"/>
                  </a:lnTo>
                  <a:lnTo>
                    <a:pt x="30" y="38"/>
                  </a:lnTo>
                  <a:lnTo>
                    <a:pt x="34" y="30"/>
                  </a:lnTo>
                  <a:lnTo>
                    <a:pt x="50" y="22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40" y="2"/>
                  </a:lnTo>
                  <a:lnTo>
                    <a:pt x="24" y="4"/>
                  </a:lnTo>
                  <a:lnTo>
                    <a:pt x="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26" y="18"/>
                  </a:lnTo>
                  <a:lnTo>
                    <a:pt x="30" y="20"/>
                  </a:lnTo>
                  <a:lnTo>
                    <a:pt x="22" y="20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2392" y="2772"/>
              <a:ext cx="110" cy="132"/>
            </a:xfrm>
            <a:custGeom>
              <a:avLst/>
              <a:gdLst>
                <a:gd name="T0" fmla="*/ 62 w 110"/>
                <a:gd name="T1" fmla="*/ 8 h 132"/>
                <a:gd name="T2" fmla="*/ 56 w 110"/>
                <a:gd name="T3" fmla="*/ 4 h 132"/>
                <a:gd name="T4" fmla="*/ 42 w 110"/>
                <a:gd name="T5" fmla="*/ 8 h 132"/>
                <a:gd name="T6" fmla="*/ 40 w 110"/>
                <a:gd name="T7" fmla="*/ 0 h 132"/>
                <a:gd name="T8" fmla="*/ 34 w 110"/>
                <a:gd name="T9" fmla="*/ 4 h 132"/>
                <a:gd name="T10" fmla="*/ 26 w 110"/>
                <a:gd name="T11" fmla="*/ 8 h 132"/>
                <a:gd name="T12" fmla="*/ 16 w 110"/>
                <a:gd name="T13" fmla="*/ 6 h 132"/>
                <a:gd name="T14" fmla="*/ 10 w 110"/>
                <a:gd name="T15" fmla="*/ 10 h 132"/>
                <a:gd name="T16" fmla="*/ 8 w 110"/>
                <a:gd name="T17" fmla="*/ 26 h 132"/>
                <a:gd name="T18" fmla="*/ 10 w 110"/>
                <a:gd name="T19" fmla="*/ 30 h 132"/>
                <a:gd name="T20" fmla="*/ 12 w 110"/>
                <a:gd name="T21" fmla="*/ 34 h 132"/>
                <a:gd name="T22" fmla="*/ 16 w 110"/>
                <a:gd name="T23" fmla="*/ 42 h 132"/>
                <a:gd name="T24" fmla="*/ 12 w 110"/>
                <a:gd name="T25" fmla="*/ 46 h 132"/>
                <a:gd name="T26" fmla="*/ 4 w 110"/>
                <a:gd name="T27" fmla="*/ 48 h 132"/>
                <a:gd name="T28" fmla="*/ 8 w 110"/>
                <a:gd name="T29" fmla="*/ 56 h 132"/>
                <a:gd name="T30" fmla="*/ 2 w 110"/>
                <a:gd name="T31" fmla="*/ 64 h 132"/>
                <a:gd name="T32" fmla="*/ 0 w 110"/>
                <a:gd name="T33" fmla="*/ 64 h 132"/>
                <a:gd name="T34" fmla="*/ 2 w 110"/>
                <a:gd name="T35" fmla="*/ 84 h 132"/>
                <a:gd name="T36" fmla="*/ 0 w 110"/>
                <a:gd name="T37" fmla="*/ 88 h 132"/>
                <a:gd name="T38" fmla="*/ 12 w 110"/>
                <a:gd name="T39" fmla="*/ 98 h 132"/>
                <a:gd name="T40" fmla="*/ 20 w 110"/>
                <a:gd name="T41" fmla="*/ 108 h 132"/>
                <a:gd name="T42" fmla="*/ 18 w 110"/>
                <a:gd name="T43" fmla="*/ 132 h 132"/>
                <a:gd name="T44" fmla="*/ 40 w 110"/>
                <a:gd name="T45" fmla="*/ 126 h 132"/>
                <a:gd name="T46" fmla="*/ 64 w 110"/>
                <a:gd name="T47" fmla="*/ 116 h 132"/>
                <a:gd name="T48" fmla="*/ 60 w 110"/>
                <a:gd name="T49" fmla="*/ 116 h 132"/>
                <a:gd name="T50" fmla="*/ 84 w 110"/>
                <a:gd name="T51" fmla="*/ 114 h 132"/>
                <a:gd name="T52" fmla="*/ 70 w 110"/>
                <a:gd name="T53" fmla="*/ 116 h 132"/>
                <a:gd name="T54" fmla="*/ 86 w 110"/>
                <a:gd name="T55" fmla="*/ 114 h 132"/>
                <a:gd name="T56" fmla="*/ 96 w 110"/>
                <a:gd name="T57" fmla="*/ 114 h 132"/>
                <a:gd name="T58" fmla="*/ 100 w 110"/>
                <a:gd name="T59" fmla="*/ 118 h 132"/>
                <a:gd name="T60" fmla="*/ 106 w 110"/>
                <a:gd name="T61" fmla="*/ 114 h 132"/>
                <a:gd name="T62" fmla="*/ 102 w 110"/>
                <a:gd name="T63" fmla="*/ 98 h 132"/>
                <a:gd name="T64" fmla="*/ 98 w 110"/>
                <a:gd name="T65" fmla="*/ 80 h 132"/>
                <a:gd name="T66" fmla="*/ 104 w 110"/>
                <a:gd name="T67" fmla="*/ 66 h 132"/>
                <a:gd name="T68" fmla="*/ 110 w 110"/>
                <a:gd name="T69" fmla="*/ 52 h 132"/>
                <a:gd name="T70" fmla="*/ 108 w 110"/>
                <a:gd name="T71" fmla="*/ 24 h 132"/>
                <a:gd name="T72" fmla="*/ 90 w 110"/>
                <a:gd name="T73" fmla="*/ 16 h 132"/>
                <a:gd name="T74" fmla="*/ 74 w 110"/>
                <a:gd name="T75" fmla="*/ 20 h 132"/>
                <a:gd name="T76" fmla="*/ 62 w 110"/>
                <a:gd name="T77" fmla="*/ 8 h 13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0"/>
                <a:gd name="T118" fmla="*/ 0 h 132"/>
                <a:gd name="T119" fmla="*/ 110 w 110"/>
                <a:gd name="T120" fmla="*/ 132 h 13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0" h="132">
                  <a:moveTo>
                    <a:pt x="62" y="8"/>
                  </a:moveTo>
                  <a:lnTo>
                    <a:pt x="56" y="4"/>
                  </a:lnTo>
                  <a:lnTo>
                    <a:pt x="42" y="8"/>
                  </a:lnTo>
                  <a:lnTo>
                    <a:pt x="40" y="0"/>
                  </a:lnTo>
                  <a:lnTo>
                    <a:pt x="34" y="4"/>
                  </a:lnTo>
                  <a:lnTo>
                    <a:pt x="26" y="8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6" y="42"/>
                  </a:lnTo>
                  <a:lnTo>
                    <a:pt x="12" y="46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64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12" y="98"/>
                  </a:lnTo>
                  <a:lnTo>
                    <a:pt x="20" y="108"/>
                  </a:lnTo>
                  <a:lnTo>
                    <a:pt x="18" y="132"/>
                  </a:lnTo>
                  <a:lnTo>
                    <a:pt x="40" y="126"/>
                  </a:lnTo>
                  <a:lnTo>
                    <a:pt x="64" y="116"/>
                  </a:lnTo>
                  <a:lnTo>
                    <a:pt x="60" y="116"/>
                  </a:lnTo>
                  <a:lnTo>
                    <a:pt x="84" y="114"/>
                  </a:lnTo>
                  <a:lnTo>
                    <a:pt x="70" y="116"/>
                  </a:lnTo>
                  <a:lnTo>
                    <a:pt x="86" y="114"/>
                  </a:lnTo>
                  <a:lnTo>
                    <a:pt x="96" y="114"/>
                  </a:lnTo>
                  <a:lnTo>
                    <a:pt x="100" y="118"/>
                  </a:lnTo>
                  <a:lnTo>
                    <a:pt x="106" y="114"/>
                  </a:lnTo>
                  <a:lnTo>
                    <a:pt x="102" y="98"/>
                  </a:lnTo>
                  <a:lnTo>
                    <a:pt x="98" y="80"/>
                  </a:lnTo>
                  <a:lnTo>
                    <a:pt x="104" y="66"/>
                  </a:lnTo>
                  <a:lnTo>
                    <a:pt x="110" y="52"/>
                  </a:lnTo>
                  <a:lnTo>
                    <a:pt x="108" y="24"/>
                  </a:lnTo>
                  <a:lnTo>
                    <a:pt x="90" y="16"/>
                  </a:lnTo>
                  <a:lnTo>
                    <a:pt x="74" y="20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2304" y="2786"/>
              <a:ext cx="54" cy="62"/>
            </a:xfrm>
            <a:custGeom>
              <a:avLst/>
              <a:gdLst>
                <a:gd name="T0" fmla="*/ 54 w 54"/>
                <a:gd name="T1" fmla="*/ 30 h 62"/>
                <a:gd name="T2" fmla="*/ 46 w 54"/>
                <a:gd name="T3" fmla="*/ 44 h 62"/>
                <a:gd name="T4" fmla="*/ 38 w 54"/>
                <a:gd name="T5" fmla="*/ 56 h 62"/>
                <a:gd name="T6" fmla="*/ 32 w 54"/>
                <a:gd name="T7" fmla="*/ 62 h 62"/>
                <a:gd name="T8" fmla="*/ 12 w 54"/>
                <a:gd name="T9" fmla="*/ 56 h 62"/>
                <a:gd name="T10" fmla="*/ 18 w 54"/>
                <a:gd name="T11" fmla="*/ 52 h 62"/>
                <a:gd name="T12" fmla="*/ 12 w 54"/>
                <a:gd name="T13" fmla="*/ 48 h 62"/>
                <a:gd name="T14" fmla="*/ 2 w 54"/>
                <a:gd name="T15" fmla="*/ 34 h 62"/>
                <a:gd name="T16" fmla="*/ 6 w 54"/>
                <a:gd name="T17" fmla="*/ 30 h 62"/>
                <a:gd name="T18" fmla="*/ 0 w 54"/>
                <a:gd name="T19" fmla="*/ 28 h 62"/>
                <a:gd name="T20" fmla="*/ 6 w 54"/>
                <a:gd name="T21" fmla="*/ 24 h 62"/>
                <a:gd name="T22" fmla="*/ 0 w 54"/>
                <a:gd name="T23" fmla="*/ 20 h 62"/>
                <a:gd name="T24" fmla="*/ 12 w 54"/>
                <a:gd name="T25" fmla="*/ 6 h 62"/>
                <a:gd name="T26" fmla="*/ 38 w 54"/>
                <a:gd name="T27" fmla="*/ 0 h 62"/>
                <a:gd name="T28" fmla="*/ 50 w 54"/>
                <a:gd name="T29" fmla="*/ 18 h 62"/>
                <a:gd name="T30" fmla="*/ 48 w 54"/>
                <a:gd name="T31" fmla="*/ 32 h 62"/>
                <a:gd name="T32" fmla="*/ 54 w 54"/>
                <a:gd name="T33" fmla="*/ 30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4"/>
                <a:gd name="T52" fmla="*/ 0 h 62"/>
                <a:gd name="T53" fmla="*/ 54 w 54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4" h="62">
                  <a:moveTo>
                    <a:pt x="54" y="30"/>
                  </a:moveTo>
                  <a:lnTo>
                    <a:pt x="46" y="44"/>
                  </a:lnTo>
                  <a:lnTo>
                    <a:pt x="38" y="56"/>
                  </a:lnTo>
                  <a:lnTo>
                    <a:pt x="32" y="62"/>
                  </a:lnTo>
                  <a:lnTo>
                    <a:pt x="12" y="56"/>
                  </a:lnTo>
                  <a:lnTo>
                    <a:pt x="18" y="52"/>
                  </a:lnTo>
                  <a:lnTo>
                    <a:pt x="12" y="48"/>
                  </a:lnTo>
                  <a:lnTo>
                    <a:pt x="2" y="34"/>
                  </a:lnTo>
                  <a:lnTo>
                    <a:pt x="6" y="30"/>
                  </a:lnTo>
                  <a:lnTo>
                    <a:pt x="0" y="28"/>
                  </a:lnTo>
                  <a:lnTo>
                    <a:pt x="6" y="24"/>
                  </a:lnTo>
                  <a:lnTo>
                    <a:pt x="0" y="20"/>
                  </a:lnTo>
                  <a:lnTo>
                    <a:pt x="12" y="6"/>
                  </a:lnTo>
                  <a:lnTo>
                    <a:pt x="38" y="0"/>
                  </a:lnTo>
                  <a:lnTo>
                    <a:pt x="50" y="18"/>
                  </a:lnTo>
                  <a:lnTo>
                    <a:pt x="48" y="32"/>
                  </a:lnTo>
                  <a:lnTo>
                    <a:pt x="54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2544" y="2762"/>
              <a:ext cx="34" cy="106"/>
            </a:xfrm>
            <a:custGeom>
              <a:avLst/>
              <a:gdLst>
                <a:gd name="T0" fmla="*/ 16 w 34"/>
                <a:gd name="T1" fmla="*/ 4 h 106"/>
                <a:gd name="T2" fmla="*/ 0 w 34"/>
                <a:gd name="T3" fmla="*/ 0 h 106"/>
                <a:gd name="T4" fmla="*/ 4 w 34"/>
                <a:gd name="T5" fmla="*/ 6 h 106"/>
                <a:gd name="T6" fmla="*/ 10 w 34"/>
                <a:gd name="T7" fmla="*/ 26 h 106"/>
                <a:gd name="T8" fmla="*/ 10 w 34"/>
                <a:gd name="T9" fmla="*/ 34 h 106"/>
                <a:gd name="T10" fmla="*/ 12 w 34"/>
                <a:gd name="T11" fmla="*/ 50 h 106"/>
                <a:gd name="T12" fmla="*/ 14 w 34"/>
                <a:gd name="T13" fmla="*/ 64 h 106"/>
                <a:gd name="T14" fmla="*/ 16 w 34"/>
                <a:gd name="T15" fmla="*/ 80 h 106"/>
                <a:gd name="T16" fmla="*/ 16 w 34"/>
                <a:gd name="T17" fmla="*/ 94 h 106"/>
                <a:gd name="T18" fmla="*/ 26 w 34"/>
                <a:gd name="T19" fmla="*/ 106 h 106"/>
                <a:gd name="T20" fmla="*/ 34 w 34"/>
                <a:gd name="T21" fmla="*/ 104 h 106"/>
                <a:gd name="T22" fmla="*/ 34 w 34"/>
                <a:gd name="T23" fmla="*/ 88 h 106"/>
                <a:gd name="T24" fmla="*/ 32 w 34"/>
                <a:gd name="T25" fmla="*/ 72 h 106"/>
                <a:gd name="T26" fmla="*/ 32 w 34"/>
                <a:gd name="T27" fmla="*/ 56 h 106"/>
                <a:gd name="T28" fmla="*/ 32 w 34"/>
                <a:gd name="T29" fmla="*/ 42 h 106"/>
                <a:gd name="T30" fmla="*/ 28 w 34"/>
                <a:gd name="T31" fmla="*/ 24 h 106"/>
                <a:gd name="T32" fmla="*/ 18 w 34"/>
                <a:gd name="T33" fmla="*/ 12 h 106"/>
                <a:gd name="T34" fmla="*/ 20 w 34"/>
                <a:gd name="T35" fmla="*/ 4 h 106"/>
                <a:gd name="T36" fmla="*/ 16 w 34"/>
                <a:gd name="T37" fmla="*/ 4 h 10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4"/>
                <a:gd name="T58" fmla="*/ 0 h 106"/>
                <a:gd name="T59" fmla="*/ 34 w 34"/>
                <a:gd name="T60" fmla="*/ 106 h 10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4" h="106">
                  <a:moveTo>
                    <a:pt x="16" y="4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10" y="26"/>
                  </a:lnTo>
                  <a:lnTo>
                    <a:pt x="10" y="34"/>
                  </a:lnTo>
                  <a:lnTo>
                    <a:pt x="12" y="50"/>
                  </a:lnTo>
                  <a:lnTo>
                    <a:pt x="14" y="64"/>
                  </a:lnTo>
                  <a:lnTo>
                    <a:pt x="16" y="80"/>
                  </a:lnTo>
                  <a:lnTo>
                    <a:pt x="16" y="94"/>
                  </a:lnTo>
                  <a:lnTo>
                    <a:pt x="26" y="106"/>
                  </a:lnTo>
                  <a:lnTo>
                    <a:pt x="34" y="104"/>
                  </a:lnTo>
                  <a:lnTo>
                    <a:pt x="34" y="88"/>
                  </a:lnTo>
                  <a:lnTo>
                    <a:pt x="32" y="72"/>
                  </a:lnTo>
                  <a:lnTo>
                    <a:pt x="32" y="56"/>
                  </a:lnTo>
                  <a:lnTo>
                    <a:pt x="32" y="42"/>
                  </a:lnTo>
                  <a:lnTo>
                    <a:pt x="28" y="24"/>
                  </a:lnTo>
                  <a:lnTo>
                    <a:pt x="18" y="12"/>
                  </a:lnTo>
                  <a:lnTo>
                    <a:pt x="20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2394" y="2214"/>
              <a:ext cx="368" cy="376"/>
            </a:xfrm>
            <a:custGeom>
              <a:avLst/>
              <a:gdLst>
                <a:gd name="T0" fmla="*/ 0 w 368"/>
                <a:gd name="T1" fmla="*/ 196 h 376"/>
                <a:gd name="T2" fmla="*/ 16 w 368"/>
                <a:gd name="T3" fmla="*/ 216 h 376"/>
                <a:gd name="T4" fmla="*/ 50 w 368"/>
                <a:gd name="T5" fmla="*/ 240 h 376"/>
                <a:gd name="T6" fmla="*/ 80 w 368"/>
                <a:gd name="T7" fmla="*/ 264 h 376"/>
                <a:gd name="T8" fmla="*/ 108 w 368"/>
                <a:gd name="T9" fmla="*/ 284 h 376"/>
                <a:gd name="T10" fmla="*/ 134 w 368"/>
                <a:gd name="T11" fmla="*/ 304 h 376"/>
                <a:gd name="T12" fmla="*/ 160 w 368"/>
                <a:gd name="T13" fmla="*/ 324 h 376"/>
                <a:gd name="T14" fmla="*/ 174 w 368"/>
                <a:gd name="T15" fmla="*/ 342 h 376"/>
                <a:gd name="T16" fmla="*/ 210 w 368"/>
                <a:gd name="T17" fmla="*/ 360 h 376"/>
                <a:gd name="T18" fmla="*/ 230 w 368"/>
                <a:gd name="T19" fmla="*/ 376 h 376"/>
                <a:gd name="T20" fmla="*/ 258 w 368"/>
                <a:gd name="T21" fmla="*/ 372 h 376"/>
                <a:gd name="T22" fmla="*/ 288 w 368"/>
                <a:gd name="T23" fmla="*/ 340 h 376"/>
                <a:gd name="T24" fmla="*/ 328 w 368"/>
                <a:gd name="T25" fmla="*/ 312 h 376"/>
                <a:gd name="T26" fmla="*/ 368 w 368"/>
                <a:gd name="T27" fmla="*/ 284 h 376"/>
                <a:gd name="T28" fmla="*/ 340 w 368"/>
                <a:gd name="T29" fmla="*/ 264 h 376"/>
                <a:gd name="T30" fmla="*/ 320 w 368"/>
                <a:gd name="T31" fmla="*/ 228 h 376"/>
                <a:gd name="T32" fmla="*/ 328 w 368"/>
                <a:gd name="T33" fmla="*/ 196 h 376"/>
                <a:gd name="T34" fmla="*/ 320 w 368"/>
                <a:gd name="T35" fmla="*/ 148 h 376"/>
                <a:gd name="T36" fmla="*/ 316 w 368"/>
                <a:gd name="T37" fmla="*/ 122 h 376"/>
                <a:gd name="T38" fmla="*/ 298 w 368"/>
                <a:gd name="T39" fmla="*/ 88 h 376"/>
                <a:gd name="T40" fmla="*/ 292 w 368"/>
                <a:gd name="T41" fmla="*/ 50 h 376"/>
                <a:gd name="T42" fmla="*/ 298 w 368"/>
                <a:gd name="T43" fmla="*/ 6 h 376"/>
                <a:gd name="T44" fmla="*/ 276 w 368"/>
                <a:gd name="T45" fmla="*/ 0 h 376"/>
                <a:gd name="T46" fmla="*/ 240 w 368"/>
                <a:gd name="T47" fmla="*/ 2 h 376"/>
                <a:gd name="T48" fmla="*/ 202 w 368"/>
                <a:gd name="T49" fmla="*/ 4 h 376"/>
                <a:gd name="T50" fmla="*/ 156 w 368"/>
                <a:gd name="T51" fmla="*/ 18 h 376"/>
                <a:gd name="T52" fmla="*/ 132 w 368"/>
                <a:gd name="T53" fmla="*/ 30 h 376"/>
                <a:gd name="T54" fmla="*/ 120 w 368"/>
                <a:gd name="T55" fmla="*/ 42 h 376"/>
                <a:gd name="T56" fmla="*/ 124 w 368"/>
                <a:gd name="T57" fmla="*/ 74 h 376"/>
                <a:gd name="T58" fmla="*/ 132 w 368"/>
                <a:gd name="T59" fmla="*/ 100 h 376"/>
                <a:gd name="T60" fmla="*/ 90 w 368"/>
                <a:gd name="T61" fmla="*/ 110 h 376"/>
                <a:gd name="T62" fmla="*/ 78 w 368"/>
                <a:gd name="T63" fmla="*/ 132 h 376"/>
                <a:gd name="T64" fmla="*/ 48 w 368"/>
                <a:gd name="T65" fmla="*/ 148 h 376"/>
                <a:gd name="T66" fmla="*/ 18 w 368"/>
                <a:gd name="T67" fmla="*/ 164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8"/>
                <a:gd name="T103" fmla="*/ 0 h 376"/>
                <a:gd name="T104" fmla="*/ 368 w 36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8" h="376">
                  <a:moveTo>
                    <a:pt x="4" y="172"/>
                  </a:moveTo>
                  <a:lnTo>
                    <a:pt x="0" y="196"/>
                  </a:lnTo>
                  <a:lnTo>
                    <a:pt x="0" y="204"/>
                  </a:lnTo>
                  <a:lnTo>
                    <a:pt x="16" y="216"/>
                  </a:lnTo>
                  <a:lnTo>
                    <a:pt x="34" y="228"/>
                  </a:lnTo>
                  <a:lnTo>
                    <a:pt x="50" y="240"/>
                  </a:lnTo>
                  <a:lnTo>
                    <a:pt x="68" y="252"/>
                  </a:lnTo>
                  <a:lnTo>
                    <a:pt x="80" y="264"/>
                  </a:lnTo>
                  <a:lnTo>
                    <a:pt x="94" y="274"/>
                  </a:lnTo>
                  <a:lnTo>
                    <a:pt x="108" y="284"/>
                  </a:lnTo>
                  <a:lnTo>
                    <a:pt x="120" y="294"/>
                  </a:lnTo>
                  <a:lnTo>
                    <a:pt x="134" y="304"/>
                  </a:lnTo>
                  <a:lnTo>
                    <a:pt x="146" y="314"/>
                  </a:lnTo>
                  <a:lnTo>
                    <a:pt x="160" y="324"/>
                  </a:lnTo>
                  <a:lnTo>
                    <a:pt x="174" y="336"/>
                  </a:lnTo>
                  <a:lnTo>
                    <a:pt x="174" y="342"/>
                  </a:lnTo>
                  <a:lnTo>
                    <a:pt x="184" y="350"/>
                  </a:lnTo>
                  <a:lnTo>
                    <a:pt x="210" y="360"/>
                  </a:lnTo>
                  <a:lnTo>
                    <a:pt x="210" y="376"/>
                  </a:lnTo>
                  <a:lnTo>
                    <a:pt x="230" y="376"/>
                  </a:lnTo>
                  <a:lnTo>
                    <a:pt x="244" y="372"/>
                  </a:lnTo>
                  <a:lnTo>
                    <a:pt x="258" y="372"/>
                  </a:lnTo>
                  <a:lnTo>
                    <a:pt x="274" y="356"/>
                  </a:lnTo>
                  <a:lnTo>
                    <a:pt x="288" y="340"/>
                  </a:lnTo>
                  <a:lnTo>
                    <a:pt x="308" y="326"/>
                  </a:lnTo>
                  <a:lnTo>
                    <a:pt x="328" y="312"/>
                  </a:lnTo>
                  <a:lnTo>
                    <a:pt x="348" y="298"/>
                  </a:lnTo>
                  <a:lnTo>
                    <a:pt x="368" y="284"/>
                  </a:lnTo>
                  <a:lnTo>
                    <a:pt x="360" y="266"/>
                  </a:lnTo>
                  <a:lnTo>
                    <a:pt x="340" y="264"/>
                  </a:lnTo>
                  <a:lnTo>
                    <a:pt x="332" y="246"/>
                  </a:lnTo>
                  <a:lnTo>
                    <a:pt x="320" y="228"/>
                  </a:lnTo>
                  <a:lnTo>
                    <a:pt x="330" y="220"/>
                  </a:lnTo>
                  <a:lnTo>
                    <a:pt x="328" y="196"/>
                  </a:lnTo>
                  <a:lnTo>
                    <a:pt x="328" y="172"/>
                  </a:lnTo>
                  <a:lnTo>
                    <a:pt x="320" y="148"/>
                  </a:lnTo>
                  <a:lnTo>
                    <a:pt x="322" y="142"/>
                  </a:lnTo>
                  <a:lnTo>
                    <a:pt x="316" y="122"/>
                  </a:lnTo>
                  <a:lnTo>
                    <a:pt x="312" y="102"/>
                  </a:lnTo>
                  <a:lnTo>
                    <a:pt x="298" y="88"/>
                  </a:lnTo>
                  <a:lnTo>
                    <a:pt x="284" y="66"/>
                  </a:lnTo>
                  <a:lnTo>
                    <a:pt x="292" y="50"/>
                  </a:lnTo>
                  <a:lnTo>
                    <a:pt x="300" y="34"/>
                  </a:lnTo>
                  <a:lnTo>
                    <a:pt x="298" y="6"/>
                  </a:lnTo>
                  <a:lnTo>
                    <a:pt x="302" y="0"/>
                  </a:lnTo>
                  <a:lnTo>
                    <a:pt x="276" y="0"/>
                  </a:lnTo>
                  <a:lnTo>
                    <a:pt x="260" y="0"/>
                  </a:lnTo>
                  <a:lnTo>
                    <a:pt x="240" y="2"/>
                  </a:lnTo>
                  <a:lnTo>
                    <a:pt x="222" y="4"/>
                  </a:lnTo>
                  <a:lnTo>
                    <a:pt x="202" y="4"/>
                  </a:lnTo>
                  <a:lnTo>
                    <a:pt x="180" y="10"/>
                  </a:lnTo>
                  <a:lnTo>
                    <a:pt x="156" y="18"/>
                  </a:lnTo>
                  <a:lnTo>
                    <a:pt x="148" y="22"/>
                  </a:lnTo>
                  <a:lnTo>
                    <a:pt x="132" y="30"/>
                  </a:lnTo>
                  <a:lnTo>
                    <a:pt x="114" y="40"/>
                  </a:lnTo>
                  <a:lnTo>
                    <a:pt x="120" y="42"/>
                  </a:lnTo>
                  <a:lnTo>
                    <a:pt x="122" y="60"/>
                  </a:lnTo>
                  <a:lnTo>
                    <a:pt x="124" y="74"/>
                  </a:lnTo>
                  <a:lnTo>
                    <a:pt x="136" y="94"/>
                  </a:lnTo>
                  <a:lnTo>
                    <a:pt x="132" y="100"/>
                  </a:lnTo>
                  <a:lnTo>
                    <a:pt x="112" y="102"/>
                  </a:lnTo>
                  <a:lnTo>
                    <a:pt x="90" y="110"/>
                  </a:lnTo>
                  <a:lnTo>
                    <a:pt x="90" y="124"/>
                  </a:lnTo>
                  <a:lnTo>
                    <a:pt x="78" y="132"/>
                  </a:lnTo>
                  <a:lnTo>
                    <a:pt x="64" y="142"/>
                  </a:lnTo>
                  <a:lnTo>
                    <a:pt x="48" y="148"/>
                  </a:lnTo>
                  <a:lnTo>
                    <a:pt x="32" y="156"/>
                  </a:lnTo>
                  <a:lnTo>
                    <a:pt x="18" y="164"/>
                  </a:lnTo>
                  <a:lnTo>
                    <a:pt x="4" y="1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2296" y="2386"/>
              <a:ext cx="8" cy="10"/>
            </a:xfrm>
            <a:custGeom>
              <a:avLst/>
              <a:gdLst>
                <a:gd name="T0" fmla="*/ 8 w 8"/>
                <a:gd name="T1" fmla="*/ 0 h 10"/>
                <a:gd name="T2" fmla="*/ 6 w 8"/>
                <a:gd name="T3" fmla="*/ 8 h 10"/>
                <a:gd name="T4" fmla="*/ 0 w 8"/>
                <a:gd name="T5" fmla="*/ 10 h 10"/>
                <a:gd name="T6" fmla="*/ 8 w 8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0"/>
                <a:gd name="T14" fmla="*/ 8 w 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0">
                  <a:moveTo>
                    <a:pt x="8" y="0"/>
                  </a:moveTo>
                  <a:lnTo>
                    <a:pt x="6" y="8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2250" y="2394"/>
              <a:ext cx="8" cy="8"/>
            </a:xfrm>
            <a:custGeom>
              <a:avLst/>
              <a:gdLst>
                <a:gd name="T0" fmla="*/ 8 w 8"/>
                <a:gd name="T1" fmla="*/ 0 h 8"/>
                <a:gd name="T2" fmla="*/ 0 w 8"/>
                <a:gd name="T3" fmla="*/ 8 h 8"/>
                <a:gd name="T4" fmla="*/ 0 w 8"/>
                <a:gd name="T5" fmla="*/ 2 h 8"/>
                <a:gd name="T6" fmla="*/ 8 w 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0"/>
                  </a:moveTo>
                  <a:lnTo>
                    <a:pt x="0" y="8"/>
                  </a:lnTo>
                  <a:lnTo>
                    <a:pt x="0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2268" y="2404"/>
              <a:ext cx="6" cy="4"/>
            </a:xfrm>
            <a:custGeom>
              <a:avLst/>
              <a:gdLst>
                <a:gd name="T0" fmla="*/ 6 w 6"/>
                <a:gd name="T1" fmla="*/ 0 h 4"/>
                <a:gd name="T2" fmla="*/ 4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4"/>
                <a:gd name="T14" fmla="*/ 6 w 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4">
                  <a:moveTo>
                    <a:pt x="6" y="0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2306" y="2378"/>
              <a:ext cx="4" cy="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Rectangle 129"/>
            <p:cNvSpPr>
              <a:spLocks noChangeArrowheads="1"/>
            </p:cNvSpPr>
            <p:nvPr/>
          </p:nvSpPr>
          <p:spPr bwMode="auto">
            <a:xfrm>
              <a:off x="2454" y="2232"/>
              <a:ext cx="4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33" name="Freeform 130"/>
            <p:cNvSpPr>
              <a:spLocks/>
            </p:cNvSpPr>
            <p:nvPr/>
          </p:nvSpPr>
          <p:spPr bwMode="auto">
            <a:xfrm>
              <a:off x="2714" y="2294"/>
              <a:ext cx="286" cy="290"/>
            </a:xfrm>
            <a:custGeom>
              <a:avLst/>
              <a:gdLst>
                <a:gd name="T0" fmla="*/ 268 w 286"/>
                <a:gd name="T1" fmla="*/ 290 h 290"/>
                <a:gd name="T2" fmla="*/ 268 w 286"/>
                <a:gd name="T3" fmla="*/ 280 h 290"/>
                <a:gd name="T4" fmla="*/ 286 w 286"/>
                <a:gd name="T5" fmla="*/ 280 h 290"/>
                <a:gd name="T6" fmla="*/ 286 w 286"/>
                <a:gd name="T7" fmla="*/ 258 h 290"/>
                <a:gd name="T8" fmla="*/ 284 w 286"/>
                <a:gd name="T9" fmla="*/ 236 h 290"/>
                <a:gd name="T10" fmla="*/ 284 w 286"/>
                <a:gd name="T11" fmla="*/ 216 h 290"/>
                <a:gd name="T12" fmla="*/ 282 w 286"/>
                <a:gd name="T13" fmla="*/ 198 h 290"/>
                <a:gd name="T14" fmla="*/ 280 w 286"/>
                <a:gd name="T15" fmla="*/ 176 h 290"/>
                <a:gd name="T16" fmla="*/ 280 w 286"/>
                <a:gd name="T17" fmla="*/ 158 h 290"/>
                <a:gd name="T18" fmla="*/ 278 w 286"/>
                <a:gd name="T19" fmla="*/ 138 h 290"/>
                <a:gd name="T20" fmla="*/ 278 w 286"/>
                <a:gd name="T21" fmla="*/ 118 h 290"/>
                <a:gd name="T22" fmla="*/ 276 w 286"/>
                <a:gd name="T23" fmla="*/ 98 h 290"/>
                <a:gd name="T24" fmla="*/ 276 w 286"/>
                <a:gd name="T25" fmla="*/ 78 h 290"/>
                <a:gd name="T26" fmla="*/ 274 w 286"/>
                <a:gd name="T27" fmla="*/ 62 h 290"/>
                <a:gd name="T28" fmla="*/ 274 w 286"/>
                <a:gd name="T29" fmla="*/ 44 h 290"/>
                <a:gd name="T30" fmla="*/ 276 w 286"/>
                <a:gd name="T31" fmla="*/ 32 h 290"/>
                <a:gd name="T32" fmla="*/ 266 w 286"/>
                <a:gd name="T33" fmla="*/ 24 h 290"/>
                <a:gd name="T34" fmla="*/ 238 w 286"/>
                <a:gd name="T35" fmla="*/ 18 h 290"/>
                <a:gd name="T36" fmla="*/ 236 w 286"/>
                <a:gd name="T37" fmla="*/ 10 h 290"/>
                <a:gd name="T38" fmla="*/ 212 w 286"/>
                <a:gd name="T39" fmla="*/ 6 h 290"/>
                <a:gd name="T40" fmla="*/ 198 w 286"/>
                <a:gd name="T41" fmla="*/ 14 h 290"/>
                <a:gd name="T42" fmla="*/ 186 w 286"/>
                <a:gd name="T43" fmla="*/ 20 h 290"/>
                <a:gd name="T44" fmla="*/ 188 w 286"/>
                <a:gd name="T45" fmla="*/ 50 h 290"/>
                <a:gd name="T46" fmla="*/ 170 w 286"/>
                <a:gd name="T47" fmla="*/ 62 h 290"/>
                <a:gd name="T48" fmla="*/ 150 w 286"/>
                <a:gd name="T49" fmla="*/ 52 h 290"/>
                <a:gd name="T50" fmla="*/ 130 w 286"/>
                <a:gd name="T51" fmla="*/ 42 h 290"/>
                <a:gd name="T52" fmla="*/ 108 w 286"/>
                <a:gd name="T53" fmla="*/ 36 h 290"/>
                <a:gd name="T54" fmla="*/ 100 w 286"/>
                <a:gd name="T55" fmla="*/ 16 h 290"/>
                <a:gd name="T56" fmla="*/ 80 w 286"/>
                <a:gd name="T57" fmla="*/ 10 h 290"/>
                <a:gd name="T58" fmla="*/ 62 w 286"/>
                <a:gd name="T59" fmla="*/ 8 h 290"/>
                <a:gd name="T60" fmla="*/ 36 w 286"/>
                <a:gd name="T61" fmla="*/ 0 h 290"/>
                <a:gd name="T62" fmla="*/ 34 w 286"/>
                <a:gd name="T63" fmla="*/ 18 h 290"/>
                <a:gd name="T64" fmla="*/ 24 w 286"/>
                <a:gd name="T65" fmla="*/ 26 h 290"/>
                <a:gd name="T66" fmla="*/ 12 w 286"/>
                <a:gd name="T67" fmla="*/ 38 h 290"/>
                <a:gd name="T68" fmla="*/ 12 w 286"/>
                <a:gd name="T69" fmla="*/ 54 h 290"/>
                <a:gd name="T70" fmla="*/ 2 w 286"/>
                <a:gd name="T71" fmla="*/ 62 h 290"/>
                <a:gd name="T72" fmla="*/ 0 w 286"/>
                <a:gd name="T73" fmla="*/ 68 h 290"/>
                <a:gd name="T74" fmla="*/ 8 w 286"/>
                <a:gd name="T75" fmla="*/ 92 h 290"/>
                <a:gd name="T76" fmla="*/ 8 w 286"/>
                <a:gd name="T77" fmla="*/ 118 h 290"/>
                <a:gd name="T78" fmla="*/ 10 w 286"/>
                <a:gd name="T79" fmla="*/ 142 h 290"/>
                <a:gd name="T80" fmla="*/ 2 w 286"/>
                <a:gd name="T81" fmla="*/ 148 h 290"/>
                <a:gd name="T82" fmla="*/ 12 w 286"/>
                <a:gd name="T83" fmla="*/ 168 h 290"/>
                <a:gd name="T84" fmla="*/ 20 w 286"/>
                <a:gd name="T85" fmla="*/ 184 h 290"/>
                <a:gd name="T86" fmla="*/ 40 w 286"/>
                <a:gd name="T87" fmla="*/ 188 h 290"/>
                <a:gd name="T88" fmla="*/ 50 w 286"/>
                <a:gd name="T89" fmla="*/ 204 h 290"/>
                <a:gd name="T90" fmla="*/ 76 w 286"/>
                <a:gd name="T91" fmla="*/ 212 h 290"/>
                <a:gd name="T92" fmla="*/ 90 w 286"/>
                <a:gd name="T93" fmla="*/ 224 h 290"/>
                <a:gd name="T94" fmla="*/ 104 w 286"/>
                <a:gd name="T95" fmla="*/ 216 h 290"/>
                <a:gd name="T96" fmla="*/ 122 w 286"/>
                <a:gd name="T97" fmla="*/ 204 h 290"/>
                <a:gd name="T98" fmla="*/ 140 w 286"/>
                <a:gd name="T99" fmla="*/ 216 h 290"/>
                <a:gd name="T100" fmla="*/ 158 w 286"/>
                <a:gd name="T101" fmla="*/ 226 h 290"/>
                <a:gd name="T102" fmla="*/ 176 w 286"/>
                <a:gd name="T103" fmla="*/ 236 h 290"/>
                <a:gd name="T104" fmla="*/ 194 w 286"/>
                <a:gd name="T105" fmla="*/ 248 h 290"/>
                <a:gd name="T106" fmla="*/ 212 w 286"/>
                <a:gd name="T107" fmla="*/ 258 h 290"/>
                <a:gd name="T108" fmla="*/ 232 w 286"/>
                <a:gd name="T109" fmla="*/ 268 h 290"/>
                <a:gd name="T110" fmla="*/ 250 w 286"/>
                <a:gd name="T111" fmla="*/ 280 h 290"/>
                <a:gd name="T112" fmla="*/ 268 w 286"/>
                <a:gd name="T113" fmla="*/ 290 h 2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6"/>
                <a:gd name="T172" fmla="*/ 0 h 290"/>
                <a:gd name="T173" fmla="*/ 286 w 286"/>
                <a:gd name="T174" fmla="*/ 290 h 2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6" h="290">
                  <a:moveTo>
                    <a:pt x="268" y="290"/>
                  </a:moveTo>
                  <a:lnTo>
                    <a:pt x="268" y="280"/>
                  </a:lnTo>
                  <a:lnTo>
                    <a:pt x="286" y="280"/>
                  </a:lnTo>
                  <a:lnTo>
                    <a:pt x="286" y="258"/>
                  </a:lnTo>
                  <a:lnTo>
                    <a:pt x="284" y="236"/>
                  </a:lnTo>
                  <a:lnTo>
                    <a:pt x="284" y="216"/>
                  </a:lnTo>
                  <a:lnTo>
                    <a:pt x="282" y="198"/>
                  </a:lnTo>
                  <a:lnTo>
                    <a:pt x="280" y="176"/>
                  </a:lnTo>
                  <a:lnTo>
                    <a:pt x="280" y="158"/>
                  </a:lnTo>
                  <a:lnTo>
                    <a:pt x="278" y="138"/>
                  </a:lnTo>
                  <a:lnTo>
                    <a:pt x="278" y="118"/>
                  </a:lnTo>
                  <a:lnTo>
                    <a:pt x="276" y="98"/>
                  </a:lnTo>
                  <a:lnTo>
                    <a:pt x="276" y="78"/>
                  </a:lnTo>
                  <a:lnTo>
                    <a:pt x="274" y="62"/>
                  </a:lnTo>
                  <a:lnTo>
                    <a:pt x="274" y="44"/>
                  </a:lnTo>
                  <a:lnTo>
                    <a:pt x="276" y="32"/>
                  </a:lnTo>
                  <a:lnTo>
                    <a:pt x="266" y="24"/>
                  </a:lnTo>
                  <a:lnTo>
                    <a:pt x="238" y="18"/>
                  </a:lnTo>
                  <a:lnTo>
                    <a:pt x="236" y="10"/>
                  </a:lnTo>
                  <a:lnTo>
                    <a:pt x="212" y="6"/>
                  </a:lnTo>
                  <a:lnTo>
                    <a:pt x="198" y="14"/>
                  </a:lnTo>
                  <a:lnTo>
                    <a:pt x="186" y="20"/>
                  </a:lnTo>
                  <a:lnTo>
                    <a:pt x="188" y="50"/>
                  </a:lnTo>
                  <a:lnTo>
                    <a:pt x="170" y="62"/>
                  </a:lnTo>
                  <a:lnTo>
                    <a:pt x="150" y="52"/>
                  </a:lnTo>
                  <a:lnTo>
                    <a:pt x="130" y="42"/>
                  </a:lnTo>
                  <a:lnTo>
                    <a:pt x="108" y="36"/>
                  </a:lnTo>
                  <a:lnTo>
                    <a:pt x="100" y="16"/>
                  </a:lnTo>
                  <a:lnTo>
                    <a:pt x="80" y="10"/>
                  </a:lnTo>
                  <a:lnTo>
                    <a:pt x="62" y="8"/>
                  </a:lnTo>
                  <a:lnTo>
                    <a:pt x="36" y="0"/>
                  </a:lnTo>
                  <a:lnTo>
                    <a:pt x="34" y="18"/>
                  </a:lnTo>
                  <a:lnTo>
                    <a:pt x="24" y="26"/>
                  </a:lnTo>
                  <a:lnTo>
                    <a:pt x="12" y="38"/>
                  </a:lnTo>
                  <a:lnTo>
                    <a:pt x="12" y="54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8" y="92"/>
                  </a:lnTo>
                  <a:lnTo>
                    <a:pt x="8" y="118"/>
                  </a:lnTo>
                  <a:lnTo>
                    <a:pt x="10" y="142"/>
                  </a:lnTo>
                  <a:lnTo>
                    <a:pt x="2" y="148"/>
                  </a:lnTo>
                  <a:lnTo>
                    <a:pt x="12" y="168"/>
                  </a:lnTo>
                  <a:lnTo>
                    <a:pt x="20" y="184"/>
                  </a:lnTo>
                  <a:lnTo>
                    <a:pt x="40" y="188"/>
                  </a:lnTo>
                  <a:lnTo>
                    <a:pt x="50" y="204"/>
                  </a:lnTo>
                  <a:lnTo>
                    <a:pt x="76" y="212"/>
                  </a:lnTo>
                  <a:lnTo>
                    <a:pt x="90" y="224"/>
                  </a:lnTo>
                  <a:lnTo>
                    <a:pt x="104" y="216"/>
                  </a:lnTo>
                  <a:lnTo>
                    <a:pt x="122" y="204"/>
                  </a:lnTo>
                  <a:lnTo>
                    <a:pt x="140" y="216"/>
                  </a:lnTo>
                  <a:lnTo>
                    <a:pt x="158" y="226"/>
                  </a:lnTo>
                  <a:lnTo>
                    <a:pt x="176" y="236"/>
                  </a:lnTo>
                  <a:lnTo>
                    <a:pt x="194" y="248"/>
                  </a:lnTo>
                  <a:lnTo>
                    <a:pt x="212" y="258"/>
                  </a:lnTo>
                  <a:lnTo>
                    <a:pt x="232" y="268"/>
                  </a:lnTo>
                  <a:lnTo>
                    <a:pt x="250" y="280"/>
                  </a:lnTo>
                  <a:lnTo>
                    <a:pt x="268" y="29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2324" y="2468"/>
              <a:ext cx="300" cy="314"/>
            </a:xfrm>
            <a:custGeom>
              <a:avLst/>
              <a:gdLst>
                <a:gd name="T0" fmla="*/ 66 w 300"/>
                <a:gd name="T1" fmla="*/ 294 h 314"/>
                <a:gd name="T2" fmla="*/ 76 w 300"/>
                <a:gd name="T3" fmla="*/ 314 h 314"/>
                <a:gd name="T4" fmla="*/ 92 w 300"/>
                <a:gd name="T5" fmla="*/ 312 h 314"/>
                <a:gd name="T6" fmla="*/ 106 w 300"/>
                <a:gd name="T7" fmla="*/ 304 h 314"/>
                <a:gd name="T8" fmla="*/ 122 w 300"/>
                <a:gd name="T9" fmla="*/ 308 h 314"/>
                <a:gd name="T10" fmla="*/ 132 w 300"/>
                <a:gd name="T11" fmla="*/ 276 h 314"/>
                <a:gd name="T12" fmla="*/ 146 w 300"/>
                <a:gd name="T13" fmla="*/ 258 h 314"/>
                <a:gd name="T14" fmla="*/ 160 w 300"/>
                <a:gd name="T15" fmla="*/ 250 h 314"/>
                <a:gd name="T16" fmla="*/ 166 w 300"/>
                <a:gd name="T17" fmla="*/ 240 h 314"/>
                <a:gd name="T18" fmla="*/ 184 w 300"/>
                <a:gd name="T19" fmla="*/ 230 h 314"/>
                <a:gd name="T20" fmla="*/ 210 w 300"/>
                <a:gd name="T21" fmla="*/ 212 h 314"/>
                <a:gd name="T22" fmla="*/ 230 w 300"/>
                <a:gd name="T23" fmla="*/ 214 h 314"/>
                <a:gd name="T24" fmla="*/ 268 w 300"/>
                <a:gd name="T25" fmla="*/ 206 h 314"/>
                <a:gd name="T26" fmla="*/ 296 w 300"/>
                <a:gd name="T27" fmla="*/ 188 h 314"/>
                <a:gd name="T28" fmla="*/ 298 w 300"/>
                <a:gd name="T29" fmla="*/ 154 h 314"/>
                <a:gd name="T30" fmla="*/ 300 w 300"/>
                <a:gd name="T31" fmla="*/ 124 h 314"/>
                <a:gd name="T32" fmla="*/ 280 w 300"/>
                <a:gd name="T33" fmla="*/ 108 h 314"/>
                <a:gd name="T34" fmla="*/ 244 w 300"/>
                <a:gd name="T35" fmla="*/ 90 h 314"/>
                <a:gd name="T36" fmla="*/ 230 w 300"/>
                <a:gd name="T37" fmla="*/ 72 h 314"/>
                <a:gd name="T38" fmla="*/ 204 w 300"/>
                <a:gd name="T39" fmla="*/ 52 h 314"/>
                <a:gd name="T40" fmla="*/ 178 w 300"/>
                <a:gd name="T41" fmla="*/ 32 h 314"/>
                <a:gd name="T42" fmla="*/ 150 w 300"/>
                <a:gd name="T43" fmla="*/ 10 h 314"/>
                <a:gd name="T44" fmla="*/ 120 w 300"/>
                <a:gd name="T45" fmla="*/ 0 h 314"/>
                <a:gd name="T46" fmla="*/ 106 w 300"/>
                <a:gd name="T47" fmla="*/ 24 h 314"/>
                <a:gd name="T48" fmla="*/ 110 w 300"/>
                <a:gd name="T49" fmla="*/ 68 h 314"/>
                <a:gd name="T50" fmla="*/ 114 w 300"/>
                <a:gd name="T51" fmla="*/ 112 h 314"/>
                <a:gd name="T52" fmla="*/ 118 w 300"/>
                <a:gd name="T53" fmla="*/ 158 h 314"/>
                <a:gd name="T54" fmla="*/ 124 w 300"/>
                <a:gd name="T55" fmla="*/ 184 h 314"/>
                <a:gd name="T56" fmla="*/ 106 w 300"/>
                <a:gd name="T57" fmla="*/ 200 h 314"/>
                <a:gd name="T58" fmla="*/ 70 w 300"/>
                <a:gd name="T59" fmla="*/ 200 h 314"/>
                <a:gd name="T60" fmla="*/ 50 w 300"/>
                <a:gd name="T61" fmla="*/ 200 h 314"/>
                <a:gd name="T62" fmla="*/ 22 w 300"/>
                <a:gd name="T63" fmla="*/ 206 h 314"/>
                <a:gd name="T64" fmla="*/ 4 w 300"/>
                <a:gd name="T65" fmla="*/ 218 h 314"/>
                <a:gd name="T66" fmla="*/ 4 w 300"/>
                <a:gd name="T67" fmla="*/ 238 h 314"/>
                <a:gd name="T68" fmla="*/ 14 w 300"/>
                <a:gd name="T69" fmla="*/ 266 h 314"/>
                <a:gd name="T70" fmla="*/ 22 w 300"/>
                <a:gd name="T71" fmla="*/ 272 h 314"/>
                <a:gd name="T72" fmla="*/ 40 w 300"/>
                <a:gd name="T73" fmla="*/ 272 h 314"/>
                <a:gd name="T74" fmla="*/ 54 w 300"/>
                <a:gd name="T75" fmla="*/ 266 h 314"/>
                <a:gd name="T76" fmla="*/ 68 w 300"/>
                <a:gd name="T77" fmla="*/ 288 h 31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00"/>
                <a:gd name="T118" fmla="*/ 0 h 314"/>
                <a:gd name="T119" fmla="*/ 300 w 300"/>
                <a:gd name="T120" fmla="*/ 314 h 31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00" h="314">
                  <a:moveTo>
                    <a:pt x="68" y="288"/>
                  </a:moveTo>
                  <a:lnTo>
                    <a:pt x="66" y="294"/>
                  </a:lnTo>
                  <a:lnTo>
                    <a:pt x="76" y="314"/>
                  </a:lnTo>
                  <a:lnTo>
                    <a:pt x="80" y="310"/>
                  </a:lnTo>
                  <a:lnTo>
                    <a:pt x="92" y="312"/>
                  </a:lnTo>
                  <a:lnTo>
                    <a:pt x="100" y="308"/>
                  </a:lnTo>
                  <a:lnTo>
                    <a:pt x="106" y="304"/>
                  </a:lnTo>
                  <a:lnTo>
                    <a:pt x="108" y="312"/>
                  </a:lnTo>
                  <a:lnTo>
                    <a:pt x="122" y="308"/>
                  </a:lnTo>
                  <a:lnTo>
                    <a:pt x="126" y="282"/>
                  </a:lnTo>
                  <a:lnTo>
                    <a:pt x="132" y="276"/>
                  </a:lnTo>
                  <a:lnTo>
                    <a:pt x="140" y="266"/>
                  </a:lnTo>
                  <a:lnTo>
                    <a:pt x="146" y="258"/>
                  </a:lnTo>
                  <a:lnTo>
                    <a:pt x="148" y="246"/>
                  </a:lnTo>
                  <a:lnTo>
                    <a:pt x="160" y="250"/>
                  </a:lnTo>
                  <a:lnTo>
                    <a:pt x="164" y="242"/>
                  </a:lnTo>
                  <a:lnTo>
                    <a:pt x="166" y="240"/>
                  </a:lnTo>
                  <a:lnTo>
                    <a:pt x="174" y="230"/>
                  </a:lnTo>
                  <a:lnTo>
                    <a:pt x="184" y="230"/>
                  </a:lnTo>
                  <a:lnTo>
                    <a:pt x="188" y="222"/>
                  </a:lnTo>
                  <a:lnTo>
                    <a:pt x="210" y="212"/>
                  </a:lnTo>
                  <a:lnTo>
                    <a:pt x="228" y="212"/>
                  </a:lnTo>
                  <a:lnTo>
                    <a:pt x="230" y="214"/>
                  </a:lnTo>
                  <a:lnTo>
                    <a:pt x="248" y="206"/>
                  </a:lnTo>
                  <a:lnTo>
                    <a:pt x="268" y="206"/>
                  </a:lnTo>
                  <a:lnTo>
                    <a:pt x="288" y="204"/>
                  </a:lnTo>
                  <a:lnTo>
                    <a:pt x="296" y="188"/>
                  </a:lnTo>
                  <a:lnTo>
                    <a:pt x="298" y="170"/>
                  </a:lnTo>
                  <a:lnTo>
                    <a:pt x="298" y="154"/>
                  </a:lnTo>
                  <a:lnTo>
                    <a:pt x="300" y="140"/>
                  </a:lnTo>
                  <a:lnTo>
                    <a:pt x="300" y="124"/>
                  </a:lnTo>
                  <a:lnTo>
                    <a:pt x="280" y="124"/>
                  </a:lnTo>
                  <a:lnTo>
                    <a:pt x="280" y="108"/>
                  </a:lnTo>
                  <a:lnTo>
                    <a:pt x="254" y="98"/>
                  </a:lnTo>
                  <a:lnTo>
                    <a:pt x="244" y="90"/>
                  </a:lnTo>
                  <a:lnTo>
                    <a:pt x="244" y="84"/>
                  </a:lnTo>
                  <a:lnTo>
                    <a:pt x="230" y="72"/>
                  </a:lnTo>
                  <a:lnTo>
                    <a:pt x="218" y="62"/>
                  </a:lnTo>
                  <a:lnTo>
                    <a:pt x="204" y="52"/>
                  </a:lnTo>
                  <a:lnTo>
                    <a:pt x="190" y="42"/>
                  </a:lnTo>
                  <a:lnTo>
                    <a:pt x="178" y="32"/>
                  </a:lnTo>
                  <a:lnTo>
                    <a:pt x="164" y="20"/>
                  </a:lnTo>
                  <a:lnTo>
                    <a:pt x="150" y="10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06" y="0"/>
                  </a:lnTo>
                  <a:lnTo>
                    <a:pt x="106" y="24"/>
                  </a:lnTo>
                  <a:lnTo>
                    <a:pt x="108" y="44"/>
                  </a:lnTo>
                  <a:lnTo>
                    <a:pt x="110" y="68"/>
                  </a:lnTo>
                  <a:lnTo>
                    <a:pt x="112" y="90"/>
                  </a:lnTo>
                  <a:lnTo>
                    <a:pt x="114" y="112"/>
                  </a:lnTo>
                  <a:lnTo>
                    <a:pt x="118" y="134"/>
                  </a:lnTo>
                  <a:lnTo>
                    <a:pt x="118" y="158"/>
                  </a:lnTo>
                  <a:lnTo>
                    <a:pt x="120" y="180"/>
                  </a:lnTo>
                  <a:lnTo>
                    <a:pt x="124" y="184"/>
                  </a:lnTo>
                  <a:lnTo>
                    <a:pt x="122" y="200"/>
                  </a:lnTo>
                  <a:lnTo>
                    <a:pt x="106" y="200"/>
                  </a:lnTo>
                  <a:lnTo>
                    <a:pt x="88" y="200"/>
                  </a:lnTo>
                  <a:lnTo>
                    <a:pt x="70" y="200"/>
                  </a:lnTo>
                  <a:lnTo>
                    <a:pt x="52" y="200"/>
                  </a:lnTo>
                  <a:lnTo>
                    <a:pt x="50" y="200"/>
                  </a:lnTo>
                  <a:lnTo>
                    <a:pt x="24" y="206"/>
                  </a:lnTo>
                  <a:lnTo>
                    <a:pt x="22" y="206"/>
                  </a:lnTo>
                  <a:lnTo>
                    <a:pt x="10" y="200"/>
                  </a:lnTo>
                  <a:lnTo>
                    <a:pt x="4" y="218"/>
                  </a:lnTo>
                  <a:lnTo>
                    <a:pt x="0" y="216"/>
                  </a:lnTo>
                  <a:lnTo>
                    <a:pt x="4" y="238"/>
                  </a:lnTo>
                  <a:lnTo>
                    <a:pt x="8" y="246"/>
                  </a:lnTo>
                  <a:lnTo>
                    <a:pt x="14" y="266"/>
                  </a:lnTo>
                  <a:lnTo>
                    <a:pt x="10" y="272"/>
                  </a:lnTo>
                  <a:lnTo>
                    <a:pt x="22" y="272"/>
                  </a:lnTo>
                  <a:lnTo>
                    <a:pt x="30" y="274"/>
                  </a:lnTo>
                  <a:lnTo>
                    <a:pt x="40" y="272"/>
                  </a:lnTo>
                  <a:lnTo>
                    <a:pt x="52" y="270"/>
                  </a:lnTo>
                  <a:lnTo>
                    <a:pt x="54" y="266"/>
                  </a:lnTo>
                  <a:lnTo>
                    <a:pt x="60" y="282"/>
                  </a:lnTo>
                  <a:lnTo>
                    <a:pt x="68" y="2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2796" y="2234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0 h 2"/>
                <a:gd name="T6" fmla="*/ 4 w 4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2240" y="2420"/>
              <a:ext cx="220" cy="266"/>
            </a:xfrm>
            <a:custGeom>
              <a:avLst/>
              <a:gdLst>
                <a:gd name="T0" fmla="*/ 10 w 220"/>
                <a:gd name="T1" fmla="*/ 230 h 266"/>
                <a:gd name="T2" fmla="*/ 8 w 220"/>
                <a:gd name="T3" fmla="*/ 238 h 266"/>
                <a:gd name="T4" fmla="*/ 12 w 220"/>
                <a:gd name="T5" fmla="*/ 214 h 266"/>
                <a:gd name="T6" fmla="*/ 18 w 220"/>
                <a:gd name="T7" fmla="*/ 188 h 266"/>
                <a:gd name="T8" fmla="*/ 10 w 220"/>
                <a:gd name="T9" fmla="*/ 168 h 266"/>
                <a:gd name="T10" fmla="*/ 12 w 220"/>
                <a:gd name="T11" fmla="*/ 146 h 266"/>
                <a:gd name="T12" fmla="*/ 2 w 220"/>
                <a:gd name="T13" fmla="*/ 132 h 266"/>
                <a:gd name="T14" fmla="*/ 0 w 220"/>
                <a:gd name="T15" fmla="*/ 140 h 266"/>
                <a:gd name="T16" fmla="*/ 2 w 220"/>
                <a:gd name="T17" fmla="*/ 126 h 266"/>
                <a:gd name="T18" fmla="*/ 20 w 220"/>
                <a:gd name="T19" fmla="*/ 126 h 266"/>
                <a:gd name="T20" fmla="*/ 38 w 220"/>
                <a:gd name="T21" fmla="*/ 126 h 266"/>
                <a:gd name="T22" fmla="*/ 54 w 220"/>
                <a:gd name="T23" fmla="*/ 126 h 266"/>
                <a:gd name="T24" fmla="*/ 72 w 220"/>
                <a:gd name="T25" fmla="*/ 126 h 266"/>
                <a:gd name="T26" fmla="*/ 74 w 220"/>
                <a:gd name="T27" fmla="*/ 108 h 266"/>
                <a:gd name="T28" fmla="*/ 74 w 220"/>
                <a:gd name="T29" fmla="*/ 90 h 266"/>
                <a:gd name="T30" fmla="*/ 92 w 220"/>
                <a:gd name="T31" fmla="*/ 82 h 266"/>
                <a:gd name="T32" fmla="*/ 92 w 220"/>
                <a:gd name="T33" fmla="*/ 54 h 266"/>
                <a:gd name="T34" fmla="*/ 94 w 220"/>
                <a:gd name="T35" fmla="*/ 28 h 266"/>
                <a:gd name="T36" fmla="*/ 108 w 220"/>
                <a:gd name="T37" fmla="*/ 28 h 266"/>
                <a:gd name="T38" fmla="*/ 124 w 220"/>
                <a:gd name="T39" fmla="*/ 28 h 266"/>
                <a:gd name="T40" fmla="*/ 138 w 220"/>
                <a:gd name="T41" fmla="*/ 28 h 266"/>
                <a:gd name="T42" fmla="*/ 154 w 220"/>
                <a:gd name="T43" fmla="*/ 28 h 266"/>
                <a:gd name="T44" fmla="*/ 154 w 220"/>
                <a:gd name="T45" fmla="*/ 0 h 266"/>
                <a:gd name="T46" fmla="*/ 170 w 220"/>
                <a:gd name="T47" fmla="*/ 12 h 266"/>
                <a:gd name="T48" fmla="*/ 188 w 220"/>
                <a:gd name="T49" fmla="*/ 24 h 266"/>
                <a:gd name="T50" fmla="*/ 204 w 220"/>
                <a:gd name="T51" fmla="*/ 36 h 266"/>
                <a:gd name="T52" fmla="*/ 220 w 220"/>
                <a:gd name="T53" fmla="*/ 48 h 266"/>
                <a:gd name="T54" fmla="*/ 204 w 220"/>
                <a:gd name="T55" fmla="*/ 48 h 266"/>
                <a:gd name="T56" fmla="*/ 190 w 220"/>
                <a:gd name="T57" fmla="*/ 48 h 266"/>
                <a:gd name="T58" fmla="*/ 190 w 220"/>
                <a:gd name="T59" fmla="*/ 72 h 266"/>
                <a:gd name="T60" fmla="*/ 194 w 220"/>
                <a:gd name="T61" fmla="*/ 94 h 266"/>
                <a:gd name="T62" fmla="*/ 194 w 220"/>
                <a:gd name="T63" fmla="*/ 116 h 266"/>
                <a:gd name="T64" fmla="*/ 196 w 220"/>
                <a:gd name="T65" fmla="*/ 140 h 266"/>
                <a:gd name="T66" fmla="*/ 200 w 220"/>
                <a:gd name="T67" fmla="*/ 160 h 266"/>
                <a:gd name="T68" fmla="*/ 202 w 220"/>
                <a:gd name="T69" fmla="*/ 184 h 266"/>
                <a:gd name="T70" fmla="*/ 202 w 220"/>
                <a:gd name="T71" fmla="*/ 206 h 266"/>
                <a:gd name="T72" fmla="*/ 204 w 220"/>
                <a:gd name="T73" fmla="*/ 228 h 266"/>
                <a:gd name="T74" fmla="*/ 210 w 220"/>
                <a:gd name="T75" fmla="*/ 234 h 266"/>
                <a:gd name="T76" fmla="*/ 208 w 220"/>
                <a:gd name="T77" fmla="*/ 250 h 266"/>
                <a:gd name="T78" fmla="*/ 190 w 220"/>
                <a:gd name="T79" fmla="*/ 250 h 266"/>
                <a:gd name="T80" fmla="*/ 172 w 220"/>
                <a:gd name="T81" fmla="*/ 250 h 266"/>
                <a:gd name="T82" fmla="*/ 154 w 220"/>
                <a:gd name="T83" fmla="*/ 250 h 266"/>
                <a:gd name="T84" fmla="*/ 138 w 220"/>
                <a:gd name="T85" fmla="*/ 250 h 266"/>
                <a:gd name="T86" fmla="*/ 136 w 220"/>
                <a:gd name="T87" fmla="*/ 250 h 266"/>
                <a:gd name="T88" fmla="*/ 110 w 220"/>
                <a:gd name="T89" fmla="*/ 254 h 266"/>
                <a:gd name="T90" fmla="*/ 108 w 220"/>
                <a:gd name="T91" fmla="*/ 256 h 266"/>
                <a:gd name="T92" fmla="*/ 96 w 220"/>
                <a:gd name="T93" fmla="*/ 250 h 266"/>
                <a:gd name="T94" fmla="*/ 90 w 220"/>
                <a:gd name="T95" fmla="*/ 266 h 266"/>
                <a:gd name="T96" fmla="*/ 84 w 220"/>
                <a:gd name="T97" fmla="*/ 266 h 266"/>
                <a:gd name="T98" fmla="*/ 70 w 220"/>
                <a:gd name="T99" fmla="*/ 250 h 266"/>
                <a:gd name="T100" fmla="*/ 58 w 220"/>
                <a:gd name="T101" fmla="*/ 236 h 266"/>
                <a:gd name="T102" fmla="*/ 40 w 220"/>
                <a:gd name="T103" fmla="*/ 226 h 266"/>
                <a:gd name="T104" fmla="*/ 24 w 220"/>
                <a:gd name="T105" fmla="*/ 228 h 266"/>
                <a:gd name="T106" fmla="*/ 10 w 220"/>
                <a:gd name="T107" fmla="*/ 230 h 2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0"/>
                <a:gd name="T163" fmla="*/ 0 h 266"/>
                <a:gd name="T164" fmla="*/ 220 w 220"/>
                <a:gd name="T165" fmla="*/ 266 h 26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0" h="266">
                  <a:moveTo>
                    <a:pt x="10" y="230"/>
                  </a:moveTo>
                  <a:lnTo>
                    <a:pt x="8" y="238"/>
                  </a:lnTo>
                  <a:lnTo>
                    <a:pt x="12" y="214"/>
                  </a:lnTo>
                  <a:lnTo>
                    <a:pt x="18" y="188"/>
                  </a:lnTo>
                  <a:lnTo>
                    <a:pt x="10" y="168"/>
                  </a:lnTo>
                  <a:lnTo>
                    <a:pt x="12" y="146"/>
                  </a:lnTo>
                  <a:lnTo>
                    <a:pt x="2" y="132"/>
                  </a:lnTo>
                  <a:lnTo>
                    <a:pt x="0" y="140"/>
                  </a:lnTo>
                  <a:lnTo>
                    <a:pt x="2" y="126"/>
                  </a:lnTo>
                  <a:lnTo>
                    <a:pt x="20" y="126"/>
                  </a:lnTo>
                  <a:lnTo>
                    <a:pt x="38" y="126"/>
                  </a:lnTo>
                  <a:lnTo>
                    <a:pt x="54" y="126"/>
                  </a:lnTo>
                  <a:lnTo>
                    <a:pt x="72" y="126"/>
                  </a:lnTo>
                  <a:lnTo>
                    <a:pt x="74" y="108"/>
                  </a:lnTo>
                  <a:lnTo>
                    <a:pt x="74" y="90"/>
                  </a:lnTo>
                  <a:lnTo>
                    <a:pt x="92" y="82"/>
                  </a:lnTo>
                  <a:lnTo>
                    <a:pt x="92" y="54"/>
                  </a:lnTo>
                  <a:lnTo>
                    <a:pt x="94" y="28"/>
                  </a:lnTo>
                  <a:lnTo>
                    <a:pt x="108" y="28"/>
                  </a:lnTo>
                  <a:lnTo>
                    <a:pt x="124" y="28"/>
                  </a:lnTo>
                  <a:lnTo>
                    <a:pt x="138" y="28"/>
                  </a:lnTo>
                  <a:lnTo>
                    <a:pt x="154" y="28"/>
                  </a:lnTo>
                  <a:lnTo>
                    <a:pt x="154" y="0"/>
                  </a:lnTo>
                  <a:lnTo>
                    <a:pt x="170" y="12"/>
                  </a:lnTo>
                  <a:lnTo>
                    <a:pt x="188" y="24"/>
                  </a:lnTo>
                  <a:lnTo>
                    <a:pt x="204" y="36"/>
                  </a:lnTo>
                  <a:lnTo>
                    <a:pt x="220" y="48"/>
                  </a:lnTo>
                  <a:lnTo>
                    <a:pt x="204" y="48"/>
                  </a:lnTo>
                  <a:lnTo>
                    <a:pt x="190" y="48"/>
                  </a:lnTo>
                  <a:lnTo>
                    <a:pt x="190" y="72"/>
                  </a:lnTo>
                  <a:lnTo>
                    <a:pt x="194" y="94"/>
                  </a:lnTo>
                  <a:lnTo>
                    <a:pt x="194" y="116"/>
                  </a:lnTo>
                  <a:lnTo>
                    <a:pt x="196" y="140"/>
                  </a:lnTo>
                  <a:lnTo>
                    <a:pt x="200" y="160"/>
                  </a:lnTo>
                  <a:lnTo>
                    <a:pt x="202" y="184"/>
                  </a:lnTo>
                  <a:lnTo>
                    <a:pt x="202" y="206"/>
                  </a:lnTo>
                  <a:lnTo>
                    <a:pt x="204" y="228"/>
                  </a:lnTo>
                  <a:lnTo>
                    <a:pt x="210" y="234"/>
                  </a:lnTo>
                  <a:lnTo>
                    <a:pt x="208" y="250"/>
                  </a:lnTo>
                  <a:lnTo>
                    <a:pt x="190" y="250"/>
                  </a:lnTo>
                  <a:lnTo>
                    <a:pt x="172" y="250"/>
                  </a:lnTo>
                  <a:lnTo>
                    <a:pt x="154" y="250"/>
                  </a:lnTo>
                  <a:lnTo>
                    <a:pt x="138" y="250"/>
                  </a:lnTo>
                  <a:lnTo>
                    <a:pt x="136" y="250"/>
                  </a:lnTo>
                  <a:lnTo>
                    <a:pt x="110" y="254"/>
                  </a:lnTo>
                  <a:lnTo>
                    <a:pt x="108" y="256"/>
                  </a:lnTo>
                  <a:lnTo>
                    <a:pt x="96" y="250"/>
                  </a:lnTo>
                  <a:lnTo>
                    <a:pt x="90" y="266"/>
                  </a:lnTo>
                  <a:lnTo>
                    <a:pt x="84" y="266"/>
                  </a:lnTo>
                  <a:lnTo>
                    <a:pt x="70" y="250"/>
                  </a:lnTo>
                  <a:lnTo>
                    <a:pt x="58" y="236"/>
                  </a:lnTo>
                  <a:lnTo>
                    <a:pt x="40" y="226"/>
                  </a:lnTo>
                  <a:lnTo>
                    <a:pt x="24" y="228"/>
                  </a:lnTo>
                  <a:lnTo>
                    <a:pt x="10" y="2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2314" y="2236"/>
              <a:ext cx="214" cy="174"/>
            </a:xfrm>
            <a:custGeom>
              <a:avLst/>
              <a:gdLst>
                <a:gd name="T0" fmla="*/ 112 w 214"/>
                <a:gd name="T1" fmla="*/ 42 h 174"/>
                <a:gd name="T2" fmla="*/ 94 w 214"/>
                <a:gd name="T3" fmla="*/ 54 h 174"/>
                <a:gd name="T4" fmla="*/ 78 w 214"/>
                <a:gd name="T5" fmla="*/ 64 h 174"/>
                <a:gd name="T6" fmla="*/ 70 w 214"/>
                <a:gd name="T7" fmla="*/ 80 h 174"/>
                <a:gd name="T8" fmla="*/ 62 w 214"/>
                <a:gd name="T9" fmla="*/ 96 h 174"/>
                <a:gd name="T10" fmla="*/ 64 w 214"/>
                <a:gd name="T11" fmla="*/ 116 h 174"/>
                <a:gd name="T12" fmla="*/ 54 w 214"/>
                <a:gd name="T13" fmla="*/ 132 h 174"/>
                <a:gd name="T14" fmla="*/ 46 w 214"/>
                <a:gd name="T15" fmla="*/ 146 h 174"/>
                <a:gd name="T16" fmla="*/ 32 w 214"/>
                <a:gd name="T17" fmla="*/ 156 h 174"/>
                <a:gd name="T18" fmla="*/ 20 w 214"/>
                <a:gd name="T19" fmla="*/ 166 h 174"/>
                <a:gd name="T20" fmla="*/ 0 w 214"/>
                <a:gd name="T21" fmla="*/ 174 h 174"/>
                <a:gd name="T22" fmla="*/ 20 w 214"/>
                <a:gd name="T23" fmla="*/ 174 h 174"/>
                <a:gd name="T24" fmla="*/ 40 w 214"/>
                <a:gd name="T25" fmla="*/ 174 h 174"/>
                <a:gd name="T26" fmla="*/ 60 w 214"/>
                <a:gd name="T27" fmla="*/ 174 h 174"/>
                <a:gd name="T28" fmla="*/ 80 w 214"/>
                <a:gd name="T29" fmla="*/ 174 h 174"/>
                <a:gd name="T30" fmla="*/ 84 w 214"/>
                <a:gd name="T31" fmla="*/ 150 h 174"/>
                <a:gd name="T32" fmla="*/ 98 w 214"/>
                <a:gd name="T33" fmla="*/ 142 h 174"/>
                <a:gd name="T34" fmla="*/ 112 w 214"/>
                <a:gd name="T35" fmla="*/ 134 h 174"/>
                <a:gd name="T36" fmla="*/ 128 w 214"/>
                <a:gd name="T37" fmla="*/ 126 h 174"/>
                <a:gd name="T38" fmla="*/ 144 w 214"/>
                <a:gd name="T39" fmla="*/ 120 h 174"/>
                <a:gd name="T40" fmla="*/ 158 w 214"/>
                <a:gd name="T41" fmla="*/ 110 h 174"/>
                <a:gd name="T42" fmla="*/ 170 w 214"/>
                <a:gd name="T43" fmla="*/ 102 h 174"/>
                <a:gd name="T44" fmla="*/ 170 w 214"/>
                <a:gd name="T45" fmla="*/ 88 h 174"/>
                <a:gd name="T46" fmla="*/ 192 w 214"/>
                <a:gd name="T47" fmla="*/ 80 h 174"/>
                <a:gd name="T48" fmla="*/ 212 w 214"/>
                <a:gd name="T49" fmla="*/ 78 h 174"/>
                <a:gd name="T50" fmla="*/ 214 w 214"/>
                <a:gd name="T51" fmla="*/ 72 h 174"/>
                <a:gd name="T52" fmla="*/ 204 w 214"/>
                <a:gd name="T53" fmla="*/ 52 h 174"/>
                <a:gd name="T54" fmla="*/ 202 w 214"/>
                <a:gd name="T55" fmla="*/ 38 h 174"/>
                <a:gd name="T56" fmla="*/ 198 w 214"/>
                <a:gd name="T57" fmla="*/ 20 h 174"/>
                <a:gd name="T58" fmla="*/ 194 w 214"/>
                <a:gd name="T59" fmla="*/ 16 h 174"/>
                <a:gd name="T60" fmla="*/ 182 w 214"/>
                <a:gd name="T61" fmla="*/ 12 h 174"/>
                <a:gd name="T62" fmla="*/ 178 w 214"/>
                <a:gd name="T63" fmla="*/ 14 h 174"/>
                <a:gd name="T64" fmla="*/ 148 w 214"/>
                <a:gd name="T65" fmla="*/ 12 h 174"/>
                <a:gd name="T66" fmla="*/ 140 w 214"/>
                <a:gd name="T67" fmla="*/ 0 h 174"/>
                <a:gd name="T68" fmla="*/ 130 w 214"/>
                <a:gd name="T69" fmla="*/ 8 h 174"/>
                <a:gd name="T70" fmla="*/ 120 w 214"/>
                <a:gd name="T71" fmla="*/ 26 h 174"/>
                <a:gd name="T72" fmla="*/ 112 w 214"/>
                <a:gd name="T73" fmla="*/ 42 h 1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4"/>
                <a:gd name="T112" fmla="*/ 0 h 174"/>
                <a:gd name="T113" fmla="*/ 214 w 214"/>
                <a:gd name="T114" fmla="*/ 174 h 1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4" h="174">
                  <a:moveTo>
                    <a:pt x="112" y="42"/>
                  </a:moveTo>
                  <a:lnTo>
                    <a:pt x="94" y="54"/>
                  </a:lnTo>
                  <a:lnTo>
                    <a:pt x="78" y="64"/>
                  </a:lnTo>
                  <a:lnTo>
                    <a:pt x="70" y="80"/>
                  </a:lnTo>
                  <a:lnTo>
                    <a:pt x="62" y="96"/>
                  </a:lnTo>
                  <a:lnTo>
                    <a:pt x="64" y="116"/>
                  </a:lnTo>
                  <a:lnTo>
                    <a:pt x="54" y="132"/>
                  </a:lnTo>
                  <a:lnTo>
                    <a:pt x="46" y="146"/>
                  </a:lnTo>
                  <a:lnTo>
                    <a:pt x="32" y="156"/>
                  </a:lnTo>
                  <a:lnTo>
                    <a:pt x="20" y="166"/>
                  </a:lnTo>
                  <a:lnTo>
                    <a:pt x="0" y="174"/>
                  </a:lnTo>
                  <a:lnTo>
                    <a:pt x="20" y="174"/>
                  </a:lnTo>
                  <a:lnTo>
                    <a:pt x="40" y="174"/>
                  </a:lnTo>
                  <a:lnTo>
                    <a:pt x="60" y="174"/>
                  </a:lnTo>
                  <a:lnTo>
                    <a:pt x="80" y="174"/>
                  </a:lnTo>
                  <a:lnTo>
                    <a:pt x="84" y="150"/>
                  </a:lnTo>
                  <a:lnTo>
                    <a:pt x="98" y="142"/>
                  </a:lnTo>
                  <a:lnTo>
                    <a:pt x="112" y="134"/>
                  </a:lnTo>
                  <a:lnTo>
                    <a:pt x="128" y="126"/>
                  </a:lnTo>
                  <a:lnTo>
                    <a:pt x="144" y="120"/>
                  </a:lnTo>
                  <a:lnTo>
                    <a:pt x="158" y="110"/>
                  </a:lnTo>
                  <a:lnTo>
                    <a:pt x="170" y="102"/>
                  </a:lnTo>
                  <a:lnTo>
                    <a:pt x="170" y="88"/>
                  </a:lnTo>
                  <a:lnTo>
                    <a:pt x="192" y="80"/>
                  </a:lnTo>
                  <a:lnTo>
                    <a:pt x="212" y="78"/>
                  </a:lnTo>
                  <a:lnTo>
                    <a:pt x="214" y="72"/>
                  </a:lnTo>
                  <a:lnTo>
                    <a:pt x="204" y="52"/>
                  </a:lnTo>
                  <a:lnTo>
                    <a:pt x="202" y="38"/>
                  </a:lnTo>
                  <a:lnTo>
                    <a:pt x="198" y="20"/>
                  </a:lnTo>
                  <a:lnTo>
                    <a:pt x="194" y="16"/>
                  </a:lnTo>
                  <a:lnTo>
                    <a:pt x="182" y="12"/>
                  </a:lnTo>
                  <a:lnTo>
                    <a:pt x="178" y="14"/>
                  </a:lnTo>
                  <a:lnTo>
                    <a:pt x="148" y="12"/>
                  </a:lnTo>
                  <a:lnTo>
                    <a:pt x="140" y="0"/>
                  </a:lnTo>
                  <a:lnTo>
                    <a:pt x="130" y="8"/>
                  </a:lnTo>
                  <a:lnTo>
                    <a:pt x="120" y="26"/>
                  </a:lnTo>
                  <a:lnTo>
                    <a:pt x="112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Freeform 135"/>
            <p:cNvSpPr>
              <a:spLocks/>
            </p:cNvSpPr>
            <p:nvPr/>
          </p:nvSpPr>
          <p:spPr bwMode="auto">
            <a:xfrm>
              <a:off x="2552" y="2500"/>
              <a:ext cx="284" cy="250"/>
            </a:xfrm>
            <a:custGeom>
              <a:avLst/>
              <a:gdLst>
                <a:gd name="T0" fmla="*/ 30 w 284"/>
                <a:gd name="T1" fmla="*/ 228 h 250"/>
                <a:gd name="T2" fmla="*/ 24 w 284"/>
                <a:gd name="T3" fmla="*/ 230 h 250"/>
                <a:gd name="T4" fmla="*/ 12 w 284"/>
                <a:gd name="T5" fmla="*/ 222 h 250"/>
                <a:gd name="T6" fmla="*/ 12 w 284"/>
                <a:gd name="T7" fmla="*/ 214 h 250"/>
                <a:gd name="T8" fmla="*/ 16 w 284"/>
                <a:gd name="T9" fmla="*/ 214 h 250"/>
                <a:gd name="T10" fmla="*/ 2 w 284"/>
                <a:gd name="T11" fmla="*/ 198 h 250"/>
                <a:gd name="T12" fmla="*/ 0 w 284"/>
                <a:gd name="T13" fmla="*/ 180 h 250"/>
                <a:gd name="T14" fmla="*/ 2 w 284"/>
                <a:gd name="T15" fmla="*/ 182 h 250"/>
                <a:gd name="T16" fmla="*/ 20 w 284"/>
                <a:gd name="T17" fmla="*/ 174 h 250"/>
                <a:gd name="T18" fmla="*/ 40 w 284"/>
                <a:gd name="T19" fmla="*/ 174 h 250"/>
                <a:gd name="T20" fmla="*/ 58 w 284"/>
                <a:gd name="T21" fmla="*/ 172 h 250"/>
                <a:gd name="T22" fmla="*/ 68 w 284"/>
                <a:gd name="T23" fmla="*/ 156 h 250"/>
                <a:gd name="T24" fmla="*/ 68 w 284"/>
                <a:gd name="T25" fmla="*/ 138 h 250"/>
                <a:gd name="T26" fmla="*/ 70 w 284"/>
                <a:gd name="T27" fmla="*/ 122 h 250"/>
                <a:gd name="T28" fmla="*/ 72 w 284"/>
                <a:gd name="T29" fmla="*/ 108 h 250"/>
                <a:gd name="T30" fmla="*/ 72 w 284"/>
                <a:gd name="T31" fmla="*/ 92 h 250"/>
                <a:gd name="T32" fmla="*/ 86 w 284"/>
                <a:gd name="T33" fmla="*/ 88 h 250"/>
                <a:gd name="T34" fmla="*/ 100 w 284"/>
                <a:gd name="T35" fmla="*/ 86 h 250"/>
                <a:gd name="T36" fmla="*/ 114 w 284"/>
                <a:gd name="T37" fmla="*/ 70 h 250"/>
                <a:gd name="T38" fmla="*/ 130 w 284"/>
                <a:gd name="T39" fmla="*/ 56 h 250"/>
                <a:gd name="T40" fmla="*/ 150 w 284"/>
                <a:gd name="T41" fmla="*/ 42 h 250"/>
                <a:gd name="T42" fmla="*/ 170 w 284"/>
                <a:gd name="T43" fmla="*/ 28 h 250"/>
                <a:gd name="T44" fmla="*/ 190 w 284"/>
                <a:gd name="T45" fmla="*/ 14 h 250"/>
                <a:gd name="T46" fmla="*/ 212 w 284"/>
                <a:gd name="T47" fmla="*/ 0 h 250"/>
                <a:gd name="T48" fmla="*/ 236 w 284"/>
                <a:gd name="T49" fmla="*/ 6 h 250"/>
                <a:gd name="T50" fmla="*/ 252 w 284"/>
                <a:gd name="T51" fmla="*/ 20 h 250"/>
                <a:gd name="T52" fmla="*/ 264 w 284"/>
                <a:gd name="T53" fmla="*/ 10 h 250"/>
                <a:gd name="T54" fmla="*/ 266 w 284"/>
                <a:gd name="T55" fmla="*/ 26 h 250"/>
                <a:gd name="T56" fmla="*/ 270 w 284"/>
                <a:gd name="T57" fmla="*/ 42 h 250"/>
                <a:gd name="T58" fmla="*/ 284 w 284"/>
                <a:gd name="T59" fmla="*/ 66 h 250"/>
                <a:gd name="T60" fmla="*/ 280 w 284"/>
                <a:gd name="T61" fmla="*/ 76 h 250"/>
                <a:gd name="T62" fmla="*/ 280 w 284"/>
                <a:gd name="T63" fmla="*/ 90 h 250"/>
                <a:gd name="T64" fmla="*/ 278 w 284"/>
                <a:gd name="T65" fmla="*/ 108 h 250"/>
                <a:gd name="T66" fmla="*/ 278 w 284"/>
                <a:gd name="T67" fmla="*/ 124 h 250"/>
                <a:gd name="T68" fmla="*/ 278 w 284"/>
                <a:gd name="T69" fmla="*/ 140 h 250"/>
                <a:gd name="T70" fmla="*/ 268 w 284"/>
                <a:gd name="T71" fmla="*/ 152 h 250"/>
                <a:gd name="T72" fmla="*/ 260 w 284"/>
                <a:gd name="T73" fmla="*/ 166 h 250"/>
                <a:gd name="T74" fmla="*/ 252 w 284"/>
                <a:gd name="T75" fmla="*/ 178 h 250"/>
                <a:gd name="T76" fmla="*/ 244 w 284"/>
                <a:gd name="T77" fmla="*/ 190 h 250"/>
                <a:gd name="T78" fmla="*/ 244 w 284"/>
                <a:gd name="T79" fmla="*/ 206 h 250"/>
                <a:gd name="T80" fmla="*/ 224 w 284"/>
                <a:gd name="T81" fmla="*/ 220 h 250"/>
                <a:gd name="T82" fmla="*/ 204 w 284"/>
                <a:gd name="T83" fmla="*/ 218 h 250"/>
                <a:gd name="T84" fmla="*/ 188 w 284"/>
                <a:gd name="T85" fmla="*/ 216 h 250"/>
                <a:gd name="T86" fmla="*/ 166 w 284"/>
                <a:gd name="T87" fmla="*/ 226 h 250"/>
                <a:gd name="T88" fmla="*/ 152 w 284"/>
                <a:gd name="T89" fmla="*/ 220 h 250"/>
                <a:gd name="T90" fmla="*/ 138 w 284"/>
                <a:gd name="T91" fmla="*/ 216 h 250"/>
                <a:gd name="T92" fmla="*/ 120 w 284"/>
                <a:gd name="T93" fmla="*/ 220 h 250"/>
                <a:gd name="T94" fmla="*/ 108 w 284"/>
                <a:gd name="T95" fmla="*/ 208 h 250"/>
                <a:gd name="T96" fmla="*/ 88 w 284"/>
                <a:gd name="T97" fmla="*/ 206 h 250"/>
                <a:gd name="T98" fmla="*/ 70 w 284"/>
                <a:gd name="T99" fmla="*/ 210 h 250"/>
                <a:gd name="T100" fmla="*/ 68 w 284"/>
                <a:gd name="T101" fmla="*/ 228 h 250"/>
                <a:gd name="T102" fmla="*/ 62 w 284"/>
                <a:gd name="T103" fmla="*/ 240 h 250"/>
                <a:gd name="T104" fmla="*/ 62 w 284"/>
                <a:gd name="T105" fmla="*/ 250 h 250"/>
                <a:gd name="T106" fmla="*/ 44 w 284"/>
                <a:gd name="T107" fmla="*/ 236 h 250"/>
                <a:gd name="T108" fmla="*/ 40 w 284"/>
                <a:gd name="T109" fmla="*/ 244 h 250"/>
                <a:gd name="T110" fmla="*/ 40 w 284"/>
                <a:gd name="T111" fmla="*/ 246 h 250"/>
                <a:gd name="T112" fmla="*/ 34 w 284"/>
                <a:gd name="T113" fmla="*/ 234 h 250"/>
                <a:gd name="T114" fmla="*/ 30 w 284"/>
                <a:gd name="T115" fmla="*/ 228 h 2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84"/>
                <a:gd name="T175" fmla="*/ 0 h 250"/>
                <a:gd name="T176" fmla="*/ 284 w 284"/>
                <a:gd name="T177" fmla="*/ 250 h 25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84" h="250">
                  <a:moveTo>
                    <a:pt x="30" y="228"/>
                  </a:moveTo>
                  <a:lnTo>
                    <a:pt x="24" y="230"/>
                  </a:lnTo>
                  <a:lnTo>
                    <a:pt x="12" y="222"/>
                  </a:lnTo>
                  <a:lnTo>
                    <a:pt x="12" y="214"/>
                  </a:lnTo>
                  <a:lnTo>
                    <a:pt x="16" y="214"/>
                  </a:lnTo>
                  <a:lnTo>
                    <a:pt x="2" y="198"/>
                  </a:lnTo>
                  <a:lnTo>
                    <a:pt x="0" y="180"/>
                  </a:lnTo>
                  <a:lnTo>
                    <a:pt x="2" y="182"/>
                  </a:lnTo>
                  <a:lnTo>
                    <a:pt x="20" y="174"/>
                  </a:lnTo>
                  <a:lnTo>
                    <a:pt x="40" y="174"/>
                  </a:lnTo>
                  <a:lnTo>
                    <a:pt x="58" y="172"/>
                  </a:lnTo>
                  <a:lnTo>
                    <a:pt x="68" y="156"/>
                  </a:lnTo>
                  <a:lnTo>
                    <a:pt x="68" y="138"/>
                  </a:lnTo>
                  <a:lnTo>
                    <a:pt x="70" y="122"/>
                  </a:lnTo>
                  <a:lnTo>
                    <a:pt x="72" y="108"/>
                  </a:lnTo>
                  <a:lnTo>
                    <a:pt x="72" y="92"/>
                  </a:lnTo>
                  <a:lnTo>
                    <a:pt x="86" y="88"/>
                  </a:lnTo>
                  <a:lnTo>
                    <a:pt x="100" y="86"/>
                  </a:lnTo>
                  <a:lnTo>
                    <a:pt x="114" y="70"/>
                  </a:lnTo>
                  <a:lnTo>
                    <a:pt x="130" y="56"/>
                  </a:lnTo>
                  <a:lnTo>
                    <a:pt x="150" y="42"/>
                  </a:lnTo>
                  <a:lnTo>
                    <a:pt x="170" y="28"/>
                  </a:lnTo>
                  <a:lnTo>
                    <a:pt x="190" y="14"/>
                  </a:lnTo>
                  <a:lnTo>
                    <a:pt x="212" y="0"/>
                  </a:lnTo>
                  <a:lnTo>
                    <a:pt x="236" y="6"/>
                  </a:lnTo>
                  <a:lnTo>
                    <a:pt x="252" y="20"/>
                  </a:lnTo>
                  <a:lnTo>
                    <a:pt x="264" y="10"/>
                  </a:lnTo>
                  <a:lnTo>
                    <a:pt x="266" y="26"/>
                  </a:lnTo>
                  <a:lnTo>
                    <a:pt x="270" y="42"/>
                  </a:lnTo>
                  <a:lnTo>
                    <a:pt x="284" y="66"/>
                  </a:lnTo>
                  <a:lnTo>
                    <a:pt x="280" y="76"/>
                  </a:lnTo>
                  <a:lnTo>
                    <a:pt x="280" y="90"/>
                  </a:lnTo>
                  <a:lnTo>
                    <a:pt x="278" y="108"/>
                  </a:lnTo>
                  <a:lnTo>
                    <a:pt x="278" y="124"/>
                  </a:lnTo>
                  <a:lnTo>
                    <a:pt x="278" y="140"/>
                  </a:lnTo>
                  <a:lnTo>
                    <a:pt x="268" y="152"/>
                  </a:lnTo>
                  <a:lnTo>
                    <a:pt x="260" y="166"/>
                  </a:lnTo>
                  <a:lnTo>
                    <a:pt x="252" y="178"/>
                  </a:lnTo>
                  <a:lnTo>
                    <a:pt x="244" y="190"/>
                  </a:lnTo>
                  <a:lnTo>
                    <a:pt x="244" y="206"/>
                  </a:lnTo>
                  <a:lnTo>
                    <a:pt x="224" y="220"/>
                  </a:lnTo>
                  <a:lnTo>
                    <a:pt x="204" y="218"/>
                  </a:lnTo>
                  <a:lnTo>
                    <a:pt x="188" y="216"/>
                  </a:lnTo>
                  <a:lnTo>
                    <a:pt x="166" y="226"/>
                  </a:lnTo>
                  <a:lnTo>
                    <a:pt x="152" y="220"/>
                  </a:lnTo>
                  <a:lnTo>
                    <a:pt x="138" y="216"/>
                  </a:lnTo>
                  <a:lnTo>
                    <a:pt x="120" y="220"/>
                  </a:lnTo>
                  <a:lnTo>
                    <a:pt x="108" y="208"/>
                  </a:lnTo>
                  <a:lnTo>
                    <a:pt x="88" y="206"/>
                  </a:lnTo>
                  <a:lnTo>
                    <a:pt x="70" y="210"/>
                  </a:lnTo>
                  <a:lnTo>
                    <a:pt x="68" y="228"/>
                  </a:lnTo>
                  <a:lnTo>
                    <a:pt x="62" y="240"/>
                  </a:lnTo>
                  <a:lnTo>
                    <a:pt x="62" y="250"/>
                  </a:lnTo>
                  <a:lnTo>
                    <a:pt x="44" y="236"/>
                  </a:lnTo>
                  <a:lnTo>
                    <a:pt x="40" y="244"/>
                  </a:lnTo>
                  <a:lnTo>
                    <a:pt x="40" y="246"/>
                  </a:lnTo>
                  <a:lnTo>
                    <a:pt x="34" y="234"/>
                  </a:lnTo>
                  <a:lnTo>
                    <a:pt x="30" y="2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2230" y="2646"/>
              <a:ext cx="108" cy="90"/>
            </a:xfrm>
            <a:custGeom>
              <a:avLst/>
              <a:gdLst>
                <a:gd name="T0" fmla="*/ 20 w 108"/>
                <a:gd name="T1" fmla="*/ 4 h 90"/>
                <a:gd name="T2" fmla="*/ 18 w 108"/>
                <a:gd name="T3" fmla="*/ 12 h 90"/>
                <a:gd name="T4" fmla="*/ 8 w 108"/>
                <a:gd name="T5" fmla="*/ 26 h 90"/>
                <a:gd name="T6" fmla="*/ 0 w 108"/>
                <a:gd name="T7" fmla="*/ 40 h 90"/>
                <a:gd name="T8" fmla="*/ 10 w 108"/>
                <a:gd name="T9" fmla="*/ 56 h 90"/>
                <a:gd name="T10" fmla="*/ 16 w 108"/>
                <a:gd name="T11" fmla="*/ 52 h 90"/>
                <a:gd name="T12" fmla="*/ 12 w 108"/>
                <a:gd name="T13" fmla="*/ 56 h 90"/>
                <a:gd name="T14" fmla="*/ 16 w 108"/>
                <a:gd name="T15" fmla="*/ 58 h 90"/>
                <a:gd name="T16" fmla="*/ 16 w 108"/>
                <a:gd name="T17" fmla="*/ 64 h 90"/>
                <a:gd name="T18" fmla="*/ 34 w 108"/>
                <a:gd name="T19" fmla="*/ 64 h 90"/>
                <a:gd name="T20" fmla="*/ 36 w 108"/>
                <a:gd name="T21" fmla="*/ 60 h 90"/>
                <a:gd name="T22" fmla="*/ 58 w 108"/>
                <a:gd name="T23" fmla="*/ 66 h 90"/>
                <a:gd name="T24" fmla="*/ 64 w 108"/>
                <a:gd name="T25" fmla="*/ 70 h 90"/>
                <a:gd name="T26" fmla="*/ 40 w 108"/>
                <a:gd name="T27" fmla="*/ 66 h 90"/>
                <a:gd name="T28" fmla="*/ 24 w 108"/>
                <a:gd name="T29" fmla="*/ 70 h 90"/>
                <a:gd name="T30" fmla="*/ 12 w 108"/>
                <a:gd name="T31" fmla="*/ 76 h 90"/>
                <a:gd name="T32" fmla="*/ 12 w 108"/>
                <a:gd name="T33" fmla="*/ 84 h 90"/>
                <a:gd name="T34" fmla="*/ 26 w 108"/>
                <a:gd name="T35" fmla="*/ 82 h 90"/>
                <a:gd name="T36" fmla="*/ 34 w 108"/>
                <a:gd name="T37" fmla="*/ 80 h 90"/>
                <a:gd name="T38" fmla="*/ 34 w 108"/>
                <a:gd name="T39" fmla="*/ 82 h 90"/>
                <a:gd name="T40" fmla="*/ 16 w 108"/>
                <a:gd name="T41" fmla="*/ 86 h 90"/>
                <a:gd name="T42" fmla="*/ 12 w 108"/>
                <a:gd name="T43" fmla="*/ 90 h 90"/>
                <a:gd name="T44" fmla="*/ 36 w 108"/>
                <a:gd name="T45" fmla="*/ 86 h 90"/>
                <a:gd name="T46" fmla="*/ 52 w 108"/>
                <a:gd name="T47" fmla="*/ 86 h 90"/>
                <a:gd name="T48" fmla="*/ 66 w 108"/>
                <a:gd name="T49" fmla="*/ 82 h 90"/>
                <a:gd name="T50" fmla="*/ 82 w 108"/>
                <a:gd name="T51" fmla="*/ 88 h 90"/>
                <a:gd name="T52" fmla="*/ 108 w 108"/>
                <a:gd name="T53" fmla="*/ 88 h 90"/>
                <a:gd name="T54" fmla="*/ 102 w 108"/>
                <a:gd name="T55" fmla="*/ 68 h 90"/>
                <a:gd name="T56" fmla="*/ 98 w 108"/>
                <a:gd name="T57" fmla="*/ 60 h 90"/>
                <a:gd name="T58" fmla="*/ 94 w 108"/>
                <a:gd name="T59" fmla="*/ 38 h 90"/>
                <a:gd name="T60" fmla="*/ 80 w 108"/>
                <a:gd name="T61" fmla="*/ 24 h 90"/>
                <a:gd name="T62" fmla="*/ 66 w 108"/>
                <a:gd name="T63" fmla="*/ 8 h 90"/>
                <a:gd name="T64" fmla="*/ 50 w 108"/>
                <a:gd name="T65" fmla="*/ 0 h 90"/>
                <a:gd name="T66" fmla="*/ 34 w 108"/>
                <a:gd name="T67" fmla="*/ 0 h 90"/>
                <a:gd name="T68" fmla="*/ 20 w 108"/>
                <a:gd name="T69" fmla="*/ 4 h 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8"/>
                <a:gd name="T106" fmla="*/ 0 h 90"/>
                <a:gd name="T107" fmla="*/ 108 w 108"/>
                <a:gd name="T108" fmla="*/ 90 h 9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8" h="90">
                  <a:moveTo>
                    <a:pt x="20" y="4"/>
                  </a:moveTo>
                  <a:lnTo>
                    <a:pt x="18" y="12"/>
                  </a:lnTo>
                  <a:lnTo>
                    <a:pt x="8" y="26"/>
                  </a:lnTo>
                  <a:lnTo>
                    <a:pt x="0" y="40"/>
                  </a:lnTo>
                  <a:lnTo>
                    <a:pt x="10" y="56"/>
                  </a:lnTo>
                  <a:lnTo>
                    <a:pt x="16" y="52"/>
                  </a:lnTo>
                  <a:lnTo>
                    <a:pt x="12" y="56"/>
                  </a:lnTo>
                  <a:lnTo>
                    <a:pt x="16" y="58"/>
                  </a:lnTo>
                  <a:lnTo>
                    <a:pt x="16" y="64"/>
                  </a:lnTo>
                  <a:lnTo>
                    <a:pt x="34" y="64"/>
                  </a:lnTo>
                  <a:lnTo>
                    <a:pt x="36" y="60"/>
                  </a:lnTo>
                  <a:lnTo>
                    <a:pt x="58" y="66"/>
                  </a:lnTo>
                  <a:lnTo>
                    <a:pt x="64" y="70"/>
                  </a:lnTo>
                  <a:lnTo>
                    <a:pt x="40" y="66"/>
                  </a:lnTo>
                  <a:lnTo>
                    <a:pt x="24" y="70"/>
                  </a:lnTo>
                  <a:lnTo>
                    <a:pt x="12" y="76"/>
                  </a:lnTo>
                  <a:lnTo>
                    <a:pt x="12" y="84"/>
                  </a:lnTo>
                  <a:lnTo>
                    <a:pt x="26" y="82"/>
                  </a:lnTo>
                  <a:lnTo>
                    <a:pt x="34" y="80"/>
                  </a:lnTo>
                  <a:lnTo>
                    <a:pt x="34" y="82"/>
                  </a:lnTo>
                  <a:lnTo>
                    <a:pt x="16" y="86"/>
                  </a:lnTo>
                  <a:lnTo>
                    <a:pt x="12" y="90"/>
                  </a:lnTo>
                  <a:lnTo>
                    <a:pt x="36" y="86"/>
                  </a:lnTo>
                  <a:lnTo>
                    <a:pt x="52" y="86"/>
                  </a:lnTo>
                  <a:lnTo>
                    <a:pt x="66" y="82"/>
                  </a:lnTo>
                  <a:lnTo>
                    <a:pt x="82" y="88"/>
                  </a:lnTo>
                  <a:lnTo>
                    <a:pt x="108" y="88"/>
                  </a:lnTo>
                  <a:lnTo>
                    <a:pt x="102" y="68"/>
                  </a:lnTo>
                  <a:lnTo>
                    <a:pt x="98" y="60"/>
                  </a:lnTo>
                  <a:lnTo>
                    <a:pt x="94" y="38"/>
                  </a:lnTo>
                  <a:lnTo>
                    <a:pt x="80" y="24"/>
                  </a:lnTo>
                  <a:lnTo>
                    <a:pt x="66" y="8"/>
                  </a:lnTo>
                  <a:lnTo>
                    <a:pt x="50" y="0"/>
                  </a:lnTo>
                  <a:lnTo>
                    <a:pt x="34" y="0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Freeform 137"/>
            <p:cNvSpPr>
              <a:spLocks/>
            </p:cNvSpPr>
            <p:nvPr/>
          </p:nvSpPr>
          <p:spPr bwMode="auto">
            <a:xfrm>
              <a:off x="2678" y="2208"/>
              <a:ext cx="70" cy="148"/>
            </a:xfrm>
            <a:custGeom>
              <a:avLst/>
              <a:gdLst>
                <a:gd name="T0" fmla="*/ 46 w 70"/>
                <a:gd name="T1" fmla="*/ 140 h 148"/>
                <a:gd name="T2" fmla="*/ 38 w 70"/>
                <a:gd name="T3" fmla="*/ 148 h 148"/>
                <a:gd name="T4" fmla="*/ 32 w 70"/>
                <a:gd name="T5" fmla="*/ 128 h 148"/>
                <a:gd name="T6" fmla="*/ 28 w 70"/>
                <a:gd name="T7" fmla="*/ 108 h 148"/>
                <a:gd name="T8" fmla="*/ 14 w 70"/>
                <a:gd name="T9" fmla="*/ 92 h 148"/>
                <a:gd name="T10" fmla="*/ 0 w 70"/>
                <a:gd name="T11" fmla="*/ 72 h 148"/>
                <a:gd name="T12" fmla="*/ 8 w 70"/>
                <a:gd name="T13" fmla="*/ 56 h 148"/>
                <a:gd name="T14" fmla="*/ 16 w 70"/>
                <a:gd name="T15" fmla="*/ 40 h 148"/>
                <a:gd name="T16" fmla="*/ 14 w 70"/>
                <a:gd name="T17" fmla="*/ 12 h 148"/>
                <a:gd name="T18" fmla="*/ 18 w 70"/>
                <a:gd name="T19" fmla="*/ 6 h 148"/>
                <a:gd name="T20" fmla="*/ 36 w 70"/>
                <a:gd name="T21" fmla="*/ 0 h 148"/>
                <a:gd name="T22" fmla="*/ 44 w 70"/>
                <a:gd name="T23" fmla="*/ 4 h 148"/>
                <a:gd name="T24" fmla="*/ 48 w 70"/>
                <a:gd name="T25" fmla="*/ 10 h 148"/>
                <a:gd name="T26" fmla="*/ 60 w 70"/>
                <a:gd name="T27" fmla="*/ 4 h 148"/>
                <a:gd name="T28" fmla="*/ 50 w 70"/>
                <a:gd name="T29" fmla="*/ 26 h 148"/>
                <a:gd name="T30" fmla="*/ 62 w 70"/>
                <a:gd name="T31" fmla="*/ 42 h 148"/>
                <a:gd name="T32" fmla="*/ 52 w 70"/>
                <a:gd name="T33" fmla="*/ 56 h 148"/>
                <a:gd name="T34" fmla="*/ 44 w 70"/>
                <a:gd name="T35" fmla="*/ 68 h 148"/>
                <a:gd name="T36" fmla="*/ 60 w 70"/>
                <a:gd name="T37" fmla="*/ 78 h 148"/>
                <a:gd name="T38" fmla="*/ 70 w 70"/>
                <a:gd name="T39" fmla="*/ 84 h 148"/>
                <a:gd name="T40" fmla="*/ 68 w 70"/>
                <a:gd name="T41" fmla="*/ 102 h 148"/>
                <a:gd name="T42" fmla="*/ 58 w 70"/>
                <a:gd name="T43" fmla="*/ 112 h 148"/>
                <a:gd name="T44" fmla="*/ 46 w 70"/>
                <a:gd name="T45" fmla="*/ 122 h 148"/>
                <a:gd name="T46" fmla="*/ 46 w 70"/>
                <a:gd name="T47" fmla="*/ 140 h 1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0"/>
                <a:gd name="T73" fmla="*/ 0 h 148"/>
                <a:gd name="T74" fmla="*/ 70 w 70"/>
                <a:gd name="T75" fmla="*/ 148 h 1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0" h="148">
                  <a:moveTo>
                    <a:pt x="46" y="140"/>
                  </a:moveTo>
                  <a:lnTo>
                    <a:pt x="38" y="148"/>
                  </a:lnTo>
                  <a:lnTo>
                    <a:pt x="32" y="128"/>
                  </a:lnTo>
                  <a:lnTo>
                    <a:pt x="28" y="108"/>
                  </a:lnTo>
                  <a:lnTo>
                    <a:pt x="14" y="92"/>
                  </a:lnTo>
                  <a:lnTo>
                    <a:pt x="0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14" y="12"/>
                  </a:lnTo>
                  <a:lnTo>
                    <a:pt x="18" y="6"/>
                  </a:lnTo>
                  <a:lnTo>
                    <a:pt x="36" y="0"/>
                  </a:lnTo>
                  <a:lnTo>
                    <a:pt x="44" y="4"/>
                  </a:lnTo>
                  <a:lnTo>
                    <a:pt x="48" y="10"/>
                  </a:lnTo>
                  <a:lnTo>
                    <a:pt x="60" y="4"/>
                  </a:lnTo>
                  <a:lnTo>
                    <a:pt x="50" y="26"/>
                  </a:lnTo>
                  <a:lnTo>
                    <a:pt x="62" y="42"/>
                  </a:lnTo>
                  <a:lnTo>
                    <a:pt x="52" y="56"/>
                  </a:lnTo>
                  <a:lnTo>
                    <a:pt x="44" y="68"/>
                  </a:lnTo>
                  <a:lnTo>
                    <a:pt x="60" y="78"/>
                  </a:lnTo>
                  <a:lnTo>
                    <a:pt x="70" y="84"/>
                  </a:lnTo>
                  <a:lnTo>
                    <a:pt x="68" y="102"/>
                  </a:lnTo>
                  <a:lnTo>
                    <a:pt x="58" y="112"/>
                  </a:lnTo>
                  <a:lnTo>
                    <a:pt x="46" y="122"/>
                  </a:lnTo>
                  <a:lnTo>
                    <a:pt x="46" y="1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Freeform 138"/>
            <p:cNvSpPr>
              <a:spLocks/>
            </p:cNvSpPr>
            <p:nvPr/>
          </p:nvSpPr>
          <p:spPr bwMode="auto">
            <a:xfrm>
              <a:off x="2336" y="2818"/>
              <a:ext cx="74" cy="86"/>
            </a:xfrm>
            <a:custGeom>
              <a:avLst/>
              <a:gdLst>
                <a:gd name="T0" fmla="*/ 72 w 74"/>
                <a:gd name="T1" fmla="*/ 86 h 86"/>
                <a:gd name="T2" fmla="*/ 54 w 74"/>
                <a:gd name="T3" fmla="*/ 76 h 86"/>
                <a:gd name="T4" fmla="*/ 34 w 74"/>
                <a:gd name="T5" fmla="*/ 64 h 86"/>
                <a:gd name="T6" fmla="*/ 18 w 74"/>
                <a:gd name="T7" fmla="*/ 48 h 86"/>
                <a:gd name="T8" fmla="*/ 0 w 74"/>
                <a:gd name="T9" fmla="*/ 32 h 86"/>
                <a:gd name="T10" fmla="*/ 6 w 74"/>
                <a:gd name="T11" fmla="*/ 26 h 86"/>
                <a:gd name="T12" fmla="*/ 14 w 74"/>
                <a:gd name="T13" fmla="*/ 14 h 86"/>
                <a:gd name="T14" fmla="*/ 22 w 74"/>
                <a:gd name="T15" fmla="*/ 0 h 86"/>
                <a:gd name="T16" fmla="*/ 32 w 74"/>
                <a:gd name="T17" fmla="*/ 0 h 86"/>
                <a:gd name="T18" fmla="*/ 38 w 74"/>
                <a:gd name="T19" fmla="*/ 22 h 86"/>
                <a:gd name="T20" fmla="*/ 42 w 74"/>
                <a:gd name="T21" fmla="*/ 26 h 86"/>
                <a:gd name="T22" fmla="*/ 50 w 74"/>
                <a:gd name="T23" fmla="*/ 20 h 86"/>
                <a:gd name="T24" fmla="*/ 54 w 74"/>
                <a:gd name="T25" fmla="*/ 20 h 86"/>
                <a:gd name="T26" fmla="*/ 56 w 74"/>
                <a:gd name="T27" fmla="*/ 40 h 86"/>
                <a:gd name="T28" fmla="*/ 54 w 74"/>
                <a:gd name="T29" fmla="*/ 42 h 86"/>
                <a:gd name="T30" fmla="*/ 68 w 74"/>
                <a:gd name="T31" fmla="*/ 54 h 86"/>
                <a:gd name="T32" fmla="*/ 74 w 74"/>
                <a:gd name="T33" fmla="*/ 62 h 86"/>
                <a:gd name="T34" fmla="*/ 72 w 74"/>
                <a:gd name="T35" fmla="*/ 86 h 8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4"/>
                <a:gd name="T55" fmla="*/ 0 h 86"/>
                <a:gd name="T56" fmla="*/ 74 w 74"/>
                <a:gd name="T57" fmla="*/ 86 h 8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4" h="86">
                  <a:moveTo>
                    <a:pt x="72" y="86"/>
                  </a:moveTo>
                  <a:lnTo>
                    <a:pt x="54" y="76"/>
                  </a:lnTo>
                  <a:lnTo>
                    <a:pt x="34" y="64"/>
                  </a:lnTo>
                  <a:lnTo>
                    <a:pt x="18" y="48"/>
                  </a:lnTo>
                  <a:lnTo>
                    <a:pt x="0" y="32"/>
                  </a:lnTo>
                  <a:lnTo>
                    <a:pt x="6" y="26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8" y="22"/>
                  </a:lnTo>
                  <a:lnTo>
                    <a:pt x="42" y="26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68" y="54"/>
                  </a:lnTo>
                  <a:lnTo>
                    <a:pt x="74" y="6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2" name="Freeform 139"/>
            <p:cNvSpPr>
              <a:spLocks/>
            </p:cNvSpPr>
            <p:nvPr/>
          </p:nvSpPr>
          <p:spPr bwMode="auto">
            <a:xfrm>
              <a:off x="1024" y="2796"/>
              <a:ext cx="58" cy="50"/>
            </a:xfrm>
            <a:custGeom>
              <a:avLst/>
              <a:gdLst>
                <a:gd name="T0" fmla="*/ 0 w 58"/>
                <a:gd name="T1" fmla="*/ 32 h 50"/>
                <a:gd name="T2" fmla="*/ 2 w 58"/>
                <a:gd name="T3" fmla="*/ 16 h 50"/>
                <a:gd name="T4" fmla="*/ 2 w 58"/>
                <a:gd name="T5" fmla="*/ 2 h 50"/>
                <a:gd name="T6" fmla="*/ 8 w 58"/>
                <a:gd name="T7" fmla="*/ 0 h 50"/>
                <a:gd name="T8" fmla="*/ 12 w 58"/>
                <a:gd name="T9" fmla="*/ 8 h 50"/>
                <a:gd name="T10" fmla="*/ 22 w 58"/>
                <a:gd name="T11" fmla="*/ 10 h 50"/>
                <a:gd name="T12" fmla="*/ 26 w 58"/>
                <a:gd name="T13" fmla="*/ 16 h 50"/>
                <a:gd name="T14" fmla="*/ 54 w 58"/>
                <a:gd name="T15" fmla="*/ 8 h 50"/>
                <a:gd name="T16" fmla="*/ 56 w 58"/>
                <a:gd name="T17" fmla="*/ 10 h 50"/>
                <a:gd name="T18" fmla="*/ 58 w 58"/>
                <a:gd name="T19" fmla="*/ 16 h 50"/>
                <a:gd name="T20" fmla="*/ 46 w 58"/>
                <a:gd name="T21" fmla="*/ 28 h 50"/>
                <a:gd name="T22" fmla="*/ 54 w 58"/>
                <a:gd name="T23" fmla="*/ 44 h 50"/>
                <a:gd name="T24" fmla="*/ 38 w 58"/>
                <a:gd name="T25" fmla="*/ 50 h 50"/>
                <a:gd name="T26" fmla="*/ 34 w 58"/>
                <a:gd name="T27" fmla="*/ 36 h 50"/>
                <a:gd name="T28" fmla="*/ 32 w 58"/>
                <a:gd name="T29" fmla="*/ 40 h 50"/>
                <a:gd name="T30" fmla="*/ 22 w 58"/>
                <a:gd name="T31" fmla="*/ 32 h 50"/>
                <a:gd name="T32" fmla="*/ 4 w 58"/>
                <a:gd name="T33" fmla="*/ 26 h 50"/>
                <a:gd name="T34" fmla="*/ 0 w 58"/>
                <a:gd name="T35" fmla="*/ 32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0"/>
                <a:gd name="T56" fmla="*/ 58 w 58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0">
                  <a:moveTo>
                    <a:pt x="0" y="32"/>
                  </a:moveTo>
                  <a:lnTo>
                    <a:pt x="2" y="16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8"/>
                  </a:lnTo>
                  <a:lnTo>
                    <a:pt x="22" y="10"/>
                  </a:lnTo>
                  <a:lnTo>
                    <a:pt x="26" y="16"/>
                  </a:lnTo>
                  <a:lnTo>
                    <a:pt x="54" y="8"/>
                  </a:lnTo>
                  <a:lnTo>
                    <a:pt x="56" y="10"/>
                  </a:lnTo>
                  <a:lnTo>
                    <a:pt x="58" y="16"/>
                  </a:lnTo>
                  <a:lnTo>
                    <a:pt x="46" y="28"/>
                  </a:lnTo>
                  <a:lnTo>
                    <a:pt x="54" y="44"/>
                  </a:lnTo>
                  <a:lnTo>
                    <a:pt x="38" y="50"/>
                  </a:lnTo>
                  <a:lnTo>
                    <a:pt x="34" y="36"/>
                  </a:lnTo>
                  <a:lnTo>
                    <a:pt x="32" y="40"/>
                  </a:lnTo>
                  <a:lnTo>
                    <a:pt x="22" y="32"/>
                  </a:lnTo>
                  <a:lnTo>
                    <a:pt x="4" y="2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3" name="Freeform 140"/>
            <p:cNvSpPr>
              <a:spLocks/>
            </p:cNvSpPr>
            <p:nvPr/>
          </p:nvSpPr>
          <p:spPr bwMode="auto">
            <a:xfrm>
              <a:off x="1084" y="2796"/>
              <a:ext cx="44" cy="48"/>
            </a:xfrm>
            <a:custGeom>
              <a:avLst/>
              <a:gdLst>
                <a:gd name="T0" fmla="*/ 26 w 44"/>
                <a:gd name="T1" fmla="*/ 26 h 48"/>
                <a:gd name="T2" fmla="*/ 34 w 44"/>
                <a:gd name="T3" fmla="*/ 28 h 48"/>
                <a:gd name="T4" fmla="*/ 32 w 44"/>
                <a:gd name="T5" fmla="*/ 24 h 48"/>
                <a:gd name="T6" fmla="*/ 24 w 44"/>
                <a:gd name="T7" fmla="*/ 22 h 48"/>
                <a:gd name="T8" fmla="*/ 20 w 44"/>
                <a:gd name="T9" fmla="*/ 16 h 48"/>
                <a:gd name="T10" fmla="*/ 6 w 44"/>
                <a:gd name="T11" fmla="*/ 10 h 48"/>
                <a:gd name="T12" fmla="*/ 2 w 44"/>
                <a:gd name="T13" fmla="*/ 6 h 48"/>
                <a:gd name="T14" fmla="*/ 0 w 44"/>
                <a:gd name="T15" fmla="*/ 0 h 48"/>
                <a:gd name="T16" fmla="*/ 18 w 44"/>
                <a:gd name="T17" fmla="*/ 2 h 48"/>
                <a:gd name="T18" fmla="*/ 32 w 44"/>
                <a:gd name="T19" fmla="*/ 10 h 48"/>
                <a:gd name="T20" fmla="*/ 42 w 44"/>
                <a:gd name="T21" fmla="*/ 18 h 48"/>
                <a:gd name="T22" fmla="*/ 44 w 44"/>
                <a:gd name="T23" fmla="*/ 34 h 48"/>
                <a:gd name="T24" fmla="*/ 36 w 44"/>
                <a:gd name="T25" fmla="*/ 40 h 48"/>
                <a:gd name="T26" fmla="*/ 32 w 44"/>
                <a:gd name="T27" fmla="*/ 48 h 48"/>
                <a:gd name="T28" fmla="*/ 28 w 44"/>
                <a:gd name="T29" fmla="*/ 44 h 48"/>
                <a:gd name="T30" fmla="*/ 26 w 44"/>
                <a:gd name="T31" fmla="*/ 26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"/>
                <a:gd name="T49" fmla="*/ 0 h 48"/>
                <a:gd name="T50" fmla="*/ 44 w 44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" h="48">
                  <a:moveTo>
                    <a:pt x="26" y="26"/>
                  </a:moveTo>
                  <a:lnTo>
                    <a:pt x="34" y="28"/>
                  </a:lnTo>
                  <a:lnTo>
                    <a:pt x="32" y="24"/>
                  </a:lnTo>
                  <a:lnTo>
                    <a:pt x="24" y="22"/>
                  </a:lnTo>
                  <a:lnTo>
                    <a:pt x="20" y="16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18" y="2"/>
                  </a:lnTo>
                  <a:lnTo>
                    <a:pt x="32" y="10"/>
                  </a:lnTo>
                  <a:lnTo>
                    <a:pt x="42" y="18"/>
                  </a:lnTo>
                  <a:lnTo>
                    <a:pt x="44" y="34"/>
                  </a:lnTo>
                  <a:lnTo>
                    <a:pt x="36" y="40"/>
                  </a:lnTo>
                  <a:lnTo>
                    <a:pt x="32" y="48"/>
                  </a:lnTo>
                  <a:lnTo>
                    <a:pt x="28" y="44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4" name="Freeform 141"/>
            <p:cNvSpPr>
              <a:spLocks/>
            </p:cNvSpPr>
            <p:nvPr/>
          </p:nvSpPr>
          <p:spPr bwMode="auto">
            <a:xfrm>
              <a:off x="1542" y="2878"/>
              <a:ext cx="54" cy="74"/>
            </a:xfrm>
            <a:custGeom>
              <a:avLst/>
              <a:gdLst>
                <a:gd name="T0" fmla="*/ 42 w 54"/>
                <a:gd name="T1" fmla="*/ 18 h 74"/>
                <a:gd name="T2" fmla="*/ 26 w 54"/>
                <a:gd name="T3" fmla="*/ 4 h 74"/>
                <a:gd name="T4" fmla="*/ 12 w 54"/>
                <a:gd name="T5" fmla="*/ 0 h 74"/>
                <a:gd name="T6" fmla="*/ 10 w 54"/>
                <a:gd name="T7" fmla="*/ 6 h 74"/>
                <a:gd name="T8" fmla="*/ 4 w 54"/>
                <a:gd name="T9" fmla="*/ 24 h 74"/>
                <a:gd name="T10" fmla="*/ 10 w 54"/>
                <a:gd name="T11" fmla="*/ 52 h 74"/>
                <a:gd name="T12" fmla="*/ 0 w 54"/>
                <a:gd name="T13" fmla="*/ 70 h 74"/>
                <a:gd name="T14" fmla="*/ 12 w 54"/>
                <a:gd name="T15" fmla="*/ 72 h 74"/>
                <a:gd name="T16" fmla="*/ 30 w 54"/>
                <a:gd name="T17" fmla="*/ 74 h 74"/>
                <a:gd name="T18" fmla="*/ 42 w 54"/>
                <a:gd name="T19" fmla="*/ 54 h 74"/>
                <a:gd name="T20" fmla="*/ 54 w 54"/>
                <a:gd name="T21" fmla="*/ 34 h 74"/>
                <a:gd name="T22" fmla="*/ 48 w 54"/>
                <a:gd name="T23" fmla="*/ 22 h 74"/>
                <a:gd name="T24" fmla="*/ 48 w 54"/>
                <a:gd name="T25" fmla="*/ 26 h 74"/>
                <a:gd name="T26" fmla="*/ 42 w 54"/>
                <a:gd name="T27" fmla="*/ 18 h 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"/>
                <a:gd name="T43" fmla="*/ 0 h 74"/>
                <a:gd name="T44" fmla="*/ 54 w 54"/>
                <a:gd name="T45" fmla="*/ 74 h 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" h="74">
                  <a:moveTo>
                    <a:pt x="42" y="18"/>
                  </a:moveTo>
                  <a:lnTo>
                    <a:pt x="26" y="4"/>
                  </a:lnTo>
                  <a:lnTo>
                    <a:pt x="12" y="0"/>
                  </a:lnTo>
                  <a:lnTo>
                    <a:pt x="10" y="6"/>
                  </a:lnTo>
                  <a:lnTo>
                    <a:pt x="4" y="24"/>
                  </a:lnTo>
                  <a:lnTo>
                    <a:pt x="10" y="52"/>
                  </a:lnTo>
                  <a:lnTo>
                    <a:pt x="0" y="70"/>
                  </a:lnTo>
                  <a:lnTo>
                    <a:pt x="12" y="72"/>
                  </a:lnTo>
                  <a:lnTo>
                    <a:pt x="30" y="74"/>
                  </a:lnTo>
                  <a:lnTo>
                    <a:pt x="42" y="54"/>
                  </a:lnTo>
                  <a:lnTo>
                    <a:pt x="54" y="34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2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5" name="Freeform 142"/>
            <p:cNvSpPr>
              <a:spLocks/>
            </p:cNvSpPr>
            <p:nvPr/>
          </p:nvSpPr>
          <p:spPr bwMode="auto">
            <a:xfrm>
              <a:off x="1094" y="2736"/>
              <a:ext cx="220" cy="352"/>
            </a:xfrm>
            <a:custGeom>
              <a:avLst/>
              <a:gdLst>
                <a:gd name="T0" fmla="*/ 86 w 220"/>
                <a:gd name="T1" fmla="*/ 32 h 352"/>
                <a:gd name="T2" fmla="*/ 80 w 220"/>
                <a:gd name="T3" fmla="*/ 30 h 352"/>
                <a:gd name="T4" fmla="*/ 64 w 220"/>
                <a:gd name="T5" fmla="*/ 62 h 352"/>
                <a:gd name="T6" fmla="*/ 40 w 220"/>
                <a:gd name="T7" fmla="*/ 96 h 352"/>
                <a:gd name="T8" fmla="*/ 32 w 220"/>
                <a:gd name="T9" fmla="*/ 78 h 352"/>
                <a:gd name="T10" fmla="*/ 26 w 220"/>
                <a:gd name="T11" fmla="*/ 100 h 352"/>
                <a:gd name="T12" fmla="*/ 28 w 220"/>
                <a:gd name="T13" fmla="*/ 118 h 352"/>
                <a:gd name="T14" fmla="*/ 28 w 220"/>
                <a:gd name="T15" fmla="*/ 148 h 352"/>
                <a:gd name="T16" fmla="*/ 28 w 220"/>
                <a:gd name="T17" fmla="*/ 178 h 352"/>
                <a:gd name="T18" fmla="*/ 20 w 220"/>
                <a:gd name="T19" fmla="*/ 204 h 352"/>
                <a:gd name="T20" fmla="*/ 6 w 220"/>
                <a:gd name="T21" fmla="*/ 222 h 352"/>
                <a:gd name="T22" fmla="*/ 2 w 220"/>
                <a:gd name="T23" fmla="*/ 232 h 352"/>
                <a:gd name="T24" fmla="*/ 28 w 220"/>
                <a:gd name="T25" fmla="*/ 254 h 352"/>
                <a:gd name="T26" fmla="*/ 66 w 220"/>
                <a:gd name="T27" fmla="*/ 266 h 352"/>
                <a:gd name="T28" fmla="*/ 78 w 220"/>
                <a:gd name="T29" fmla="*/ 274 h 352"/>
                <a:gd name="T30" fmla="*/ 102 w 220"/>
                <a:gd name="T31" fmla="*/ 300 h 352"/>
                <a:gd name="T32" fmla="*/ 128 w 220"/>
                <a:gd name="T33" fmla="*/ 312 h 352"/>
                <a:gd name="T34" fmla="*/ 160 w 220"/>
                <a:gd name="T35" fmla="*/ 320 h 352"/>
                <a:gd name="T36" fmla="*/ 164 w 220"/>
                <a:gd name="T37" fmla="*/ 352 h 352"/>
                <a:gd name="T38" fmla="*/ 172 w 220"/>
                <a:gd name="T39" fmla="*/ 294 h 352"/>
                <a:gd name="T40" fmla="*/ 162 w 220"/>
                <a:gd name="T41" fmla="*/ 250 h 352"/>
                <a:gd name="T42" fmla="*/ 178 w 220"/>
                <a:gd name="T43" fmla="*/ 244 h 352"/>
                <a:gd name="T44" fmla="*/ 166 w 220"/>
                <a:gd name="T45" fmla="*/ 226 h 352"/>
                <a:gd name="T46" fmla="*/ 198 w 220"/>
                <a:gd name="T47" fmla="*/ 226 h 352"/>
                <a:gd name="T48" fmla="*/ 200 w 220"/>
                <a:gd name="T49" fmla="*/ 226 h 352"/>
                <a:gd name="T50" fmla="*/ 216 w 220"/>
                <a:gd name="T51" fmla="*/ 236 h 352"/>
                <a:gd name="T52" fmla="*/ 216 w 220"/>
                <a:gd name="T53" fmla="*/ 220 h 352"/>
                <a:gd name="T54" fmla="*/ 212 w 220"/>
                <a:gd name="T55" fmla="*/ 194 h 352"/>
                <a:gd name="T56" fmla="*/ 208 w 220"/>
                <a:gd name="T57" fmla="*/ 148 h 352"/>
                <a:gd name="T58" fmla="*/ 196 w 220"/>
                <a:gd name="T59" fmla="*/ 132 h 352"/>
                <a:gd name="T60" fmla="*/ 164 w 220"/>
                <a:gd name="T61" fmla="*/ 114 h 352"/>
                <a:gd name="T62" fmla="*/ 136 w 220"/>
                <a:gd name="T63" fmla="*/ 112 h 352"/>
                <a:gd name="T64" fmla="*/ 122 w 220"/>
                <a:gd name="T65" fmla="*/ 92 h 352"/>
                <a:gd name="T66" fmla="*/ 106 w 220"/>
                <a:gd name="T67" fmla="*/ 68 h 352"/>
                <a:gd name="T68" fmla="*/ 124 w 220"/>
                <a:gd name="T69" fmla="*/ 32 h 352"/>
                <a:gd name="T70" fmla="*/ 146 w 220"/>
                <a:gd name="T71" fmla="*/ 12 h 352"/>
                <a:gd name="T72" fmla="*/ 138 w 220"/>
                <a:gd name="T73" fmla="*/ 2 h 352"/>
                <a:gd name="T74" fmla="*/ 104 w 220"/>
                <a:gd name="T75" fmla="*/ 24 h 3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0"/>
                <a:gd name="T115" fmla="*/ 0 h 352"/>
                <a:gd name="T116" fmla="*/ 220 w 220"/>
                <a:gd name="T117" fmla="*/ 352 h 35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0" h="352">
                  <a:moveTo>
                    <a:pt x="94" y="26"/>
                  </a:moveTo>
                  <a:lnTo>
                    <a:pt x="86" y="32"/>
                  </a:lnTo>
                  <a:lnTo>
                    <a:pt x="88" y="30"/>
                  </a:lnTo>
                  <a:lnTo>
                    <a:pt x="80" y="30"/>
                  </a:lnTo>
                  <a:lnTo>
                    <a:pt x="66" y="48"/>
                  </a:lnTo>
                  <a:lnTo>
                    <a:pt x="64" y="62"/>
                  </a:lnTo>
                  <a:lnTo>
                    <a:pt x="42" y="82"/>
                  </a:lnTo>
                  <a:lnTo>
                    <a:pt x="40" y="96"/>
                  </a:lnTo>
                  <a:lnTo>
                    <a:pt x="36" y="84"/>
                  </a:lnTo>
                  <a:lnTo>
                    <a:pt x="32" y="78"/>
                  </a:lnTo>
                  <a:lnTo>
                    <a:pt x="34" y="96"/>
                  </a:lnTo>
                  <a:lnTo>
                    <a:pt x="26" y="100"/>
                  </a:lnTo>
                  <a:lnTo>
                    <a:pt x="22" y="110"/>
                  </a:lnTo>
                  <a:lnTo>
                    <a:pt x="28" y="118"/>
                  </a:lnTo>
                  <a:lnTo>
                    <a:pt x="32" y="136"/>
                  </a:lnTo>
                  <a:lnTo>
                    <a:pt x="28" y="148"/>
                  </a:lnTo>
                  <a:lnTo>
                    <a:pt x="28" y="162"/>
                  </a:lnTo>
                  <a:lnTo>
                    <a:pt x="28" y="178"/>
                  </a:lnTo>
                  <a:lnTo>
                    <a:pt x="32" y="182"/>
                  </a:lnTo>
                  <a:lnTo>
                    <a:pt x="20" y="204"/>
                  </a:lnTo>
                  <a:lnTo>
                    <a:pt x="10" y="210"/>
                  </a:lnTo>
                  <a:lnTo>
                    <a:pt x="6" y="222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16" y="242"/>
                  </a:lnTo>
                  <a:lnTo>
                    <a:pt x="28" y="254"/>
                  </a:lnTo>
                  <a:lnTo>
                    <a:pt x="46" y="254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78" y="274"/>
                  </a:lnTo>
                  <a:lnTo>
                    <a:pt x="88" y="286"/>
                  </a:lnTo>
                  <a:lnTo>
                    <a:pt x="102" y="300"/>
                  </a:lnTo>
                  <a:lnTo>
                    <a:pt x="106" y="310"/>
                  </a:lnTo>
                  <a:lnTo>
                    <a:pt x="128" y="312"/>
                  </a:lnTo>
                  <a:lnTo>
                    <a:pt x="142" y="312"/>
                  </a:lnTo>
                  <a:lnTo>
                    <a:pt x="160" y="320"/>
                  </a:lnTo>
                  <a:lnTo>
                    <a:pt x="152" y="346"/>
                  </a:lnTo>
                  <a:lnTo>
                    <a:pt x="164" y="352"/>
                  </a:lnTo>
                  <a:lnTo>
                    <a:pt x="170" y="324"/>
                  </a:lnTo>
                  <a:lnTo>
                    <a:pt x="172" y="294"/>
                  </a:lnTo>
                  <a:lnTo>
                    <a:pt x="166" y="270"/>
                  </a:lnTo>
                  <a:lnTo>
                    <a:pt x="162" y="250"/>
                  </a:lnTo>
                  <a:lnTo>
                    <a:pt x="174" y="250"/>
                  </a:lnTo>
                  <a:lnTo>
                    <a:pt x="178" y="244"/>
                  </a:lnTo>
                  <a:lnTo>
                    <a:pt x="168" y="240"/>
                  </a:lnTo>
                  <a:lnTo>
                    <a:pt x="166" y="226"/>
                  </a:lnTo>
                  <a:lnTo>
                    <a:pt x="182" y="226"/>
                  </a:lnTo>
                  <a:lnTo>
                    <a:pt x="198" y="226"/>
                  </a:lnTo>
                  <a:lnTo>
                    <a:pt x="196" y="224"/>
                  </a:lnTo>
                  <a:lnTo>
                    <a:pt x="200" y="226"/>
                  </a:lnTo>
                  <a:lnTo>
                    <a:pt x="210" y="218"/>
                  </a:lnTo>
                  <a:lnTo>
                    <a:pt x="216" y="236"/>
                  </a:lnTo>
                  <a:lnTo>
                    <a:pt x="220" y="238"/>
                  </a:lnTo>
                  <a:lnTo>
                    <a:pt x="216" y="220"/>
                  </a:lnTo>
                  <a:lnTo>
                    <a:pt x="204" y="204"/>
                  </a:lnTo>
                  <a:lnTo>
                    <a:pt x="212" y="194"/>
                  </a:lnTo>
                  <a:lnTo>
                    <a:pt x="202" y="166"/>
                  </a:lnTo>
                  <a:lnTo>
                    <a:pt x="208" y="148"/>
                  </a:lnTo>
                  <a:lnTo>
                    <a:pt x="212" y="132"/>
                  </a:lnTo>
                  <a:lnTo>
                    <a:pt x="196" y="132"/>
                  </a:lnTo>
                  <a:lnTo>
                    <a:pt x="180" y="134"/>
                  </a:lnTo>
                  <a:lnTo>
                    <a:pt x="164" y="114"/>
                  </a:lnTo>
                  <a:lnTo>
                    <a:pt x="150" y="114"/>
                  </a:lnTo>
                  <a:lnTo>
                    <a:pt x="136" y="112"/>
                  </a:lnTo>
                  <a:lnTo>
                    <a:pt x="122" y="106"/>
                  </a:lnTo>
                  <a:lnTo>
                    <a:pt x="122" y="92"/>
                  </a:lnTo>
                  <a:lnTo>
                    <a:pt x="114" y="68"/>
                  </a:lnTo>
                  <a:lnTo>
                    <a:pt x="106" y="68"/>
                  </a:lnTo>
                  <a:lnTo>
                    <a:pt x="114" y="50"/>
                  </a:lnTo>
                  <a:lnTo>
                    <a:pt x="124" y="32"/>
                  </a:lnTo>
                  <a:lnTo>
                    <a:pt x="134" y="14"/>
                  </a:lnTo>
                  <a:lnTo>
                    <a:pt x="146" y="12"/>
                  </a:lnTo>
                  <a:lnTo>
                    <a:pt x="150" y="0"/>
                  </a:lnTo>
                  <a:lnTo>
                    <a:pt x="138" y="2"/>
                  </a:lnTo>
                  <a:lnTo>
                    <a:pt x="120" y="14"/>
                  </a:lnTo>
                  <a:lnTo>
                    <a:pt x="104" y="24"/>
                  </a:lnTo>
                  <a:lnTo>
                    <a:pt x="94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6" name="Freeform 143"/>
            <p:cNvSpPr>
              <a:spLocks/>
            </p:cNvSpPr>
            <p:nvPr/>
          </p:nvSpPr>
          <p:spPr bwMode="auto">
            <a:xfrm>
              <a:off x="1420" y="2818"/>
              <a:ext cx="86" cy="152"/>
            </a:xfrm>
            <a:custGeom>
              <a:avLst/>
              <a:gdLst>
                <a:gd name="T0" fmla="*/ 70 w 86"/>
                <a:gd name="T1" fmla="*/ 110 h 152"/>
                <a:gd name="T2" fmla="*/ 60 w 86"/>
                <a:gd name="T3" fmla="*/ 98 h 152"/>
                <a:gd name="T4" fmla="*/ 62 w 86"/>
                <a:gd name="T5" fmla="*/ 80 h 152"/>
                <a:gd name="T6" fmla="*/ 70 w 86"/>
                <a:gd name="T7" fmla="*/ 74 h 152"/>
                <a:gd name="T8" fmla="*/ 74 w 86"/>
                <a:gd name="T9" fmla="*/ 64 h 152"/>
                <a:gd name="T10" fmla="*/ 74 w 86"/>
                <a:gd name="T11" fmla="*/ 48 h 152"/>
                <a:gd name="T12" fmla="*/ 54 w 86"/>
                <a:gd name="T13" fmla="*/ 36 h 152"/>
                <a:gd name="T14" fmla="*/ 50 w 86"/>
                <a:gd name="T15" fmla="*/ 42 h 152"/>
                <a:gd name="T16" fmla="*/ 50 w 86"/>
                <a:gd name="T17" fmla="*/ 22 h 152"/>
                <a:gd name="T18" fmla="*/ 40 w 86"/>
                <a:gd name="T19" fmla="*/ 14 h 152"/>
                <a:gd name="T20" fmla="*/ 30 w 86"/>
                <a:gd name="T21" fmla="*/ 4 h 152"/>
                <a:gd name="T22" fmla="*/ 34 w 86"/>
                <a:gd name="T23" fmla="*/ 6 h 152"/>
                <a:gd name="T24" fmla="*/ 26 w 86"/>
                <a:gd name="T25" fmla="*/ 0 h 152"/>
                <a:gd name="T26" fmla="*/ 30 w 86"/>
                <a:gd name="T27" fmla="*/ 4 h 152"/>
                <a:gd name="T28" fmla="*/ 12 w 86"/>
                <a:gd name="T29" fmla="*/ 20 h 152"/>
                <a:gd name="T30" fmla="*/ 20 w 86"/>
                <a:gd name="T31" fmla="*/ 30 h 152"/>
                <a:gd name="T32" fmla="*/ 6 w 86"/>
                <a:gd name="T33" fmla="*/ 38 h 152"/>
                <a:gd name="T34" fmla="*/ 0 w 86"/>
                <a:gd name="T35" fmla="*/ 54 h 152"/>
                <a:gd name="T36" fmla="*/ 10 w 86"/>
                <a:gd name="T37" fmla="*/ 72 h 152"/>
                <a:gd name="T38" fmla="*/ 20 w 86"/>
                <a:gd name="T39" fmla="*/ 68 h 152"/>
                <a:gd name="T40" fmla="*/ 22 w 86"/>
                <a:gd name="T41" fmla="*/ 80 h 152"/>
                <a:gd name="T42" fmla="*/ 30 w 86"/>
                <a:gd name="T43" fmla="*/ 92 h 152"/>
                <a:gd name="T44" fmla="*/ 24 w 86"/>
                <a:gd name="T45" fmla="*/ 110 h 152"/>
                <a:gd name="T46" fmla="*/ 26 w 86"/>
                <a:gd name="T47" fmla="*/ 136 h 152"/>
                <a:gd name="T48" fmla="*/ 38 w 86"/>
                <a:gd name="T49" fmla="*/ 152 h 152"/>
                <a:gd name="T50" fmla="*/ 50 w 86"/>
                <a:gd name="T51" fmla="*/ 152 h 152"/>
                <a:gd name="T52" fmla="*/ 68 w 86"/>
                <a:gd name="T53" fmla="*/ 142 h 152"/>
                <a:gd name="T54" fmla="*/ 86 w 86"/>
                <a:gd name="T55" fmla="*/ 138 h 152"/>
                <a:gd name="T56" fmla="*/ 78 w 86"/>
                <a:gd name="T57" fmla="*/ 124 h 152"/>
                <a:gd name="T58" fmla="*/ 70 w 86"/>
                <a:gd name="T59" fmla="*/ 110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52"/>
                <a:gd name="T92" fmla="*/ 86 w 86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52">
                  <a:moveTo>
                    <a:pt x="70" y="110"/>
                  </a:moveTo>
                  <a:lnTo>
                    <a:pt x="60" y="98"/>
                  </a:lnTo>
                  <a:lnTo>
                    <a:pt x="62" y="80"/>
                  </a:lnTo>
                  <a:lnTo>
                    <a:pt x="70" y="74"/>
                  </a:lnTo>
                  <a:lnTo>
                    <a:pt x="74" y="64"/>
                  </a:lnTo>
                  <a:lnTo>
                    <a:pt x="74" y="48"/>
                  </a:lnTo>
                  <a:lnTo>
                    <a:pt x="54" y="36"/>
                  </a:lnTo>
                  <a:lnTo>
                    <a:pt x="50" y="42"/>
                  </a:lnTo>
                  <a:lnTo>
                    <a:pt x="50" y="22"/>
                  </a:lnTo>
                  <a:lnTo>
                    <a:pt x="40" y="14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12" y="20"/>
                  </a:lnTo>
                  <a:lnTo>
                    <a:pt x="20" y="30"/>
                  </a:lnTo>
                  <a:lnTo>
                    <a:pt x="6" y="38"/>
                  </a:lnTo>
                  <a:lnTo>
                    <a:pt x="0" y="54"/>
                  </a:lnTo>
                  <a:lnTo>
                    <a:pt x="10" y="72"/>
                  </a:lnTo>
                  <a:lnTo>
                    <a:pt x="20" y="68"/>
                  </a:lnTo>
                  <a:lnTo>
                    <a:pt x="22" y="80"/>
                  </a:lnTo>
                  <a:lnTo>
                    <a:pt x="30" y="92"/>
                  </a:lnTo>
                  <a:lnTo>
                    <a:pt x="24" y="110"/>
                  </a:lnTo>
                  <a:lnTo>
                    <a:pt x="26" y="136"/>
                  </a:lnTo>
                  <a:lnTo>
                    <a:pt x="38" y="152"/>
                  </a:lnTo>
                  <a:lnTo>
                    <a:pt x="50" y="152"/>
                  </a:lnTo>
                  <a:lnTo>
                    <a:pt x="68" y="142"/>
                  </a:lnTo>
                  <a:lnTo>
                    <a:pt x="86" y="138"/>
                  </a:lnTo>
                  <a:lnTo>
                    <a:pt x="78" y="124"/>
                  </a:lnTo>
                  <a:lnTo>
                    <a:pt x="70" y="1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7" name="Freeform 144"/>
            <p:cNvSpPr>
              <a:spLocks/>
            </p:cNvSpPr>
            <p:nvPr/>
          </p:nvSpPr>
          <p:spPr bwMode="auto">
            <a:xfrm>
              <a:off x="1480" y="2874"/>
              <a:ext cx="72" cy="84"/>
            </a:xfrm>
            <a:custGeom>
              <a:avLst/>
              <a:gdLst>
                <a:gd name="T0" fmla="*/ 8 w 72"/>
                <a:gd name="T1" fmla="*/ 54 h 84"/>
                <a:gd name="T2" fmla="*/ 0 w 72"/>
                <a:gd name="T3" fmla="*/ 42 h 84"/>
                <a:gd name="T4" fmla="*/ 2 w 72"/>
                <a:gd name="T5" fmla="*/ 24 h 84"/>
                <a:gd name="T6" fmla="*/ 10 w 72"/>
                <a:gd name="T7" fmla="*/ 20 h 84"/>
                <a:gd name="T8" fmla="*/ 14 w 72"/>
                <a:gd name="T9" fmla="*/ 10 h 84"/>
                <a:gd name="T10" fmla="*/ 16 w 72"/>
                <a:gd name="T11" fmla="*/ 2 h 84"/>
                <a:gd name="T12" fmla="*/ 38 w 72"/>
                <a:gd name="T13" fmla="*/ 2 h 84"/>
                <a:gd name="T14" fmla="*/ 54 w 72"/>
                <a:gd name="T15" fmla="*/ 2 h 84"/>
                <a:gd name="T16" fmla="*/ 54 w 72"/>
                <a:gd name="T17" fmla="*/ 0 h 84"/>
                <a:gd name="T18" fmla="*/ 72 w 72"/>
                <a:gd name="T19" fmla="*/ 2 h 84"/>
                <a:gd name="T20" fmla="*/ 70 w 72"/>
                <a:gd name="T21" fmla="*/ 12 h 84"/>
                <a:gd name="T22" fmla="*/ 64 w 72"/>
                <a:gd name="T23" fmla="*/ 28 h 84"/>
                <a:gd name="T24" fmla="*/ 72 w 72"/>
                <a:gd name="T25" fmla="*/ 54 h 84"/>
                <a:gd name="T26" fmla="*/ 62 w 72"/>
                <a:gd name="T27" fmla="*/ 74 h 84"/>
                <a:gd name="T28" fmla="*/ 50 w 72"/>
                <a:gd name="T29" fmla="*/ 70 h 84"/>
                <a:gd name="T30" fmla="*/ 34 w 72"/>
                <a:gd name="T31" fmla="*/ 74 h 84"/>
                <a:gd name="T32" fmla="*/ 36 w 72"/>
                <a:gd name="T33" fmla="*/ 84 h 84"/>
                <a:gd name="T34" fmla="*/ 26 w 72"/>
                <a:gd name="T35" fmla="*/ 82 h 84"/>
                <a:gd name="T36" fmla="*/ 18 w 72"/>
                <a:gd name="T37" fmla="*/ 68 h 84"/>
                <a:gd name="T38" fmla="*/ 8 w 72"/>
                <a:gd name="T39" fmla="*/ 54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2"/>
                <a:gd name="T61" fmla="*/ 0 h 84"/>
                <a:gd name="T62" fmla="*/ 72 w 72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2" h="84">
                  <a:moveTo>
                    <a:pt x="8" y="54"/>
                  </a:moveTo>
                  <a:lnTo>
                    <a:pt x="0" y="42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14" y="10"/>
                  </a:lnTo>
                  <a:lnTo>
                    <a:pt x="16" y="2"/>
                  </a:lnTo>
                  <a:lnTo>
                    <a:pt x="38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72" y="2"/>
                  </a:lnTo>
                  <a:lnTo>
                    <a:pt x="70" y="12"/>
                  </a:lnTo>
                  <a:lnTo>
                    <a:pt x="64" y="28"/>
                  </a:lnTo>
                  <a:lnTo>
                    <a:pt x="72" y="54"/>
                  </a:lnTo>
                  <a:lnTo>
                    <a:pt x="62" y="74"/>
                  </a:lnTo>
                  <a:lnTo>
                    <a:pt x="50" y="70"/>
                  </a:lnTo>
                  <a:lnTo>
                    <a:pt x="34" y="74"/>
                  </a:lnTo>
                  <a:lnTo>
                    <a:pt x="36" y="84"/>
                  </a:lnTo>
                  <a:lnTo>
                    <a:pt x="26" y="82"/>
                  </a:lnTo>
                  <a:lnTo>
                    <a:pt x="18" y="6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8" name="Freeform 145"/>
            <p:cNvSpPr>
              <a:spLocks/>
            </p:cNvSpPr>
            <p:nvPr/>
          </p:nvSpPr>
          <p:spPr bwMode="auto">
            <a:xfrm>
              <a:off x="1414" y="2770"/>
              <a:ext cx="14" cy="14"/>
            </a:xfrm>
            <a:custGeom>
              <a:avLst/>
              <a:gdLst>
                <a:gd name="T0" fmla="*/ 4 w 14"/>
                <a:gd name="T1" fmla="*/ 0 h 14"/>
                <a:gd name="T2" fmla="*/ 14 w 14"/>
                <a:gd name="T3" fmla="*/ 0 h 14"/>
                <a:gd name="T4" fmla="*/ 10 w 14"/>
                <a:gd name="T5" fmla="*/ 14 h 14"/>
                <a:gd name="T6" fmla="*/ 0 w 14"/>
                <a:gd name="T7" fmla="*/ 14 h 14"/>
                <a:gd name="T8" fmla="*/ 6 w 14"/>
                <a:gd name="T9" fmla="*/ 6 h 14"/>
                <a:gd name="T10" fmla="*/ 4 w 14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4"/>
                <a:gd name="T20" fmla="*/ 14 w 14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4">
                  <a:moveTo>
                    <a:pt x="4" y="0"/>
                  </a:moveTo>
                  <a:lnTo>
                    <a:pt x="14" y="0"/>
                  </a:lnTo>
                  <a:lnTo>
                    <a:pt x="10" y="14"/>
                  </a:lnTo>
                  <a:lnTo>
                    <a:pt x="0" y="14"/>
                  </a:lnTo>
                  <a:lnTo>
                    <a:pt x="6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9" name="Freeform 146"/>
            <p:cNvSpPr>
              <a:spLocks/>
            </p:cNvSpPr>
            <p:nvPr/>
          </p:nvSpPr>
          <p:spPr bwMode="auto">
            <a:xfrm>
              <a:off x="1200" y="2740"/>
              <a:ext cx="248" cy="242"/>
            </a:xfrm>
            <a:custGeom>
              <a:avLst/>
              <a:gdLst>
                <a:gd name="T0" fmla="*/ 206 w 248"/>
                <a:gd name="T1" fmla="*/ 50 h 242"/>
                <a:gd name="T2" fmla="*/ 194 w 248"/>
                <a:gd name="T3" fmla="*/ 44 h 242"/>
                <a:gd name="T4" fmla="*/ 192 w 248"/>
                <a:gd name="T5" fmla="*/ 40 h 242"/>
                <a:gd name="T6" fmla="*/ 190 w 248"/>
                <a:gd name="T7" fmla="*/ 32 h 242"/>
                <a:gd name="T8" fmla="*/ 178 w 248"/>
                <a:gd name="T9" fmla="*/ 36 h 242"/>
                <a:gd name="T10" fmla="*/ 134 w 248"/>
                <a:gd name="T11" fmla="*/ 36 h 242"/>
                <a:gd name="T12" fmla="*/ 98 w 248"/>
                <a:gd name="T13" fmla="*/ 36 h 242"/>
                <a:gd name="T14" fmla="*/ 74 w 248"/>
                <a:gd name="T15" fmla="*/ 14 h 242"/>
                <a:gd name="T16" fmla="*/ 62 w 248"/>
                <a:gd name="T17" fmla="*/ 8 h 242"/>
                <a:gd name="T18" fmla="*/ 64 w 248"/>
                <a:gd name="T19" fmla="*/ 14 h 242"/>
                <a:gd name="T20" fmla="*/ 38 w 248"/>
                <a:gd name="T21" fmla="*/ 30 h 242"/>
                <a:gd name="T22" fmla="*/ 34 w 248"/>
                <a:gd name="T23" fmla="*/ 66 h 242"/>
                <a:gd name="T24" fmla="*/ 34 w 248"/>
                <a:gd name="T25" fmla="*/ 36 h 242"/>
                <a:gd name="T26" fmla="*/ 40 w 248"/>
                <a:gd name="T27" fmla="*/ 8 h 242"/>
                <a:gd name="T28" fmla="*/ 18 w 248"/>
                <a:gd name="T29" fmla="*/ 30 h 242"/>
                <a:gd name="T30" fmla="*/ 0 w 248"/>
                <a:gd name="T31" fmla="*/ 64 h 242"/>
                <a:gd name="T32" fmla="*/ 16 w 248"/>
                <a:gd name="T33" fmla="*/ 88 h 242"/>
                <a:gd name="T34" fmla="*/ 28 w 248"/>
                <a:gd name="T35" fmla="*/ 108 h 242"/>
                <a:gd name="T36" fmla="*/ 56 w 248"/>
                <a:gd name="T37" fmla="*/ 112 h 242"/>
                <a:gd name="T38" fmla="*/ 90 w 248"/>
                <a:gd name="T39" fmla="*/ 128 h 242"/>
                <a:gd name="T40" fmla="*/ 102 w 248"/>
                <a:gd name="T41" fmla="*/ 146 h 242"/>
                <a:gd name="T42" fmla="*/ 106 w 248"/>
                <a:gd name="T43" fmla="*/ 190 h 242"/>
                <a:gd name="T44" fmla="*/ 110 w 248"/>
                <a:gd name="T45" fmla="*/ 216 h 242"/>
                <a:gd name="T46" fmla="*/ 128 w 248"/>
                <a:gd name="T47" fmla="*/ 242 h 242"/>
                <a:gd name="T48" fmla="*/ 142 w 248"/>
                <a:gd name="T49" fmla="*/ 242 h 242"/>
                <a:gd name="T50" fmla="*/ 176 w 248"/>
                <a:gd name="T51" fmla="*/ 214 h 242"/>
                <a:gd name="T52" fmla="*/ 168 w 248"/>
                <a:gd name="T53" fmla="*/ 202 h 242"/>
                <a:gd name="T54" fmla="*/ 156 w 248"/>
                <a:gd name="T55" fmla="*/ 168 h 242"/>
                <a:gd name="T56" fmla="*/ 192 w 248"/>
                <a:gd name="T57" fmla="*/ 180 h 242"/>
                <a:gd name="T58" fmla="*/ 210 w 248"/>
                <a:gd name="T59" fmla="*/ 166 h 242"/>
                <a:gd name="T60" fmla="*/ 230 w 248"/>
                <a:gd name="T61" fmla="*/ 148 h 242"/>
                <a:gd name="T62" fmla="*/ 218 w 248"/>
                <a:gd name="T63" fmla="*/ 132 h 242"/>
                <a:gd name="T64" fmla="*/ 238 w 248"/>
                <a:gd name="T65" fmla="*/ 108 h 242"/>
                <a:gd name="T66" fmla="*/ 248 w 248"/>
                <a:gd name="T67" fmla="*/ 82 h 242"/>
                <a:gd name="T68" fmla="*/ 226 w 248"/>
                <a:gd name="T69" fmla="*/ 78 h 242"/>
                <a:gd name="T70" fmla="*/ 220 w 248"/>
                <a:gd name="T71" fmla="*/ 76 h 242"/>
                <a:gd name="T72" fmla="*/ 230 w 248"/>
                <a:gd name="T73" fmla="*/ 62 h 242"/>
                <a:gd name="T74" fmla="*/ 212 w 248"/>
                <a:gd name="T75" fmla="*/ 52 h 242"/>
                <a:gd name="T76" fmla="*/ 206 w 248"/>
                <a:gd name="T77" fmla="*/ 52 h 2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8"/>
                <a:gd name="T118" fmla="*/ 0 h 242"/>
                <a:gd name="T119" fmla="*/ 248 w 248"/>
                <a:gd name="T120" fmla="*/ 242 h 2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8" h="242">
                  <a:moveTo>
                    <a:pt x="206" y="52"/>
                  </a:moveTo>
                  <a:lnTo>
                    <a:pt x="206" y="50"/>
                  </a:lnTo>
                  <a:lnTo>
                    <a:pt x="200" y="44"/>
                  </a:lnTo>
                  <a:lnTo>
                    <a:pt x="194" y="44"/>
                  </a:lnTo>
                  <a:lnTo>
                    <a:pt x="198" y="44"/>
                  </a:lnTo>
                  <a:lnTo>
                    <a:pt x="192" y="40"/>
                  </a:lnTo>
                  <a:lnTo>
                    <a:pt x="210" y="32"/>
                  </a:lnTo>
                  <a:lnTo>
                    <a:pt x="190" y="32"/>
                  </a:lnTo>
                  <a:lnTo>
                    <a:pt x="172" y="32"/>
                  </a:lnTo>
                  <a:lnTo>
                    <a:pt x="178" y="36"/>
                  </a:lnTo>
                  <a:lnTo>
                    <a:pt x="160" y="44"/>
                  </a:lnTo>
                  <a:lnTo>
                    <a:pt x="134" y="36"/>
                  </a:lnTo>
                  <a:lnTo>
                    <a:pt x="118" y="36"/>
                  </a:lnTo>
                  <a:lnTo>
                    <a:pt x="98" y="36"/>
                  </a:lnTo>
                  <a:lnTo>
                    <a:pt x="94" y="22"/>
                  </a:lnTo>
                  <a:lnTo>
                    <a:pt x="74" y="14"/>
                  </a:lnTo>
                  <a:lnTo>
                    <a:pt x="66" y="0"/>
                  </a:lnTo>
                  <a:lnTo>
                    <a:pt x="62" y="8"/>
                  </a:lnTo>
                  <a:lnTo>
                    <a:pt x="68" y="14"/>
                  </a:lnTo>
                  <a:lnTo>
                    <a:pt x="64" y="14"/>
                  </a:lnTo>
                  <a:lnTo>
                    <a:pt x="40" y="26"/>
                  </a:lnTo>
                  <a:lnTo>
                    <a:pt x="38" y="30"/>
                  </a:lnTo>
                  <a:lnTo>
                    <a:pt x="42" y="56"/>
                  </a:lnTo>
                  <a:lnTo>
                    <a:pt x="34" y="66"/>
                  </a:lnTo>
                  <a:lnTo>
                    <a:pt x="24" y="52"/>
                  </a:lnTo>
                  <a:lnTo>
                    <a:pt x="34" y="36"/>
                  </a:lnTo>
                  <a:lnTo>
                    <a:pt x="28" y="18"/>
                  </a:lnTo>
                  <a:lnTo>
                    <a:pt x="40" y="8"/>
                  </a:lnTo>
                  <a:lnTo>
                    <a:pt x="28" y="10"/>
                  </a:lnTo>
                  <a:lnTo>
                    <a:pt x="18" y="30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6" y="64"/>
                  </a:lnTo>
                  <a:lnTo>
                    <a:pt x="16" y="88"/>
                  </a:lnTo>
                  <a:lnTo>
                    <a:pt x="16" y="102"/>
                  </a:lnTo>
                  <a:lnTo>
                    <a:pt x="28" y="108"/>
                  </a:lnTo>
                  <a:lnTo>
                    <a:pt x="42" y="110"/>
                  </a:lnTo>
                  <a:lnTo>
                    <a:pt x="56" y="112"/>
                  </a:lnTo>
                  <a:lnTo>
                    <a:pt x="74" y="130"/>
                  </a:lnTo>
                  <a:lnTo>
                    <a:pt x="90" y="128"/>
                  </a:lnTo>
                  <a:lnTo>
                    <a:pt x="106" y="126"/>
                  </a:lnTo>
                  <a:lnTo>
                    <a:pt x="102" y="146"/>
                  </a:lnTo>
                  <a:lnTo>
                    <a:pt x="96" y="162"/>
                  </a:lnTo>
                  <a:lnTo>
                    <a:pt x="106" y="190"/>
                  </a:lnTo>
                  <a:lnTo>
                    <a:pt x="98" y="200"/>
                  </a:lnTo>
                  <a:lnTo>
                    <a:pt x="110" y="216"/>
                  </a:lnTo>
                  <a:lnTo>
                    <a:pt x="114" y="234"/>
                  </a:lnTo>
                  <a:lnTo>
                    <a:pt x="128" y="242"/>
                  </a:lnTo>
                  <a:lnTo>
                    <a:pt x="138" y="242"/>
                  </a:lnTo>
                  <a:lnTo>
                    <a:pt x="142" y="242"/>
                  </a:lnTo>
                  <a:lnTo>
                    <a:pt x="160" y="228"/>
                  </a:lnTo>
                  <a:lnTo>
                    <a:pt x="176" y="214"/>
                  </a:lnTo>
                  <a:lnTo>
                    <a:pt x="180" y="208"/>
                  </a:lnTo>
                  <a:lnTo>
                    <a:pt x="168" y="202"/>
                  </a:lnTo>
                  <a:lnTo>
                    <a:pt x="162" y="180"/>
                  </a:lnTo>
                  <a:lnTo>
                    <a:pt x="156" y="168"/>
                  </a:lnTo>
                  <a:lnTo>
                    <a:pt x="174" y="174"/>
                  </a:lnTo>
                  <a:lnTo>
                    <a:pt x="192" y="180"/>
                  </a:lnTo>
                  <a:lnTo>
                    <a:pt x="196" y="172"/>
                  </a:lnTo>
                  <a:lnTo>
                    <a:pt x="210" y="166"/>
                  </a:lnTo>
                  <a:lnTo>
                    <a:pt x="226" y="160"/>
                  </a:lnTo>
                  <a:lnTo>
                    <a:pt x="230" y="148"/>
                  </a:lnTo>
                  <a:lnTo>
                    <a:pt x="228" y="148"/>
                  </a:lnTo>
                  <a:lnTo>
                    <a:pt x="218" y="132"/>
                  </a:lnTo>
                  <a:lnTo>
                    <a:pt x="226" y="116"/>
                  </a:lnTo>
                  <a:lnTo>
                    <a:pt x="238" y="108"/>
                  </a:lnTo>
                  <a:lnTo>
                    <a:pt x="230" y="100"/>
                  </a:lnTo>
                  <a:lnTo>
                    <a:pt x="248" y="82"/>
                  </a:lnTo>
                  <a:lnTo>
                    <a:pt x="246" y="78"/>
                  </a:lnTo>
                  <a:lnTo>
                    <a:pt x="226" y="78"/>
                  </a:lnTo>
                  <a:lnTo>
                    <a:pt x="216" y="78"/>
                  </a:lnTo>
                  <a:lnTo>
                    <a:pt x="220" y="76"/>
                  </a:lnTo>
                  <a:lnTo>
                    <a:pt x="226" y="66"/>
                  </a:lnTo>
                  <a:lnTo>
                    <a:pt x="230" y="62"/>
                  </a:lnTo>
                  <a:lnTo>
                    <a:pt x="220" y="52"/>
                  </a:lnTo>
                  <a:lnTo>
                    <a:pt x="212" y="52"/>
                  </a:lnTo>
                  <a:lnTo>
                    <a:pt x="206" y="48"/>
                  </a:lnTo>
                  <a:lnTo>
                    <a:pt x="206" y="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0" name="Freeform 147"/>
            <p:cNvSpPr>
              <a:spLocks/>
            </p:cNvSpPr>
            <p:nvPr/>
          </p:nvSpPr>
          <p:spPr bwMode="auto">
            <a:xfrm>
              <a:off x="1370" y="2764"/>
              <a:ext cx="6" cy="1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0 h 1"/>
                <a:gd name="T4" fmla="*/ 6 w 6"/>
                <a:gd name="T5" fmla="*/ 0 h 1"/>
                <a:gd name="T6" fmla="*/ 0 60000 65536"/>
                <a:gd name="T7" fmla="*/ 0 60000 65536"/>
                <a:gd name="T8" fmla="*/ 0 60000 65536"/>
                <a:gd name="T9" fmla="*/ 0 w 6"/>
                <a:gd name="T10" fmla="*/ 0 h 1"/>
                <a:gd name="T11" fmla="*/ 6 w 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1" name="Freeform 148"/>
            <p:cNvSpPr>
              <a:spLocks/>
            </p:cNvSpPr>
            <p:nvPr/>
          </p:nvSpPr>
          <p:spPr bwMode="auto">
            <a:xfrm>
              <a:off x="1018" y="2506"/>
              <a:ext cx="188" cy="70"/>
            </a:xfrm>
            <a:custGeom>
              <a:avLst/>
              <a:gdLst>
                <a:gd name="T0" fmla="*/ 134 w 188"/>
                <a:gd name="T1" fmla="*/ 28 h 70"/>
                <a:gd name="T2" fmla="*/ 134 w 188"/>
                <a:gd name="T3" fmla="*/ 30 h 70"/>
                <a:gd name="T4" fmla="*/ 114 w 188"/>
                <a:gd name="T5" fmla="*/ 20 h 70"/>
                <a:gd name="T6" fmla="*/ 96 w 188"/>
                <a:gd name="T7" fmla="*/ 10 h 70"/>
                <a:gd name="T8" fmla="*/ 82 w 188"/>
                <a:gd name="T9" fmla="*/ 4 h 70"/>
                <a:gd name="T10" fmla="*/ 68 w 188"/>
                <a:gd name="T11" fmla="*/ 2 h 70"/>
                <a:gd name="T12" fmla="*/ 62 w 188"/>
                <a:gd name="T13" fmla="*/ 0 h 70"/>
                <a:gd name="T14" fmla="*/ 40 w 188"/>
                <a:gd name="T15" fmla="*/ 4 h 70"/>
                <a:gd name="T16" fmla="*/ 20 w 188"/>
                <a:gd name="T17" fmla="*/ 10 h 70"/>
                <a:gd name="T18" fmla="*/ 10 w 188"/>
                <a:gd name="T19" fmla="*/ 22 h 70"/>
                <a:gd name="T20" fmla="*/ 0 w 188"/>
                <a:gd name="T21" fmla="*/ 28 h 70"/>
                <a:gd name="T22" fmla="*/ 8 w 188"/>
                <a:gd name="T23" fmla="*/ 28 h 70"/>
                <a:gd name="T24" fmla="*/ 22 w 188"/>
                <a:gd name="T25" fmla="*/ 20 h 70"/>
                <a:gd name="T26" fmla="*/ 36 w 188"/>
                <a:gd name="T27" fmla="*/ 14 h 70"/>
                <a:gd name="T28" fmla="*/ 60 w 188"/>
                <a:gd name="T29" fmla="*/ 12 h 70"/>
                <a:gd name="T30" fmla="*/ 50 w 188"/>
                <a:gd name="T31" fmla="*/ 16 h 70"/>
                <a:gd name="T32" fmla="*/ 66 w 188"/>
                <a:gd name="T33" fmla="*/ 20 h 70"/>
                <a:gd name="T34" fmla="*/ 78 w 188"/>
                <a:gd name="T35" fmla="*/ 22 h 70"/>
                <a:gd name="T36" fmla="*/ 82 w 188"/>
                <a:gd name="T37" fmla="*/ 28 h 70"/>
                <a:gd name="T38" fmla="*/ 106 w 188"/>
                <a:gd name="T39" fmla="*/ 32 h 70"/>
                <a:gd name="T40" fmla="*/ 112 w 188"/>
                <a:gd name="T41" fmla="*/ 44 h 70"/>
                <a:gd name="T42" fmla="*/ 134 w 188"/>
                <a:gd name="T43" fmla="*/ 56 h 70"/>
                <a:gd name="T44" fmla="*/ 124 w 188"/>
                <a:gd name="T45" fmla="*/ 70 h 70"/>
                <a:gd name="T46" fmla="*/ 142 w 188"/>
                <a:gd name="T47" fmla="*/ 68 h 70"/>
                <a:gd name="T48" fmla="*/ 158 w 188"/>
                <a:gd name="T49" fmla="*/ 68 h 70"/>
                <a:gd name="T50" fmla="*/ 174 w 188"/>
                <a:gd name="T51" fmla="*/ 66 h 70"/>
                <a:gd name="T52" fmla="*/ 188 w 188"/>
                <a:gd name="T53" fmla="*/ 64 h 70"/>
                <a:gd name="T54" fmla="*/ 176 w 188"/>
                <a:gd name="T55" fmla="*/ 56 h 70"/>
                <a:gd name="T56" fmla="*/ 162 w 188"/>
                <a:gd name="T57" fmla="*/ 50 h 70"/>
                <a:gd name="T58" fmla="*/ 160 w 188"/>
                <a:gd name="T59" fmla="*/ 44 h 70"/>
                <a:gd name="T60" fmla="*/ 148 w 188"/>
                <a:gd name="T61" fmla="*/ 38 h 70"/>
                <a:gd name="T62" fmla="*/ 136 w 188"/>
                <a:gd name="T63" fmla="*/ 32 h 70"/>
                <a:gd name="T64" fmla="*/ 134 w 188"/>
                <a:gd name="T65" fmla="*/ 28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8"/>
                <a:gd name="T100" fmla="*/ 0 h 70"/>
                <a:gd name="T101" fmla="*/ 188 w 188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8" h="70">
                  <a:moveTo>
                    <a:pt x="134" y="28"/>
                  </a:moveTo>
                  <a:lnTo>
                    <a:pt x="134" y="30"/>
                  </a:lnTo>
                  <a:lnTo>
                    <a:pt x="114" y="20"/>
                  </a:lnTo>
                  <a:lnTo>
                    <a:pt x="96" y="10"/>
                  </a:lnTo>
                  <a:lnTo>
                    <a:pt x="82" y="4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40" y="4"/>
                  </a:lnTo>
                  <a:lnTo>
                    <a:pt x="20" y="10"/>
                  </a:lnTo>
                  <a:lnTo>
                    <a:pt x="10" y="22"/>
                  </a:lnTo>
                  <a:lnTo>
                    <a:pt x="0" y="28"/>
                  </a:lnTo>
                  <a:lnTo>
                    <a:pt x="8" y="28"/>
                  </a:lnTo>
                  <a:lnTo>
                    <a:pt x="22" y="20"/>
                  </a:lnTo>
                  <a:lnTo>
                    <a:pt x="36" y="14"/>
                  </a:lnTo>
                  <a:lnTo>
                    <a:pt x="60" y="12"/>
                  </a:lnTo>
                  <a:lnTo>
                    <a:pt x="50" y="16"/>
                  </a:lnTo>
                  <a:lnTo>
                    <a:pt x="66" y="20"/>
                  </a:lnTo>
                  <a:lnTo>
                    <a:pt x="78" y="22"/>
                  </a:lnTo>
                  <a:lnTo>
                    <a:pt x="82" y="28"/>
                  </a:lnTo>
                  <a:lnTo>
                    <a:pt x="106" y="32"/>
                  </a:lnTo>
                  <a:lnTo>
                    <a:pt x="112" y="44"/>
                  </a:lnTo>
                  <a:lnTo>
                    <a:pt x="134" y="56"/>
                  </a:lnTo>
                  <a:lnTo>
                    <a:pt x="124" y="70"/>
                  </a:lnTo>
                  <a:lnTo>
                    <a:pt x="142" y="68"/>
                  </a:lnTo>
                  <a:lnTo>
                    <a:pt x="158" y="68"/>
                  </a:lnTo>
                  <a:lnTo>
                    <a:pt x="174" y="66"/>
                  </a:lnTo>
                  <a:lnTo>
                    <a:pt x="188" y="64"/>
                  </a:lnTo>
                  <a:lnTo>
                    <a:pt x="176" y="56"/>
                  </a:lnTo>
                  <a:lnTo>
                    <a:pt x="162" y="50"/>
                  </a:lnTo>
                  <a:lnTo>
                    <a:pt x="160" y="44"/>
                  </a:lnTo>
                  <a:lnTo>
                    <a:pt x="148" y="38"/>
                  </a:lnTo>
                  <a:lnTo>
                    <a:pt x="136" y="32"/>
                  </a:lnTo>
                  <a:lnTo>
                    <a:pt x="134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2" name="Freeform 149"/>
            <p:cNvSpPr>
              <a:spLocks/>
            </p:cNvSpPr>
            <p:nvPr/>
          </p:nvSpPr>
          <p:spPr bwMode="auto">
            <a:xfrm>
              <a:off x="1050" y="2532"/>
              <a:ext cx="6" cy="8"/>
            </a:xfrm>
            <a:custGeom>
              <a:avLst/>
              <a:gdLst>
                <a:gd name="T0" fmla="*/ 0 w 6"/>
                <a:gd name="T1" fmla="*/ 8 h 8"/>
                <a:gd name="T2" fmla="*/ 6 w 6"/>
                <a:gd name="T3" fmla="*/ 8 h 8"/>
                <a:gd name="T4" fmla="*/ 0 w 6"/>
                <a:gd name="T5" fmla="*/ 0 h 8"/>
                <a:gd name="T6" fmla="*/ 0 w 6"/>
                <a:gd name="T7" fmla="*/ 8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8"/>
                <a:gd name="T14" fmla="*/ 6 w 6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8">
                  <a:moveTo>
                    <a:pt x="0" y="8"/>
                  </a:moveTo>
                  <a:lnTo>
                    <a:pt x="6" y="8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3" name="Freeform 150"/>
            <p:cNvSpPr>
              <a:spLocks/>
            </p:cNvSpPr>
            <p:nvPr/>
          </p:nvSpPr>
          <p:spPr bwMode="auto">
            <a:xfrm>
              <a:off x="1074" y="2586"/>
              <a:ext cx="4" cy="2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2 w 4"/>
                <a:gd name="T5" fmla="*/ 0 h 2"/>
                <a:gd name="T6" fmla="*/ 2 w 4"/>
                <a:gd name="T7" fmla="*/ 0 h 2"/>
                <a:gd name="T8" fmla="*/ 0 w 4"/>
                <a:gd name="T9" fmla="*/ 0 h 2"/>
                <a:gd name="T10" fmla="*/ 0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0 w 4"/>
                <a:gd name="T19" fmla="*/ 2 h 2"/>
                <a:gd name="T20" fmla="*/ 0 w 4"/>
                <a:gd name="T21" fmla="*/ 2 h 2"/>
                <a:gd name="T22" fmla="*/ 0 w 4"/>
                <a:gd name="T23" fmla="*/ 2 h 2"/>
                <a:gd name="T24" fmla="*/ 0 w 4"/>
                <a:gd name="T25" fmla="*/ 0 h 2"/>
                <a:gd name="T26" fmla="*/ 2 w 4"/>
                <a:gd name="T27" fmla="*/ 0 h 2"/>
                <a:gd name="T28" fmla="*/ 2 w 4"/>
                <a:gd name="T29" fmla="*/ 0 h 2"/>
                <a:gd name="T30" fmla="*/ 4 w 4"/>
                <a:gd name="T31" fmla="*/ 0 h 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"/>
                <a:gd name="T49" fmla="*/ 0 h 2"/>
                <a:gd name="T50" fmla="*/ 4 w 4"/>
                <a:gd name="T51" fmla="*/ 2 h 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4" name="Freeform 151"/>
            <p:cNvSpPr>
              <a:spLocks/>
            </p:cNvSpPr>
            <p:nvPr/>
          </p:nvSpPr>
          <p:spPr bwMode="auto">
            <a:xfrm>
              <a:off x="1100" y="2578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2 w 2"/>
                <a:gd name="T5" fmla="*/ 0 h 4"/>
                <a:gd name="T6" fmla="*/ 2 w 2"/>
                <a:gd name="T7" fmla="*/ 2 h 4"/>
                <a:gd name="T8" fmla="*/ 0 w 2"/>
                <a:gd name="T9" fmla="*/ 2 h 4"/>
                <a:gd name="T10" fmla="*/ 2 w 2"/>
                <a:gd name="T11" fmla="*/ 4 h 4"/>
                <a:gd name="T12" fmla="*/ 2 w 2"/>
                <a:gd name="T13" fmla="*/ 2 h 4"/>
                <a:gd name="T14" fmla="*/ 2 w 2"/>
                <a:gd name="T15" fmla="*/ 2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4"/>
                <a:gd name="T26" fmla="*/ 2 w 2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5" name="Freeform 152"/>
            <p:cNvSpPr>
              <a:spLocks/>
            </p:cNvSpPr>
            <p:nvPr/>
          </p:nvSpPr>
          <p:spPr bwMode="auto">
            <a:xfrm>
              <a:off x="1096" y="2582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2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6" name="Freeform 153"/>
            <p:cNvSpPr>
              <a:spLocks/>
            </p:cNvSpPr>
            <p:nvPr/>
          </p:nvSpPr>
          <p:spPr bwMode="auto">
            <a:xfrm>
              <a:off x="1374" y="26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7" name="Freeform 154"/>
            <p:cNvSpPr>
              <a:spLocks/>
            </p:cNvSpPr>
            <p:nvPr/>
          </p:nvSpPr>
          <p:spPr bwMode="auto">
            <a:xfrm>
              <a:off x="1380" y="2600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2 w 2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8" name="Freeform 155"/>
            <p:cNvSpPr>
              <a:spLocks/>
            </p:cNvSpPr>
            <p:nvPr/>
          </p:nvSpPr>
          <p:spPr bwMode="auto">
            <a:xfrm>
              <a:off x="1378" y="2606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2 w 2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1"/>
                <a:gd name="T29" fmla="*/ 2 w 2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9" name="Freeform 156"/>
            <p:cNvSpPr>
              <a:spLocks/>
            </p:cNvSpPr>
            <p:nvPr/>
          </p:nvSpPr>
          <p:spPr bwMode="auto">
            <a:xfrm>
              <a:off x="1372" y="26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0" name="Freeform 157"/>
            <p:cNvSpPr>
              <a:spLocks/>
            </p:cNvSpPr>
            <p:nvPr/>
          </p:nvSpPr>
          <p:spPr bwMode="auto">
            <a:xfrm>
              <a:off x="1374" y="26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1" name="Freeform 158"/>
            <p:cNvSpPr>
              <a:spLocks/>
            </p:cNvSpPr>
            <p:nvPr/>
          </p:nvSpPr>
          <p:spPr bwMode="auto">
            <a:xfrm>
              <a:off x="1242" y="2578"/>
              <a:ext cx="66" cy="46"/>
            </a:xfrm>
            <a:custGeom>
              <a:avLst/>
              <a:gdLst>
                <a:gd name="T0" fmla="*/ 6 w 66"/>
                <a:gd name="T1" fmla="*/ 2 h 46"/>
                <a:gd name="T2" fmla="*/ 2 w 66"/>
                <a:gd name="T3" fmla="*/ 18 h 46"/>
                <a:gd name="T4" fmla="*/ 0 w 66"/>
                <a:gd name="T5" fmla="*/ 24 h 46"/>
                <a:gd name="T6" fmla="*/ 2 w 66"/>
                <a:gd name="T7" fmla="*/ 38 h 46"/>
                <a:gd name="T8" fmla="*/ 8 w 66"/>
                <a:gd name="T9" fmla="*/ 46 h 46"/>
                <a:gd name="T10" fmla="*/ 16 w 66"/>
                <a:gd name="T11" fmla="*/ 34 h 46"/>
                <a:gd name="T12" fmla="*/ 24 w 66"/>
                <a:gd name="T13" fmla="*/ 30 h 46"/>
                <a:gd name="T14" fmla="*/ 34 w 66"/>
                <a:gd name="T15" fmla="*/ 30 h 46"/>
                <a:gd name="T16" fmla="*/ 58 w 66"/>
                <a:gd name="T17" fmla="*/ 32 h 46"/>
                <a:gd name="T18" fmla="*/ 66 w 66"/>
                <a:gd name="T19" fmla="*/ 24 h 46"/>
                <a:gd name="T20" fmla="*/ 46 w 66"/>
                <a:gd name="T21" fmla="*/ 16 h 46"/>
                <a:gd name="T22" fmla="*/ 50 w 66"/>
                <a:gd name="T23" fmla="*/ 10 h 46"/>
                <a:gd name="T24" fmla="*/ 40 w 66"/>
                <a:gd name="T25" fmla="*/ 6 h 46"/>
                <a:gd name="T26" fmla="*/ 12 w 66"/>
                <a:gd name="T27" fmla="*/ 0 h 46"/>
                <a:gd name="T28" fmla="*/ 6 w 66"/>
                <a:gd name="T29" fmla="*/ 2 h 4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"/>
                <a:gd name="T46" fmla="*/ 0 h 46"/>
                <a:gd name="T47" fmla="*/ 66 w 66"/>
                <a:gd name="T48" fmla="*/ 46 h 4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" h="46">
                  <a:moveTo>
                    <a:pt x="6" y="2"/>
                  </a:moveTo>
                  <a:lnTo>
                    <a:pt x="2" y="18"/>
                  </a:lnTo>
                  <a:lnTo>
                    <a:pt x="0" y="24"/>
                  </a:lnTo>
                  <a:lnTo>
                    <a:pt x="2" y="38"/>
                  </a:lnTo>
                  <a:lnTo>
                    <a:pt x="8" y="46"/>
                  </a:lnTo>
                  <a:lnTo>
                    <a:pt x="16" y="34"/>
                  </a:lnTo>
                  <a:lnTo>
                    <a:pt x="24" y="30"/>
                  </a:lnTo>
                  <a:lnTo>
                    <a:pt x="34" y="30"/>
                  </a:lnTo>
                  <a:lnTo>
                    <a:pt x="58" y="32"/>
                  </a:lnTo>
                  <a:lnTo>
                    <a:pt x="66" y="24"/>
                  </a:lnTo>
                  <a:lnTo>
                    <a:pt x="46" y="16"/>
                  </a:lnTo>
                  <a:lnTo>
                    <a:pt x="50" y="10"/>
                  </a:lnTo>
                  <a:lnTo>
                    <a:pt x="40" y="6"/>
                  </a:lnTo>
                  <a:lnTo>
                    <a:pt x="12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2" name="Freeform 159"/>
            <p:cNvSpPr>
              <a:spLocks/>
            </p:cNvSpPr>
            <p:nvPr/>
          </p:nvSpPr>
          <p:spPr bwMode="auto">
            <a:xfrm>
              <a:off x="1196" y="2578"/>
              <a:ext cx="52" cy="36"/>
            </a:xfrm>
            <a:custGeom>
              <a:avLst/>
              <a:gdLst>
                <a:gd name="T0" fmla="*/ 52 w 52"/>
                <a:gd name="T1" fmla="*/ 2 h 36"/>
                <a:gd name="T2" fmla="*/ 50 w 52"/>
                <a:gd name="T3" fmla="*/ 18 h 36"/>
                <a:gd name="T4" fmla="*/ 46 w 52"/>
                <a:gd name="T5" fmla="*/ 24 h 36"/>
                <a:gd name="T6" fmla="*/ 48 w 52"/>
                <a:gd name="T7" fmla="*/ 36 h 36"/>
                <a:gd name="T8" fmla="*/ 30 w 52"/>
                <a:gd name="T9" fmla="*/ 34 h 36"/>
                <a:gd name="T10" fmla="*/ 10 w 52"/>
                <a:gd name="T11" fmla="*/ 34 h 36"/>
                <a:gd name="T12" fmla="*/ 0 w 52"/>
                <a:gd name="T13" fmla="*/ 28 h 36"/>
                <a:gd name="T14" fmla="*/ 10 w 52"/>
                <a:gd name="T15" fmla="*/ 24 h 36"/>
                <a:gd name="T16" fmla="*/ 24 w 52"/>
                <a:gd name="T17" fmla="*/ 26 h 36"/>
                <a:gd name="T18" fmla="*/ 38 w 52"/>
                <a:gd name="T19" fmla="*/ 26 h 36"/>
                <a:gd name="T20" fmla="*/ 32 w 52"/>
                <a:gd name="T21" fmla="*/ 10 h 36"/>
                <a:gd name="T22" fmla="*/ 24 w 52"/>
                <a:gd name="T23" fmla="*/ 4 h 36"/>
                <a:gd name="T24" fmla="*/ 24 w 52"/>
                <a:gd name="T25" fmla="*/ 0 h 36"/>
                <a:gd name="T26" fmla="*/ 42 w 52"/>
                <a:gd name="T27" fmla="*/ 0 h 36"/>
                <a:gd name="T28" fmla="*/ 52 w 52"/>
                <a:gd name="T29" fmla="*/ 2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"/>
                <a:gd name="T46" fmla="*/ 0 h 36"/>
                <a:gd name="T47" fmla="*/ 52 w 52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" h="36">
                  <a:moveTo>
                    <a:pt x="52" y="2"/>
                  </a:moveTo>
                  <a:lnTo>
                    <a:pt x="50" y="18"/>
                  </a:lnTo>
                  <a:lnTo>
                    <a:pt x="46" y="24"/>
                  </a:lnTo>
                  <a:lnTo>
                    <a:pt x="48" y="36"/>
                  </a:lnTo>
                  <a:lnTo>
                    <a:pt x="30" y="34"/>
                  </a:lnTo>
                  <a:lnTo>
                    <a:pt x="10" y="34"/>
                  </a:lnTo>
                  <a:lnTo>
                    <a:pt x="0" y="28"/>
                  </a:lnTo>
                  <a:lnTo>
                    <a:pt x="10" y="24"/>
                  </a:lnTo>
                  <a:lnTo>
                    <a:pt x="24" y="26"/>
                  </a:lnTo>
                  <a:lnTo>
                    <a:pt x="38" y="26"/>
                  </a:lnTo>
                  <a:lnTo>
                    <a:pt x="32" y="10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42" y="0"/>
                  </a:lnTo>
                  <a:lnTo>
                    <a:pt x="5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3" name="Freeform 160"/>
            <p:cNvSpPr>
              <a:spLocks/>
            </p:cNvSpPr>
            <p:nvPr/>
          </p:nvSpPr>
          <p:spPr bwMode="auto">
            <a:xfrm>
              <a:off x="1242" y="2534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4 w 4"/>
                <a:gd name="T7" fmla="*/ 2 h 2"/>
                <a:gd name="T8" fmla="*/ 2 w 4"/>
                <a:gd name="T9" fmla="*/ 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2"/>
                <a:gd name="T17" fmla="*/ 4 w 4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4" name="Freeform 161"/>
            <p:cNvSpPr>
              <a:spLocks/>
            </p:cNvSpPr>
            <p:nvPr/>
          </p:nvSpPr>
          <p:spPr bwMode="auto">
            <a:xfrm>
              <a:off x="1252" y="253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5" name="Freeform 162"/>
            <p:cNvSpPr>
              <a:spLocks/>
            </p:cNvSpPr>
            <p:nvPr/>
          </p:nvSpPr>
          <p:spPr bwMode="auto">
            <a:xfrm>
              <a:off x="1432" y="2700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2 w 2"/>
                <a:gd name="T5" fmla="*/ 0 h 6"/>
                <a:gd name="T6" fmla="*/ 2 w 2"/>
                <a:gd name="T7" fmla="*/ 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6" name="Freeform 163"/>
            <p:cNvSpPr>
              <a:spLocks/>
            </p:cNvSpPr>
            <p:nvPr/>
          </p:nvSpPr>
          <p:spPr bwMode="auto">
            <a:xfrm>
              <a:off x="974" y="2764"/>
              <a:ext cx="58" cy="62"/>
            </a:xfrm>
            <a:custGeom>
              <a:avLst/>
              <a:gdLst>
                <a:gd name="T0" fmla="*/ 12 w 58"/>
                <a:gd name="T1" fmla="*/ 32 h 62"/>
                <a:gd name="T2" fmla="*/ 0 w 58"/>
                <a:gd name="T3" fmla="*/ 14 h 62"/>
                <a:gd name="T4" fmla="*/ 2 w 58"/>
                <a:gd name="T5" fmla="*/ 6 h 62"/>
                <a:gd name="T6" fmla="*/ 2 w 58"/>
                <a:gd name="T7" fmla="*/ 2 h 62"/>
                <a:gd name="T8" fmla="*/ 4 w 58"/>
                <a:gd name="T9" fmla="*/ 0 h 62"/>
                <a:gd name="T10" fmla="*/ 30 w 58"/>
                <a:gd name="T11" fmla="*/ 6 h 62"/>
                <a:gd name="T12" fmla="*/ 40 w 58"/>
                <a:gd name="T13" fmla="*/ 2 h 62"/>
                <a:gd name="T14" fmla="*/ 50 w 58"/>
                <a:gd name="T15" fmla="*/ 16 h 62"/>
                <a:gd name="T16" fmla="*/ 58 w 58"/>
                <a:gd name="T17" fmla="*/ 32 h 62"/>
                <a:gd name="T18" fmla="*/ 52 w 58"/>
                <a:gd name="T19" fmla="*/ 34 h 62"/>
                <a:gd name="T20" fmla="*/ 52 w 58"/>
                <a:gd name="T21" fmla="*/ 48 h 62"/>
                <a:gd name="T22" fmla="*/ 50 w 58"/>
                <a:gd name="T23" fmla="*/ 62 h 62"/>
                <a:gd name="T24" fmla="*/ 42 w 58"/>
                <a:gd name="T25" fmla="*/ 50 h 62"/>
                <a:gd name="T26" fmla="*/ 42 w 58"/>
                <a:gd name="T27" fmla="*/ 56 h 62"/>
                <a:gd name="T28" fmla="*/ 38 w 58"/>
                <a:gd name="T29" fmla="*/ 48 h 62"/>
                <a:gd name="T30" fmla="*/ 32 w 58"/>
                <a:gd name="T31" fmla="*/ 36 h 62"/>
                <a:gd name="T32" fmla="*/ 20 w 58"/>
                <a:gd name="T33" fmla="*/ 26 h 62"/>
                <a:gd name="T34" fmla="*/ 10 w 58"/>
                <a:gd name="T35" fmla="*/ 16 h 62"/>
                <a:gd name="T36" fmla="*/ 14 w 58"/>
                <a:gd name="T37" fmla="*/ 28 h 62"/>
                <a:gd name="T38" fmla="*/ 12 w 58"/>
                <a:gd name="T39" fmla="*/ 32 h 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8"/>
                <a:gd name="T61" fmla="*/ 0 h 62"/>
                <a:gd name="T62" fmla="*/ 58 w 58"/>
                <a:gd name="T63" fmla="*/ 62 h 6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8" h="62">
                  <a:moveTo>
                    <a:pt x="12" y="32"/>
                  </a:moveTo>
                  <a:lnTo>
                    <a:pt x="0" y="14"/>
                  </a:lnTo>
                  <a:lnTo>
                    <a:pt x="2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30" y="6"/>
                  </a:lnTo>
                  <a:lnTo>
                    <a:pt x="40" y="2"/>
                  </a:lnTo>
                  <a:lnTo>
                    <a:pt x="50" y="16"/>
                  </a:lnTo>
                  <a:lnTo>
                    <a:pt x="58" y="32"/>
                  </a:lnTo>
                  <a:lnTo>
                    <a:pt x="52" y="34"/>
                  </a:lnTo>
                  <a:lnTo>
                    <a:pt x="52" y="48"/>
                  </a:lnTo>
                  <a:lnTo>
                    <a:pt x="50" y="62"/>
                  </a:lnTo>
                  <a:lnTo>
                    <a:pt x="42" y="50"/>
                  </a:lnTo>
                  <a:lnTo>
                    <a:pt x="42" y="56"/>
                  </a:lnTo>
                  <a:lnTo>
                    <a:pt x="38" y="48"/>
                  </a:lnTo>
                  <a:lnTo>
                    <a:pt x="32" y="36"/>
                  </a:lnTo>
                  <a:lnTo>
                    <a:pt x="20" y="26"/>
                  </a:lnTo>
                  <a:lnTo>
                    <a:pt x="10" y="16"/>
                  </a:lnTo>
                  <a:lnTo>
                    <a:pt x="14" y="28"/>
                  </a:lnTo>
                  <a:lnTo>
                    <a:pt x="12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7" name="Freeform 164"/>
            <p:cNvSpPr>
              <a:spLocks/>
            </p:cNvSpPr>
            <p:nvPr/>
          </p:nvSpPr>
          <p:spPr bwMode="auto">
            <a:xfrm>
              <a:off x="1266" y="2732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8" name="Freeform 165"/>
            <p:cNvSpPr>
              <a:spLocks/>
            </p:cNvSpPr>
            <p:nvPr/>
          </p:nvSpPr>
          <p:spPr bwMode="auto">
            <a:xfrm>
              <a:off x="1458" y="2716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4"/>
                <a:gd name="T17" fmla="*/ 2 w 2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9" name="Freeform 166"/>
            <p:cNvSpPr>
              <a:spLocks/>
            </p:cNvSpPr>
            <p:nvPr/>
          </p:nvSpPr>
          <p:spPr bwMode="auto">
            <a:xfrm>
              <a:off x="1428" y="2668"/>
              <a:ext cx="2" cy="8"/>
            </a:xfrm>
            <a:custGeom>
              <a:avLst/>
              <a:gdLst>
                <a:gd name="T0" fmla="*/ 2 w 2"/>
                <a:gd name="T1" fmla="*/ 6 h 8"/>
                <a:gd name="T2" fmla="*/ 0 w 2"/>
                <a:gd name="T3" fmla="*/ 8 h 8"/>
                <a:gd name="T4" fmla="*/ 0 w 2"/>
                <a:gd name="T5" fmla="*/ 0 h 8"/>
                <a:gd name="T6" fmla="*/ 2 w 2"/>
                <a:gd name="T7" fmla="*/ 0 h 8"/>
                <a:gd name="T8" fmla="*/ 2 w 2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8"/>
                <a:gd name="T17" fmla="*/ 2 w 2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8">
                  <a:moveTo>
                    <a:pt x="2" y="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0" name="Freeform 167"/>
            <p:cNvSpPr>
              <a:spLocks/>
            </p:cNvSpPr>
            <p:nvPr/>
          </p:nvSpPr>
          <p:spPr bwMode="auto">
            <a:xfrm>
              <a:off x="902" y="2692"/>
              <a:ext cx="40" cy="26"/>
            </a:xfrm>
            <a:custGeom>
              <a:avLst/>
              <a:gdLst>
                <a:gd name="T0" fmla="*/ 38 w 40"/>
                <a:gd name="T1" fmla="*/ 20 h 26"/>
                <a:gd name="T2" fmla="*/ 34 w 40"/>
                <a:gd name="T3" fmla="*/ 26 h 26"/>
                <a:gd name="T4" fmla="*/ 26 w 40"/>
                <a:gd name="T5" fmla="*/ 24 h 26"/>
                <a:gd name="T6" fmla="*/ 12 w 40"/>
                <a:gd name="T7" fmla="*/ 18 h 26"/>
                <a:gd name="T8" fmla="*/ 0 w 40"/>
                <a:gd name="T9" fmla="*/ 14 h 26"/>
                <a:gd name="T10" fmla="*/ 14 w 40"/>
                <a:gd name="T11" fmla="*/ 0 h 26"/>
                <a:gd name="T12" fmla="*/ 24 w 40"/>
                <a:gd name="T13" fmla="*/ 8 h 26"/>
                <a:gd name="T14" fmla="*/ 40 w 40"/>
                <a:gd name="T15" fmla="*/ 10 h 26"/>
                <a:gd name="T16" fmla="*/ 38 w 40"/>
                <a:gd name="T17" fmla="*/ 2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26"/>
                <a:gd name="T29" fmla="*/ 40 w 4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26">
                  <a:moveTo>
                    <a:pt x="38" y="20"/>
                  </a:moveTo>
                  <a:lnTo>
                    <a:pt x="34" y="26"/>
                  </a:lnTo>
                  <a:lnTo>
                    <a:pt x="26" y="24"/>
                  </a:lnTo>
                  <a:lnTo>
                    <a:pt x="12" y="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40" y="1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1" name="Freeform 168"/>
            <p:cNvSpPr>
              <a:spLocks/>
            </p:cNvSpPr>
            <p:nvPr/>
          </p:nvSpPr>
          <p:spPr bwMode="auto">
            <a:xfrm>
              <a:off x="1418" y="274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0 h 2"/>
                <a:gd name="T22" fmla="*/ 0 w 1"/>
                <a:gd name="T23" fmla="*/ 0 h 2"/>
                <a:gd name="T24" fmla="*/ 0 w 1"/>
                <a:gd name="T25" fmla="*/ 0 h 2"/>
                <a:gd name="T26" fmla="*/ 0 w 1"/>
                <a:gd name="T27" fmla="*/ 0 h 2"/>
                <a:gd name="T28" fmla="*/ 0 w 1"/>
                <a:gd name="T29" fmla="*/ 0 h 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"/>
                <a:gd name="T46" fmla="*/ 0 h 2"/>
                <a:gd name="T47" fmla="*/ 1 w 1"/>
                <a:gd name="T48" fmla="*/ 2 h 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2" name="Freeform 169"/>
            <p:cNvSpPr>
              <a:spLocks/>
            </p:cNvSpPr>
            <p:nvPr/>
          </p:nvSpPr>
          <p:spPr bwMode="auto">
            <a:xfrm>
              <a:off x="916" y="2662"/>
              <a:ext cx="114" cy="60"/>
            </a:xfrm>
            <a:custGeom>
              <a:avLst/>
              <a:gdLst>
                <a:gd name="T0" fmla="*/ 62 w 114"/>
                <a:gd name="T1" fmla="*/ 42 h 60"/>
                <a:gd name="T2" fmla="*/ 56 w 114"/>
                <a:gd name="T3" fmla="*/ 44 h 60"/>
                <a:gd name="T4" fmla="*/ 46 w 114"/>
                <a:gd name="T5" fmla="*/ 48 h 60"/>
                <a:gd name="T6" fmla="*/ 40 w 114"/>
                <a:gd name="T7" fmla="*/ 60 h 60"/>
                <a:gd name="T8" fmla="*/ 34 w 114"/>
                <a:gd name="T9" fmla="*/ 60 h 60"/>
                <a:gd name="T10" fmla="*/ 32 w 114"/>
                <a:gd name="T11" fmla="*/ 54 h 60"/>
                <a:gd name="T12" fmla="*/ 24 w 114"/>
                <a:gd name="T13" fmla="*/ 50 h 60"/>
                <a:gd name="T14" fmla="*/ 26 w 114"/>
                <a:gd name="T15" fmla="*/ 42 h 60"/>
                <a:gd name="T16" fmla="*/ 10 w 114"/>
                <a:gd name="T17" fmla="*/ 38 h 60"/>
                <a:gd name="T18" fmla="*/ 0 w 114"/>
                <a:gd name="T19" fmla="*/ 30 h 60"/>
                <a:gd name="T20" fmla="*/ 10 w 114"/>
                <a:gd name="T21" fmla="*/ 12 h 60"/>
                <a:gd name="T22" fmla="*/ 22 w 114"/>
                <a:gd name="T23" fmla="*/ 2 h 60"/>
                <a:gd name="T24" fmla="*/ 24 w 114"/>
                <a:gd name="T25" fmla="*/ 2 h 60"/>
                <a:gd name="T26" fmla="*/ 44 w 114"/>
                <a:gd name="T27" fmla="*/ 0 h 60"/>
                <a:gd name="T28" fmla="*/ 62 w 114"/>
                <a:gd name="T29" fmla="*/ 0 h 60"/>
                <a:gd name="T30" fmla="*/ 76 w 114"/>
                <a:gd name="T31" fmla="*/ 0 h 60"/>
                <a:gd name="T32" fmla="*/ 90 w 114"/>
                <a:gd name="T33" fmla="*/ 0 h 60"/>
                <a:gd name="T34" fmla="*/ 102 w 114"/>
                <a:gd name="T35" fmla="*/ 8 h 60"/>
                <a:gd name="T36" fmla="*/ 98 w 114"/>
                <a:gd name="T37" fmla="*/ 6 h 60"/>
                <a:gd name="T38" fmla="*/ 102 w 114"/>
                <a:gd name="T39" fmla="*/ 12 h 60"/>
                <a:gd name="T40" fmla="*/ 108 w 114"/>
                <a:gd name="T41" fmla="*/ 12 h 60"/>
                <a:gd name="T42" fmla="*/ 114 w 114"/>
                <a:gd name="T43" fmla="*/ 18 h 60"/>
                <a:gd name="T44" fmla="*/ 100 w 114"/>
                <a:gd name="T45" fmla="*/ 20 h 60"/>
                <a:gd name="T46" fmla="*/ 84 w 114"/>
                <a:gd name="T47" fmla="*/ 22 h 60"/>
                <a:gd name="T48" fmla="*/ 62 w 114"/>
                <a:gd name="T49" fmla="*/ 42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60"/>
                <a:gd name="T77" fmla="*/ 114 w 114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60">
                  <a:moveTo>
                    <a:pt x="62" y="42"/>
                  </a:moveTo>
                  <a:lnTo>
                    <a:pt x="56" y="44"/>
                  </a:lnTo>
                  <a:lnTo>
                    <a:pt x="46" y="48"/>
                  </a:lnTo>
                  <a:lnTo>
                    <a:pt x="40" y="60"/>
                  </a:lnTo>
                  <a:lnTo>
                    <a:pt x="34" y="60"/>
                  </a:lnTo>
                  <a:lnTo>
                    <a:pt x="32" y="54"/>
                  </a:lnTo>
                  <a:lnTo>
                    <a:pt x="24" y="50"/>
                  </a:lnTo>
                  <a:lnTo>
                    <a:pt x="26" y="42"/>
                  </a:lnTo>
                  <a:lnTo>
                    <a:pt x="10" y="38"/>
                  </a:lnTo>
                  <a:lnTo>
                    <a:pt x="0" y="30"/>
                  </a:lnTo>
                  <a:lnTo>
                    <a:pt x="10" y="1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44" y="0"/>
                  </a:lnTo>
                  <a:lnTo>
                    <a:pt x="62" y="0"/>
                  </a:lnTo>
                  <a:lnTo>
                    <a:pt x="76" y="0"/>
                  </a:lnTo>
                  <a:lnTo>
                    <a:pt x="90" y="0"/>
                  </a:lnTo>
                  <a:lnTo>
                    <a:pt x="102" y="8"/>
                  </a:lnTo>
                  <a:lnTo>
                    <a:pt x="98" y="6"/>
                  </a:lnTo>
                  <a:lnTo>
                    <a:pt x="102" y="12"/>
                  </a:lnTo>
                  <a:lnTo>
                    <a:pt x="108" y="12"/>
                  </a:lnTo>
                  <a:lnTo>
                    <a:pt x="114" y="18"/>
                  </a:lnTo>
                  <a:lnTo>
                    <a:pt x="100" y="20"/>
                  </a:lnTo>
                  <a:lnTo>
                    <a:pt x="84" y="22"/>
                  </a:lnTo>
                  <a:lnTo>
                    <a:pt x="62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3" name="Freeform 170"/>
            <p:cNvSpPr>
              <a:spLocks/>
            </p:cNvSpPr>
            <p:nvPr/>
          </p:nvSpPr>
          <p:spPr bwMode="auto">
            <a:xfrm>
              <a:off x="1430" y="2684"/>
              <a:ext cx="6" cy="6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0 h 6"/>
                <a:gd name="T4" fmla="*/ 6 w 6"/>
                <a:gd name="T5" fmla="*/ 6 h 6"/>
                <a:gd name="T6" fmla="*/ 6 w 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"/>
                <a:gd name="T14" fmla="*/ 6 w 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">
                  <a:moveTo>
                    <a:pt x="6" y="4"/>
                  </a:moveTo>
                  <a:lnTo>
                    <a:pt x="0" y="0"/>
                  </a:lnTo>
                  <a:lnTo>
                    <a:pt x="6" y="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" name="Freeform 171"/>
            <p:cNvSpPr>
              <a:spLocks/>
            </p:cNvSpPr>
            <p:nvPr/>
          </p:nvSpPr>
          <p:spPr bwMode="auto">
            <a:xfrm>
              <a:off x="944" y="2680"/>
              <a:ext cx="86" cy="90"/>
            </a:xfrm>
            <a:custGeom>
              <a:avLst/>
              <a:gdLst>
                <a:gd name="T0" fmla="*/ 34 w 86"/>
                <a:gd name="T1" fmla="*/ 24 h 90"/>
                <a:gd name="T2" fmla="*/ 28 w 86"/>
                <a:gd name="T3" fmla="*/ 26 h 90"/>
                <a:gd name="T4" fmla="*/ 18 w 86"/>
                <a:gd name="T5" fmla="*/ 30 h 90"/>
                <a:gd name="T6" fmla="*/ 12 w 86"/>
                <a:gd name="T7" fmla="*/ 42 h 90"/>
                <a:gd name="T8" fmla="*/ 6 w 86"/>
                <a:gd name="T9" fmla="*/ 42 h 90"/>
                <a:gd name="T10" fmla="*/ 0 w 86"/>
                <a:gd name="T11" fmla="*/ 44 h 90"/>
                <a:gd name="T12" fmla="*/ 18 w 86"/>
                <a:gd name="T13" fmla="*/ 66 h 90"/>
                <a:gd name="T14" fmla="*/ 34 w 86"/>
                <a:gd name="T15" fmla="*/ 84 h 90"/>
                <a:gd name="T16" fmla="*/ 60 w 86"/>
                <a:gd name="T17" fmla="*/ 90 h 90"/>
                <a:gd name="T18" fmla="*/ 70 w 86"/>
                <a:gd name="T19" fmla="*/ 88 h 90"/>
                <a:gd name="T20" fmla="*/ 70 w 86"/>
                <a:gd name="T21" fmla="*/ 74 h 90"/>
                <a:gd name="T22" fmla="*/ 70 w 86"/>
                <a:gd name="T23" fmla="*/ 62 h 90"/>
                <a:gd name="T24" fmla="*/ 74 w 86"/>
                <a:gd name="T25" fmla="*/ 50 h 90"/>
                <a:gd name="T26" fmla="*/ 76 w 86"/>
                <a:gd name="T27" fmla="*/ 54 h 90"/>
                <a:gd name="T28" fmla="*/ 80 w 86"/>
                <a:gd name="T29" fmla="*/ 38 h 90"/>
                <a:gd name="T30" fmla="*/ 82 w 86"/>
                <a:gd name="T31" fmla="*/ 20 h 90"/>
                <a:gd name="T32" fmla="*/ 82 w 86"/>
                <a:gd name="T33" fmla="*/ 4 h 90"/>
                <a:gd name="T34" fmla="*/ 86 w 86"/>
                <a:gd name="T35" fmla="*/ 0 h 90"/>
                <a:gd name="T36" fmla="*/ 72 w 86"/>
                <a:gd name="T37" fmla="*/ 2 h 90"/>
                <a:gd name="T38" fmla="*/ 56 w 86"/>
                <a:gd name="T39" fmla="*/ 4 h 90"/>
                <a:gd name="T40" fmla="*/ 34 w 86"/>
                <a:gd name="T41" fmla="*/ 24 h 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6"/>
                <a:gd name="T64" fmla="*/ 0 h 90"/>
                <a:gd name="T65" fmla="*/ 86 w 86"/>
                <a:gd name="T66" fmla="*/ 90 h 9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6" h="90">
                  <a:moveTo>
                    <a:pt x="34" y="24"/>
                  </a:moveTo>
                  <a:lnTo>
                    <a:pt x="28" y="26"/>
                  </a:lnTo>
                  <a:lnTo>
                    <a:pt x="18" y="30"/>
                  </a:lnTo>
                  <a:lnTo>
                    <a:pt x="12" y="42"/>
                  </a:lnTo>
                  <a:lnTo>
                    <a:pt x="6" y="42"/>
                  </a:lnTo>
                  <a:lnTo>
                    <a:pt x="0" y="44"/>
                  </a:lnTo>
                  <a:lnTo>
                    <a:pt x="18" y="66"/>
                  </a:lnTo>
                  <a:lnTo>
                    <a:pt x="34" y="84"/>
                  </a:lnTo>
                  <a:lnTo>
                    <a:pt x="60" y="90"/>
                  </a:lnTo>
                  <a:lnTo>
                    <a:pt x="70" y="88"/>
                  </a:lnTo>
                  <a:lnTo>
                    <a:pt x="70" y="74"/>
                  </a:lnTo>
                  <a:lnTo>
                    <a:pt x="70" y="62"/>
                  </a:lnTo>
                  <a:lnTo>
                    <a:pt x="74" y="50"/>
                  </a:lnTo>
                  <a:lnTo>
                    <a:pt x="76" y="54"/>
                  </a:lnTo>
                  <a:lnTo>
                    <a:pt x="80" y="38"/>
                  </a:lnTo>
                  <a:lnTo>
                    <a:pt x="82" y="20"/>
                  </a:lnTo>
                  <a:lnTo>
                    <a:pt x="82" y="4"/>
                  </a:lnTo>
                  <a:lnTo>
                    <a:pt x="86" y="0"/>
                  </a:lnTo>
                  <a:lnTo>
                    <a:pt x="72" y="2"/>
                  </a:lnTo>
                  <a:lnTo>
                    <a:pt x="56" y="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5" name="Freeform 172"/>
            <p:cNvSpPr>
              <a:spLocks/>
            </p:cNvSpPr>
            <p:nvPr/>
          </p:nvSpPr>
          <p:spPr bwMode="auto">
            <a:xfrm>
              <a:off x="1428" y="2714"/>
              <a:ext cx="1" cy="4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4"/>
                <a:gd name="T14" fmla="*/ 1 w 1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4">
                  <a:moveTo>
                    <a:pt x="0" y="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6" name="Rectangle 173"/>
            <p:cNvSpPr>
              <a:spLocks noChangeArrowheads="1"/>
            </p:cNvSpPr>
            <p:nvPr/>
          </p:nvSpPr>
          <p:spPr bwMode="auto">
            <a:xfrm>
              <a:off x="1410" y="2634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77" name="Freeform 174"/>
            <p:cNvSpPr>
              <a:spLocks/>
            </p:cNvSpPr>
            <p:nvPr/>
          </p:nvSpPr>
          <p:spPr bwMode="auto">
            <a:xfrm>
              <a:off x="1404" y="2630"/>
              <a:ext cx="6" cy="2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4 w 6"/>
                <a:gd name="T5" fmla="*/ 2 h 2"/>
                <a:gd name="T6" fmla="*/ 6 w 6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2"/>
                <a:gd name="T14" fmla="*/ 6 w 6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2">
                  <a:moveTo>
                    <a:pt x="6" y="2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8" name="Freeform 175"/>
            <p:cNvSpPr>
              <a:spLocks/>
            </p:cNvSpPr>
            <p:nvPr/>
          </p:nvSpPr>
          <p:spPr bwMode="auto">
            <a:xfrm>
              <a:off x="1422" y="2652"/>
              <a:ext cx="4" cy="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2 h 6"/>
                <a:gd name="T4" fmla="*/ 0 w 4"/>
                <a:gd name="T5" fmla="*/ 6 h 6"/>
                <a:gd name="T6" fmla="*/ 4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"/>
                <a:gd name="T14" fmla="*/ 4 w 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">
                  <a:moveTo>
                    <a:pt x="4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9" name="Freeform 176"/>
            <p:cNvSpPr>
              <a:spLocks/>
            </p:cNvSpPr>
            <p:nvPr/>
          </p:nvSpPr>
          <p:spPr bwMode="auto">
            <a:xfrm>
              <a:off x="1402" y="261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0 h 2"/>
                <a:gd name="T16" fmla="*/ 0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2"/>
                <a:gd name="T35" fmla="*/ 2 w 2"/>
                <a:gd name="T36" fmla="*/ 2 h 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0" name="Freeform 177"/>
            <p:cNvSpPr>
              <a:spLocks/>
            </p:cNvSpPr>
            <p:nvPr/>
          </p:nvSpPr>
          <p:spPr bwMode="auto">
            <a:xfrm>
              <a:off x="1422" y="2636"/>
              <a:ext cx="4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1" name="Freeform 178"/>
            <p:cNvSpPr>
              <a:spLocks/>
            </p:cNvSpPr>
            <p:nvPr/>
          </p:nvSpPr>
          <p:spPr bwMode="auto">
            <a:xfrm>
              <a:off x="1424" y="262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"/>
                <a:gd name="T17" fmla="*/ 2 w 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2" name="Freeform 179"/>
            <p:cNvSpPr>
              <a:spLocks/>
            </p:cNvSpPr>
            <p:nvPr/>
          </p:nvSpPr>
          <p:spPr bwMode="auto">
            <a:xfrm>
              <a:off x="922" y="2606"/>
              <a:ext cx="24" cy="54"/>
            </a:xfrm>
            <a:custGeom>
              <a:avLst/>
              <a:gdLst>
                <a:gd name="T0" fmla="*/ 14 w 24"/>
                <a:gd name="T1" fmla="*/ 44 h 54"/>
                <a:gd name="T2" fmla="*/ 4 w 24"/>
                <a:gd name="T3" fmla="*/ 54 h 54"/>
                <a:gd name="T4" fmla="*/ 0 w 24"/>
                <a:gd name="T5" fmla="*/ 54 h 54"/>
                <a:gd name="T6" fmla="*/ 2 w 24"/>
                <a:gd name="T7" fmla="*/ 36 h 54"/>
                <a:gd name="T8" fmla="*/ 6 w 24"/>
                <a:gd name="T9" fmla="*/ 14 h 54"/>
                <a:gd name="T10" fmla="*/ 22 w 24"/>
                <a:gd name="T11" fmla="*/ 0 h 54"/>
                <a:gd name="T12" fmla="*/ 24 w 24"/>
                <a:gd name="T13" fmla="*/ 4 h 54"/>
                <a:gd name="T14" fmla="*/ 18 w 24"/>
                <a:gd name="T15" fmla="*/ 24 h 54"/>
                <a:gd name="T16" fmla="*/ 14 w 24"/>
                <a:gd name="T17" fmla="*/ 44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54"/>
                <a:gd name="T29" fmla="*/ 24 w 24"/>
                <a:gd name="T30" fmla="*/ 54 h 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54">
                  <a:moveTo>
                    <a:pt x="14" y="44"/>
                  </a:moveTo>
                  <a:lnTo>
                    <a:pt x="4" y="54"/>
                  </a:lnTo>
                  <a:lnTo>
                    <a:pt x="0" y="54"/>
                  </a:lnTo>
                  <a:lnTo>
                    <a:pt x="2" y="36"/>
                  </a:lnTo>
                  <a:lnTo>
                    <a:pt x="6" y="14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18" y="24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3" name="Freeform 180"/>
            <p:cNvSpPr>
              <a:spLocks/>
            </p:cNvSpPr>
            <p:nvPr/>
          </p:nvSpPr>
          <p:spPr bwMode="auto">
            <a:xfrm>
              <a:off x="864" y="2620"/>
              <a:ext cx="74" cy="86"/>
            </a:xfrm>
            <a:custGeom>
              <a:avLst/>
              <a:gdLst>
                <a:gd name="T0" fmla="*/ 6 w 74"/>
                <a:gd name="T1" fmla="*/ 76 h 86"/>
                <a:gd name="T2" fmla="*/ 0 w 74"/>
                <a:gd name="T3" fmla="*/ 68 h 86"/>
                <a:gd name="T4" fmla="*/ 2 w 74"/>
                <a:gd name="T5" fmla="*/ 54 h 86"/>
                <a:gd name="T6" fmla="*/ 12 w 74"/>
                <a:gd name="T7" fmla="*/ 36 h 86"/>
                <a:gd name="T8" fmla="*/ 36 w 74"/>
                <a:gd name="T9" fmla="*/ 34 h 86"/>
                <a:gd name="T10" fmla="*/ 22 w 74"/>
                <a:gd name="T11" fmla="*/ 14 h 86"/>
                <a:gd name="T12" fmla="*/ 28 w 74"/>
                <a:gd name="T13" fmla="*/ 12 h 86"/>
                <a:gd name="T14" fmla="*/ 32 w 74"/>
                <a:gd name="T15" fmla="*/ 0 h 86"/>
                <a:gd name="T16" fmla="*/ 48 w 74"/>
                <a:gd name="T17" fmla="*/ 0 h 86"/>
                <a:gd name="T18" fmla="*/ 64 w 74"/>
                <a:gd name="T19" fmla="*/ 0 h 86"/>
                <a:gd name="T20" fmla="*/ 60 w 74"/>
                <a:gd name="T21" fmla="*/ 20 h 86"/>
                <a:gd name="T22" fmla="*/ 58 w 74"/>
                <a:gd name="T23" fmla="*/ 40 h 86"/>
                <a:gd name="T24" fmla="*/ 64 w 74"/>
                <a:gd name="T25" fmla="*/ 40 h 86"/>
                <a:gd name="T26" fmla="*/ 70 w 74"/>
                <a:gd name="T27" fmla="*/ 42 h 86"/>
                <a:gd name="T28" fmla="*/ 74 w 74"/>
                <a:gd name="T29" fmla="*/ 44 h 86"/>
                <a:gd name="T30" fmla="*/ 64 w 74"/>
                <a:gd name="T31" fmla="*/ 54 h 86"/>
                <a:gd name="T32" fmla="*/ 52 w 74"/>
                <a:gd name="T33" fmla="*/ 72 h 86"/>
                <a:gd name="T34" fmla="*/ 36 w 74"/>
                <a:gd name="T35" fmla="*/ 86 h 86"/>
                <a:gd name="T36" fmla="*/ 22 w 74"/>
                <a:gd name="T37" fmla="*/ 80 h 86"/>
                <a:gd name="T38" fmla="*/ 6 w 74"/>
                <a:gd name="T39" fmla="*/ 76 h 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4"/>
                <a:gd name="T61" fmla="*/ 0 h 86"/>
                <a:gd name="T62" fmla="*/ 74 w 74"/>
                <a:gd name="T63" fmla="*/ 86 h 8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4" h="86">
                  <a:moveTo>
                    <a:pt x="6" y="76"/>
                  </a:moveTo>
                  <a:lnTo>
                    <a:pt x="0" y="68"/>
                  </a:lnTo>
                  <a:lnTo>
                    <a:pt x="2" y="54"/>
                  </a:lnTo>
                  <a:lnTo>
                    <a:pt x="12" y="36"/>
                  </a:lnTo>
                  <a:lnTo>
                    <a:pt x="36" y="34"/>
                  </a:lnTo>
                  <a:lnTo>
                    <a:pt x="22" y="14"/>
                  </a:lnTo>
                  <a:lnTo>
                    <a:pt x="28" y="12"/>
                  </a:lnTo>
                  <a:lnTo>
                    <a:pt x="32" y="0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0" y="20"/>
                  </a:lnTo>
                  <a:lnTo>
                    <a:pt x="58" y="40"/>
                  </a:lnTo>
                  <a:lnTo>
                    <a:pt x="64" y="40"/>
                  </a:lnTo>
                  <a:lnTo>
                    <a:pt x="70" y="42"/>
                  </a:lnTo>
                  <a:lnTo>
                    <a:pt x="74" y="44"/>
                  </a:lnTo>
                  <a:lnTo>
                    <a:pt x="64" y="54"/>
                  </a:lnTo>
                  <a:lnTo>
                    <a:pt x="52" y="72"/>
                  </a:lnTo>
                  <a:lnTo>
                    <a:pt x="36" y="86"/>
                  </a:lnTo>
                  <a:lnTo>
                    <a:pt x="22" y="80"/>
                  </a:lnTo>
                  <a:lnTo>
                    <a:pt x="6" y="7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4" name="Freeform 181"/>
            <p:cNvSpPr>
              <a:spLocks/>
            </p:cNvSpPr>
            <p:nvPr/>
          </p:nvSpPr>
          <p:spPr bwMode="auto">
            <a:xfrm>
              <a:off x="1126" y="2606"/>
              <a:ext cx="36" cy="14"/>
            </a:xfrm>
            <a:custGeom>
              <a:avLst/>
              <a:gdLst>
                <a:gd name="T0" fmla="*/ 14 w 36"/>
                <a:gd name="T1" fmla="*/ 0 h 14"/>
                <a:gd name="T2" fmla="*/ 0 w 36"/>
                <a:gd name="T3" fmla="*/ 6 h 14"/>
                <a:gd name="T4" fmla="*/ 20 w 36"/>
                <a:gd name="T5" fmla="*/ 14 h 14"/>
                <a:gd name="T6" fmla="*/ 36 w 36"/>
                <a:gd name="T7" fmla="*/ 12 h 14"/>
                <a:gd name="T8" fmla="*/ 14 w 36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14"/>
                <a:gd name="T17" fmla="*/ 36 w 3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14">
                  <a:moveTo>
                    <a:pt x="14" y="0"/>
                  </a:moveTo>
                  <a:lnTo>
                    <a:pt x="0" y="6"/>
                  </a:lnTo>
                  <a:lnTo>
                    <a:pt x="20" y="14"/>
                  </a:lnTo>
                  <a:lnTo>
                    <a:pt x="36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5" name="Freeform 182"/>
            <p:cNvSpPr>
              <a:spLocks/>
            </p:cNvSpPr>
            <p:nvPr/>
          </p:nvSpPr>
          <p:spPr bwMode="auto">
            <a:xfrm>
              <a:off x="1328" y="2606"/>
              <a:ext cx="28" cy="10"/>
            </a:xfrm>
            <a:custGeom>
              <a:avLst/>
              <a:gdLst>
                <a:gd name="T0" fmla="*/ 28 w 28"/>
                <a:gd name="T1" fmla="*/ 6 h 10"/>
                <a:gd name="T2" fmla="*/ 26 w 28"/>
                <a:gd name="T3" fmla="*/ 6 h 10"/>
                <a:gd name="T4" fmla="*/ 6 w 28"/>
                <a:gd name="T5" fmla="*/ 10 h 10"/>
                <a:gd name="T6" fmla="*/ 0 w 28"/>
                <a:gd name="T7" fmla="*/ 8 h 10"/>
                <a:gd name="T8" fmla="*/ 2 w 28"/>
                <a:gd name="T9" fmla="*/ 0 h 10"/>
                <a:gd name="T10" fmla="*/ 28 w 28"/>
                <a:gd name="T11" fmla="*/ 6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0"/>
                <a:gd name="T20" fmla="*/ 28 w 28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0">
                  <a:moveTo>
                    <a:pt x="28" y="6"/>
                  </a:moveTo>
                  <a:lnTo>
                    <a:pt x="26" y="6"/>
                  </a:lnTo>
                  <a:lnTo>
                    <a:pt x="6" y="10"/>
                  </a:lnTo>
                  <a:lnTo>
                    <a:pt x="0" y="8"/>
                  </a:lnTo>
                  <a:lnTo>
                    <a:pt x="2" y="0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6" name="Freeform 183"/>
            <p:cNvSpPr>
              <a:spLocks/>
            </p:cNvSpPr>
            <p:nvPr/>
          </p:nvSpPr>
          <p:spPr bwMode="auto">
            <a:xfrm>
              <a:off x="1368" y="2620"/>
              <a:ext cx="6" cy="2"/>
            </a:xfrm>
            <a:custGeom>
              <a:avLst/>
              <a:gdLst>
                <a:gd name="T0" fmla="*/ 6 w 6"/>
                <a:gd name="T1" fmla="*/ 0 h 2"/>
                <a:gd name="T2" fmla="*/ 2 w 6"/>
                <a:gd name="T3" fmla="*/ 0 h 2"/>
                <a:gd name="T4" fmla="*/ 0 w 6"/>
                <a:gd name="T5" fmla="*/ 2 h 2"/>
                <a:gd name="T6" fmla="*/ 6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2"/>
                <a:gd name="T14" fmla="*/ 6 w 6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2">
                  <a:moveTo>
                    <a:pt x="6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7" name="Freeform 184"/>
            <p:cNvSpPr>
              <a:spLocks/>
            </p:cNvSpPr>
            <p:nvPr/>
          </p:nvSpPr>
          <p:spPr bwMode="auto">
            <a:xfrm>
              <a:off x="1144" y="2464"/>
              <a:ext cx="8" cy="16"/>
            </a:xfrm>
            <a:custGeom>
              <a:avLst/>
              <a:gdLst>
                <a:gd name="T0" fmla="*/ 8 w 8"/>
                <a:gd name="T1" fmla="*/ 14 h 16"/>
                <a:gd name="T2" fmla="*/ 4 w 8"/>
                <a:gd name="T3" fmla="*/ 0 h 16"/>
                <a:gd name="T4" fmla="*/ 0 w 8"/>
                <a:gd name="T5" fmla="*/ 12 h 16"/>
                <a:gd name="T6" fmla="*/ 0 w 8"/>
                <a:gd name="T7" fmla="*/ 16 h 16"/>
                <a:gd name="T8" fmla="*/ 8 w 8"/>
                <a:gd name="T9" fmla="*/ 1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8" y="14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8" name="Freeform 185"/>
            <p:cNvSpPr>
              <a:spLocks/>
            </p:cNvSpPr>
            <p:nvPr/>
          </p:nvSpPr>
          <p:spPr bwMode="auto">
            <a:xfrm>
              <a:off x="1158" y="2426"/>
              <a:ext cx="14" cy="20"/>
            </a:xfrm>
            <a:custGeom>
              <a:avLst/>
              <a:gdLst>
                <a:gd name="T0" fmla="*/ 6 w 14"/>
                <a:gd name="T1" fmla="*/ 20 h 20"/>
                <a:gd name="T2" fmla="*/ 8 w 14"/>
                <a:gd name="T3" fmla="*/ 10 h 20"/>
                <a:gd name="T4" fmla="*/ 0 w 14"/>
                <a:gd name="T5" fmla="*/ 0 h 20"/>
                <a:gd name="T6" fmla="*/ 14 w 14"/>
                <a:gd name="T7" fmla="*/ 14 h 20"/>
                <a:gd name="T8" fmla="*/ 6 w 14"/>
                <a:gd name="T9" fmla="*/ 2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20"/>
                <a:gd name="T17" fmla="*/ 14 w 1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20">
                  <a:moveTo>
                    <a:pt x="6" y="20"/>
                  </a:moveTo>
                  <a:lnTo>
                    <a:pt x="8" y="10"/>
                  </a:lnTo>
                  <a:lnTo>
                    <a:pt x="0" y="0"/>
                  </a:lnTo>
                  <a:lnTo>
                    <a:pt x="14" y="14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9" name="Freeform 186"/>
            <p:cNvSpPr>
              <a:spLocks/>
            </p:cNvSpPr>
            <p:nvPr/>
          </p:nvSpPr>
          <p:spPr bwMode="auto">
            <a:xfrm>
              <a:off x="1176" y="2458"/>
              <a:ext cx="6" cy="14"/>
            </a:xfrm>
            <a:custGeom>
              <a:avLst/>
              <a:gdLst>
                <a:gd name="T0" fmla="*/ 4 w 6"/>
                <a:gd name="T1" fmla="*/ 14 h 14"/>
                <a:gd name="T2" fmla="*/ 6 w 6"/>
                <a:gd name="T3" fmla="*/ 8 h 14"/>
                <a:gd name="T4" fmla="*/ 0 w 6"/>
                <a:gd name="T5" fmla="*/ 0 h 14"/>
                <a:gd name="T6" fmla="*/ 0 w 6"/>
                <a:gd name="T7" fmla="*/ 0 h 14"/>
                <a:gd name="T8" fmla="*/ 2 w 6"/>
                <a:gd name="T9" fmla="*/ 6 h 14"/>
                <a:gd name="T10" fmla="*/ 4 w 6"/>
                <a:gd name="T11" fmla="*/ 8 h 14"/>
                <a:gd name="T12" fmla="*/ 2 w 6"/>
                <a:gd name="T13" fmla="*/ 14 h 14"/>
                <a:gd name="T14" fmla="*/ 4 w 6"/>
                <a:gd name="T15" fmla="*/ 1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4"/>
                <a:gd name="T26" fmla="*/ 6 w 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4">
                  <a:moveTo>
                    <a:pt x="4" y="14"/>
                  </a:moveTo>
                  <a:lnTo>
                    <a:pt x="6" y="8"/>
                  </a:lnTo>
                  <a:lnTo>
                    <a:pt x="0" y="0"/>
                  </a:lnTo>
                  <a:lnTo>
                    <a:pt x="2" y="6"/>
                  </a:lnTo>
                  <a:lnTo>
                    <a:pt x="4" y="8"/>
                  </a:lnTo>
                  <a:lnTo>
                    <a:pt x="2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0" name="Freeform 187"/>
            <p:cNvSpPr>
              <a:spLocks/>
            </p:cNvSpPr>
            <p:nvPr/>
          </p:nvSpPr>
          <p:spPr bwMode="auto">
            <a:xfrm>
              <a:off x="1218" y="2546"/>
              <a:ext cx="10" cy="6"/>
            </a:xfrm>
            <a:custGeom>
              <a:avLst/>
              <a:gdLst>
                <a:gd name="T0" fmla="*/ 10 w 10"/>
                <a:gd name="T1" fmla="*/ 0 h 6"/>
                <a:gd name="T2" fmla="*/ 10 w 10"/>
                <a:gd name="T3" fmla="*/ 2 h 6"/>
                <a:gd name="T4" fmla="*/ 0 w 10"/>
                <a:gd name="T5" fmla="*/ 6 h 6"/>
                <a:gd name="T6" fmla="*/ 10 w 1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6"/>
                <a:gd name="T14" fmla="*/ 10 w 10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6">
                  <a:moveTo>
                    <a:pt x="10" y="0"/>
                  </a:moveTo>
                  <a:lnTo>
                    <a:pt x="10" y="2"/>
                  </a:lnTo>
                  <a:lnTo>
                    <a:pt x="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1" name="Freeform 188"/>
            <p:cNvSpPr>
              <a:spLocks/>
            </p:cNvSpPr>
            <p:nvPr/>
          </p:nvSpPr>
          <p:spPr bwMode="auto">
            <a:xfrm>
              <a:off x="1210" y="2518"/>
              <a:ext cx="6" cy="6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0 w 6"/>
                <a:gd name="T5" fmla="*/ 6 h 6"/>
                <a:gd name="T6" fmla="*/ 6 w 6"/>
                <a:gd name="T7" fmla="*/ 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"/>
                <a:gd name="T14" fmla="*/ 6 w 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">
                  <a:moveTo>
                    <a:pt x="6" y="2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2" name="Freeform 189"/>
            <p:cNvSpPr>
              <a:spLocks/>
            </p:cNvSpPr>
            <p:nvPr/>
          </p:nvSpPr>
          <p:spPr bwMode="auto">
            <a:xfrm>
              <a:off x="1138" y="2432"/>
              <a:ext cx="16" cy="1"/>
            </a:xfrm>
            <a:custGeom>
              <a:avLst/>
              <a:gdLst>
                <a:gd name="T0" fmla="*/ 6 w 16"/>
                <a:gd name="T1" fmla="*/ 0 h 1"/>
                <a:gd name="T2" fmla="*/ 16 w 16"/>
                <a:gd name="T3" fmla="*/ 0 h 1"/>
                <a:gd name="T4" fmla="*/ 10 w 16"/>
                <a:gd name="T5" fmla="*/ 0 h 1"/>
                <a:gd name="T6" fmla="*/ 0 w 16"/>
                <a:gd name="T7" fmla="*/ 0 h 1"/>
                <a:gd name="T8" fmla="*/ 6 w 16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"/>
                <a:gd name="T17" fmla="*/ 16 w 16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">
                  <a:moveTo>
                    <a:pt x="6" y="0"/>
                  </a:moveTo>
                  <a:lnTo>
                    <a:pt x="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3" name="Freeform 190"/>
            <p:cNvSpPr>
              <a:spLocks/>
            </p:cNvSpPr>
            <p:nvPr/>
          </p:nvSpPr>
          <p:spPr bwMode="auto">
            <a:xfrm>
              <a:off x="1150" y="2484"/>
              <a:ext cx="4" cy="8"/>
            </a:xfrm>
            <a:custGeom>
              <a:avLst/>
              <a:gdLst>
                <a:gd name="T0" fmla="*/ 4 w 4"/>
                <a:gd name="T1" fmla="*/ 6 h 8"/>
                <a:gd name="T2" fmla="*/ 2 w 4"/>
                <a:gd name="T3" fmla="*/ 2 h 8"/>
                <a:gd name="T4" fmla="*/ 0 w 4"/>
                <a:gd name="T5" fmla="*/ 0 h 8"/>
                <a:gd name="T6" fmla="*/ 2 w 4"/>
                <a:gd name="T7" fmla="*/ 8 h 8"/>
                <a:gd name="T8" fmla="*/ 4 w 4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8"/>
                <a:gd name="T17" fmla="*/ 4 w 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8">
                  <a:moveTo>
                    <a:pt x="4" y="6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4" name="Freeform 191"/>
            <p:cNvSpPr>
              <a:spLocks/>
            </p:cNvSpPr>
            <p:nvPr/>
          </p:nvSpPr>
          <p:spPr bwMode="auto">
            <a:xfrm>
              <a:off x="4554" y="3228"/>
              <a:ext cx="730" cy="598"/>
            </a:xfrm>
            <a:custGeom>
              <a:avLst/>
              <a:gdLst>
                <a:gd name="T0" fmla="*/ 412 w 730"/>
                <a:gd name="T1" fmla="*/ 12 h 598"/>
                <a:gd name="T2" fmla="*/ 418 w 730"/>
                <a:gd name="T3" fmla="*/ 28 h 598"/>
                <a:gd name="T4" fmla="*/ 386 w 730"/>
                <a:gd name="T5" fmla="*/ 38 h 598"/>
                <a:gd name="T6" fmla="*/ 372 w 730"/>
                <a:gd name="T7" fmla="*/ 56 h 598"/>
                <a:gd name="T8" fmla="*/ 364 w 730"/>
                <a:gd name="T9" fmla="*/ 84 h 598"/>
                <a:gd name="T10" fmla="*/ 348 w 730"/>
                <a:gd name="T11" fmla="*/ 90 h 598"/>
                <a:gd name="T12" fmla="*/ 326 w 730"/>
                <a:gd name="T13" fmla="*/ 100 h 598"/>
                <a:gd name="T14" fmla="*/ 310 w 730"/>
                <a:gd name="T15" fmla="*/ 66 h 598"/>
                <a:gd name="T16" fmla="*/ 294 w 730"/>
                <a:gd name="T17" fmla="*/ 70 h 598"/>
                <a:gd name="T18" fmla="*/ 280 w 730"/>
                <a:gd name="T19" fmla="*/ 92 h 598"/>
                <a:gd name="T20" fmla="*/ 260 w 730"/>
                <a:gd name="T21" fmla="*/ 106 h 598"/>
                <a:gd name="T22" fmla="*/ 258 w 730"/>
                <a:gd name="T23" fmla="*/ 116 h 598"/>
                <a:gd name="T24" fmla="*/ 244 w 730"/>
                <a:gd name="T25" fmla="*/ 116 h 598"/>
                <a:gd name="T26" fmla="*/ 240 w 730"/>
                <a:gd name="T27" fmla="*/ 150 h 598"/>
                <a:gd name="T28" fmla="*/ 212 w 730"/>
                <a:gd name="T29" fmla="*/ 142 h 598"/>
                <a:gd name="T30" fmla="*/ 166 w 730"/>
                <a:gd name="T31" fmla="*/ 194 h 598"/>
                <a:gd name="T32" fmla="*/ 106 w 730"/>
                <a:gd name="T33" fmla="*/ 206 h 598"/>
                <a:gd name="T34" fmla="*/ 50 w 730"/>
                <a:gd name="T35" fmla="*/ 236 h 598"/>
                <a:gd name="T36" fmla="*/ 32 w 730"/>
                <a:gd name="T37" fmla="*/ 312 h 598"/>
                <a:gd name="T38" fmla="*/ 22 w 730"/>
                <a:gd name="T39" fmla="*/ 314 h 598"/>
                <a:gd name="T40" fmla="*/ 20 w 730"/>
                <a:gd name="T41" fmla="*/ 346 h 598"/>
                <a:gd name="T42" fmla="*/ 26 w 730"/>
                <a:gd name="T43" fmla="*/ 418 h 598"/>
                <a:gd name="T44" fmla="*/ 8 w 730"/>
                <a:gd name="T45" fmla="*/ 484 h 598"/>
                <a:gd name="T46" fmla="*/ 22 w 730"/>
                <a:gd name="T47" fmla="*/ 514 h 598"/>
                <a:gd name="T48" fmla="*/ 82 w 730"/>
                <a:gd name="T49" fmla="*/ 492 h 598"/>
                <a:gd name="T50" fmla="*/ 164 w 730"/>
                <a:gd name="T51" fmla="*/ 474 h 598"/>
                <a:gd name="T52" fmla="*/ 254 w 730"/>
                <a:gd name="T53" fmla="*/ 448 h 598"/>
                <a:gd name="T54" fmla="*/ 334 w 730"/>
                <a:gd name="T55" fmla="*/ 454 h 598"/>
                <a:gd name="T56" fmla="*/ 346 w 730"/>
                <a:gd name="T57" fmla="*/ 488 h 598"/>
                <a:gd name="T58" fmla="*/ 358 w 730"/>
                <a:gd name="T59" fmla="*/ 508 h 598"/>
                <a:gd name="T60" fmla="*/ 402 w 730"/>
                <a:gd name="T61" fmla="*/ 478 h 598"/>
                <a:gd name="T62" fmla="*/ 382 w 730"/>
                <a:gd name="T63" fmla="*/ 518 h 598"/>
                <a:gd name="T64" fmla="*/ 398 w 730"/>
                <a:gd name="T65" fmla="*/ 524 h 598"/>
                <a:gd name="T66" fmla="*/ 400 w 730"/>
                <a:gd name="T67" fmla="*/ 576 h 598"/>
                <a:gd name="T68" fmla="*/ 466 w 730"/>
                <a:gd name="T69" fmla="*/ 584 h 598"/>
                <a:gd name="T70" fmla="*/ 474 w 730"/>
                <a:gd name="T71" fmla="*/ 586 h 598"/>
                <a:gd name="T72" fmla="*/ 492 w 730"/>
                <a:gd name="T73" fmla="*/ 592 h 598"/>
                <a:gd name="T74" fmla="*/ 574 w 730"/>
                <a:gd name="T75" fmla="*/ 556 h 598"/>
                <a:gd name="T76" fmla="*/ 636 w 730"/>
                <a:gd name="T77" fmla="*/ 484 h 598"/>
                <a:gd name="T78" fmla="*/ 694 w 730"/>
                <a:gd name="T79" fmla="*/ 420 h 598"/>
                <a:gd name="T80" fmla="*/ 722 w 730"/>
                <a:gd name="T81" fmla="*/ 354 h 598"/>
                <a:gd name="T82" fmla="*/ 722 w 730"/>
                <a:gd name="T83" fmla="*/ 294 h 598"/>
                <a:gd name="T84" fmla="*/ 704 w 730"/>
                <a:gd name="T85" fmla="*/ 250 h 598"/>
                <a:gd name="T86" fmla="*/ 690 w 730"/>
                <a:gd name="T87" fmla="*/ 228 h 598"/>
                <a:gd name="T88" fmla="*/ 666 w 730"/>
                <a:gd name="T89" fmla="*/ 186 h 598"/>
                <a:gd name="T90" fmla="*/ 642 w 730"/>
                <a:gd name="T91" fmla="*/ 114 h 598"/>
                <a:gd name="T92" fmla="*/ 618 w 730"/>
                <a:gd name="T93" fmla="*/ 76 h 598"/>
                <a:gd name="T94" fmla="*/ 608 w 730"/>
                <a:gd name="T95" fmla="*/ 14 h 598"/>
                <a:gd name="T96" fmla="*/ 590 w 730"/>
                <a:gd name="T97" fmla="*/ 26 h 598"/>
                <a:gd name="T98" fmla="*/ 582 w 730"/>
                <a:gd name="T99" fmla="*/ 50 h 598"/>
                <a:gd name="T100" fmla="*/ 574 w 730"/>
                <a:gd name="T101" fmla="*/ 94 h 598"/>
                <a:gd name="T102" fmla="*/ 522 w 730"/>
                <a:gd name="T103" fmla="*/ 134 h 598"/>
                <a:gd name="T104" fmla="*/ 464 w 730"/>
                <a:gd name="T105" fmla="*/ 84 h 598"/>
                <a:gd name="T106" fmla="*/ 490 w 730"/>
                <a:gd name="T107" fmla="*/ 46 h 598"/>
                <a:gd name="T108" fmla="*/ 480 w 730"/>
                <a:gd name="T109" fmla="*/ 30 h 598"/>
                <a:gd name="T110" fmla="*/ 448 w 730"/>
                <a:gd name="T111" fmla="*/ 28 h 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30"/>
                <a:gd name="T169" fmla="*/ 0 h 598"/>
                <a:gd name="T170" fmla="*/ 730 w 730"/>
                <a:gd name="T171" fmla="*/ 598 h 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30" h="598">
                  <a:moveTo>
                    <a:pt x="428" y="14"/>
                  </a:moveTo>
                  <a:lnTo>
                    <a:pt x="420" y="12"/>
                  </a:lnTo>
                  <a:lnTo>
                    <a:pt x="414" y="10"/>
                  </a:lnTo>
                  <a:lnTo>
                    <a:pt x="412" y="12"/>
                  </a:lnTo>
                  <a:lnTo>
                    <a:pt x="406" y="10"/>
                  </a:lnTo>
                  <a:lnTo>
                    <a:pt x="414" y="14"/>
                  </a:lnTo>
                  <a:lnTo>
                    <a:pt x="420" y="20"/>
                  </a:lnTo>
                  <a:lnTo>
                    <a:pt x="418" y="28"/>
                  </a:lnTo>
                  <a:lnTo>
                    <a:pt x="414" y="30"/>
                  </a:lnTo>
                  <a:lnTo>
                    <a:pt x="396" y="28"/>
                  </a:lnTo>
                  <a:lnTo>
                    <a:pt x="390" y="32"/>
                  </a:lnTo>
                  <a:lnTo>
                    <a:pt x="386" y="38"/>
                  </a:lnTo>
                  <a:lnTo>
                    <a:pt x="382" y="34"/>
                  </a:lnTo>
                  <a:lnTo>
                    <a:pt x="378" y="40"/>
                  </a:lnTo>
                  <a:lnTo>
                    <a:pt x="372" y="52"/>
                  </a:lnTo>
                  <a:lnTo>
                    <a:pt x="372" y="56"/>
                  </a:lnTo>
                  <a:lnTo>
                    <a:pt x="364" y="62"/>
                  </a:lnTo>
                  <a:lnTo>
                    <a:pt x="356" y="78"/>
                  </a:lnTo>
                  <a:lnTo>
                    <a:pt x="360" y="80"/>
                  </a:lnTo>
                  <a:lnTo>
                    <a:pt x="364" y="84"/>
                  </a:lnTo>
                  <a:lnTo>
                    <a:pt x="358" y="92"/>
                  </a:lnTo>
                  <a:lnTo>
                    <a:pt x="364" y="98"/>
                  </a:lnTo>
                  <a:lnTo>
                    <a:pt x="350" y="88"/>
                  </a:lnTo>
                  <a:lnTo>
                    <a:pt x="348" y="90"/>
                  </a:lnTo>
                  <a:lnTo>
                    <a:pt x="336" y="86"/>
                  </a:lnTo>
                  <a:lnTo>
                    <a:pt x="332" y="96"/>
                  </a:lnTo>
                  <a:lnTo>
                    <a:pt x="328" y="96"/>
                  </a:lnTo>
                  <a:lnTo>
                    <a:pt x="326" y="100"/>
                  </a:lnTo>
                  <a:lnTo>
                    <a:pt x="326" y="94"/>
                  </a:lnTo>
                  <a:lnTo>
                    <a:pt x="330" y="82"/>
                  </a:lnTo>
                  <a:lnTo>
                    <a:pt x="312" y="62"/>
                  </a:lnTo>
                  <a:lnTo>
                    <a:pt x="310" y="66"/>
                  </a:lnTo>
                  <a:lnTo>
                    <a:pt x="302" y="72"/>
                  </a:lnTo>
                  <a:lnTo>
                    <a:pt x="302" y="66"/>
                  </a:lnTo>
                  <a:lnTo>
                    <a:pt x="298" y="70"/>
                  </a:lnTo>
                  <a:lnTo>
                    <a:pt x="294" y="70"/>
                  </a:lnTo>
                  <a:lnTo>
                    <a:pt x="290" y="80"/>
                  </a:lnTo>
                  <a:lnTo>
                    <a:pt x="286" y="76"/>
                  </a:lnTo>
                  <a:lnTo>
                    <a:pt x="276" y="86"/>
                  </a:lnTo>
                  <a:lnTo>
                    <a:pt x="280" y="92"/>
                  </a:lnTo>
                  <a:lnTo>
                    <a:pt x="270" y="90"/>
                  </a:lnTo>
                  <a:lnTo>
                    <a:pt x="274" y="100"/>
                  </a:lnTo>
                  <a:lnTo>
                    <a:pt x="266" y="96"/>
                  </a:lnTo>
                  <a:lnTo>
                    <a:pt x="260" y="106"/>
                  </a:lnTo>
                  <a:lnTo>
                    <a:pt x="262" y="106"/>
                  </a:lnTo>
                  <a:lnTo>
                    <a:pt x="264" y="106"/>
                  </a:lnTo>
                  <a:lnTo>
                    <a:pt x="258" y="112"/>
                  </a:lnTo>
                  <a:lnTo>
                    <a:pt x="258" y="116"/>
                  </a:lnTo>
                  <a:lnTo>
                    <a:pt x="264" y="118"/>
                  </a:lnTo>
                  <a:lnTo>
                    <a:pt x="254" y="116"/>
                  </a:lnTo>
                  <a:lnTo>
                    <a:pt x="248" y="116"/>
                  </a:lnTo>
                  <a:lnTo>
                    <a:pt x="244" y="116"/>
                  </a:lnTo>
                  <a:lnTo>
                    <a:pt x="242" y="122"/>
                  </a:lnTo>
                  <a:lnTo>
                    <a:pt x="244" y="130"/>
                  </a:lnTo>
                  <a:lnTo>
                    <a:pt x="240" y="134"/>
                  </a:lnTo>
                  <a:lnTo>
                    <a:pt x="240" y="150"/>
                  </a:lnTo>
                  <a:lnTo>
                    <a:pt x="236" y="134"/>
                  </a:lnTo>
                  <a:lnTo>
                    <a:pt x="230" y="120"/>
                  </a:lnTo>
                  <a:lnTo>
                    <a:pt x="224" y="126"/>
                  </a:lnTo>
                  <a:lnTo>
                    <a:pt x="212" y="142"/>
                  </a:lnTo>
                  <a:lnTo>
                    <a:pt x="212" y="156"/>
                  </a:lnTo>
                  <a:lnTo>
                    <a:pt x="194" y="178"/>
                  </a:lnTo>
                  <a:lnTo>
                    <a:pt x="180" y="186"/>
                  </a:lnTo>
                  <a:lnTo>
                    <a:pt x="166" y="194"/>
                  </a:lnTo>
                  <a:lnTo>
                    <a:pt x="144" y="198"/>
                  </a:lnTo>
                  <a:lnTo>
                    <a:pt x="126" y="204"/>
                  </a:lnTo>
                  <a:lnTo>
                    <a:pt x="112" y="210"/>
                  </a:lnTo>
                  <a:lnTo>
                    <a:pt x="106" y="206"/>
                  </a:lnTo>
                  <a:lnTo>
                    <a:pt x="82" y="222"/>
                  </a:lnTo>
                  <a:lnTo>
                    <a:pt x="56" y="240"/>
                  </a:lnTo>
                  <a:lnTo>
                    <a:pt x="50" y="248"/>
                  </a:lnTo>
                  <a:lnTo>
                    <a:pt x="50" y="236"/>
                  </a:lnTo>
                  <a:lnTo>
                    <a:pt x="40" y="254"/>
                  </a:lnTo>
                  <a:lnTo>
                    <a:pt x="32" y="276"/>
                  </a:lnTo>
                  <a:lnTo>
                    <a:pt x="30" y="296"/>
                  </a:lnTo>
                  <a:lnTo>
                    <a:pt x="32" y="312"/>
                  </a:lnTo>
                  <a:lnTo>
                    <a:pt x="34" y="326"/>
                  </a:lnTo>
                  <a:lnTo>
                    <a:pt x="30" y="330"/>
                  </a:lnTo>
                  <a:lnTo>
                    <a:pt x="30" y="324"/>
                  </a:lnTo>
                  <a:lnTo>
                    <a:pt x="22" y="314"/>
                  </a:lnTo>
                  <a:lnTo>
                    <a:pt x="24" y="336"/>
                  </a:lnTo>
                  <a:lnTo>
                    <a:pt x="20" y="326"/>
                  </a:lnTo>
                  <a:lnTo>
                    <a:pt x="16" y="326"/>
                  </a:lnTo>
                  <a:lnTo>
                    <a:pt x="20" y="346"/>
                  </a:lnTo>
                  <a:lnTo>
                    <a:pt x="22" y="366"/>
                  </a:lnTo>
                  <a:lnTo>
                    <a:pt x="26" y="382"/>
                  </a:lnTo>
                  <a:lnTo>
                    <a:pt x="28" y="402"/>
                  </a:lnTo>
                  <a:lnTo>
                    <a:pt x="26" y="418"/>
                  </a:lnTo>
                  <a:lnTo>
                    <a:pt x="24" y="432"/>
                  </a:lnTo>
                  <a:lnTo>
                    <a:pt x="22" y="448"/>
                  </a:lnTo>
                  <a:lnTo>
                    <a:pt x="20" y="464"/>
                  </a:lnTo>
                  <a:lnTo>
                    <a:pt x="8" y="484"/>
                  </a:lnTo>
                  <a:lnTo>
                    <a:pt x="0" y="488"/>
                  </a:lnTo>
                  <a:lnTo>
                    <a:pt x="0" y="500"/>
                  </a:lnTo>
                  <a:lnTo>
                    <a:pt x="10" y="508"/>
                  </a:lnTo>
                  <a:lnTo>
                    <a:pt x="22" y="514"/>
                  </a:lnTo>
                  <a:lnTo>
                    <a:pt x="46" y="512"/>
                  </a:lnTo>
                  <a:lnTo>
                    <a:pt x="68" y="504"/>
                  </a:lnTo>
                  <a:lnTo>
                    <a:pt x="70" y="502"/>
                  </a:lnTo>
                  <a:lnTo>
                    <a:pt x="82" y="492"/>
                  </a:lnTo>
                  <a:lnTo>
                    <a:pt x="102" y="492"/>
                  </a:lnTo>
                  <a:lnTo>
                    <a:pt x="122" y="492"/>
                  </a:lnTo>
                  <a:lnTo>
                    <a:pt x="144" y="490"/>
                  </a:lnTo>
                  <a:lnTo>
                    <a:pt x="164" y="474"/>
                  </a:lnTo>
                  <a:lnTo>
                    <a:pt x="186" y="464"/>
                  </a:lnTo>
                  <a:lnTo>
                    <a:pt x="210" y="456"/>
                  </a:lnTo>
                  <a:lnTo>
                    <a:pt x="232" y="452"/>
                  </a:lnTo>
                  <a:lnTo>
                    <a:pt x="254" y="448"/>
                  </a:lnTo>
                  <a:lnTo>
                    <a:pt x="276" y="444"/>
                  </a:lnTo>
                  <a:lnTo>
                    <a:pt x="298" y="440"/>
                  </a:lnTo>
                  <a:lnTo>
                    <a:pt x="310" y="444"/>
                  </a:lnTo>
                  <a:lnTo>
                    <a:pt x="334" y="454"/>
                  </a:lnTo>
                  <a:lnTo>
                    <a:pt x="340" y="460"/>
                  </a:lnTo>
                  <a:lnTo>
                    <a:pt x="342" y="464"/>
                  </a:lnTo>
                  <a:lnTo>
                    <a:pt x="344" y="476"/>
                  </a:lnTo>
                  <a:lnTo>
                    <a:pt x="346" y="488"/>
                  </a:lnTo>
                  <a:lnTo>
                    <a:pt x="348" y="502"/>
                  </a:lnTo>
                  <a:lnTo>
                    <a:pt x="346" y="502"/>
                  </a:lnTo>
                  <a:lnTo>
                    <a:pt x="354" y="512"/>
                  </a:lnTo>
                  <a:lnTo>
                    <a:pt x="358" y="508"/>
                  </a:lnTo>
                  <a:lnTo>
                    <a:pt x="378" y="490"/>
                  </a:lnTo>
                  <a:lnTo>
                    <a:pt x="400" y="474"/>
                  </a:lnTo>
                  <a:lnTo>
                    <a:pt x="406" y="462"/>
                  </a:lnTo>
                  <a:lnTo>
                    <a:pt x="402" y="478"/>
                  </a:lnTo>
                  <a:lnTo>
                    <a:pt x="390" y="496"/>
                  </a:lnTo>
                  <a:lnTo>
                    <a:pt x="378" y="512"/>
                  </a:lnTo>
                  <a:lnTo>
                    <a:pt x="368" y="518"/>
                  </a:lnTo>
                  <a:lnTo>
                    <a:pt x="382" y="518"/>
                  </a:lnTo>
                  <a:lnTo>
                    <a:pt x="398" y="498"/>
                  </a:lnTo>
                  <a:lnTo>
                    <a:pt x="402" y="510"/>
                  </a:lnTo>
                  <a:lnTo>
                    <a:pt x="386" y="524"/>
                  </a:lnTo>
                  <a:lnTo>
                    <a:pt x="398" y="524"/>
                  </a:lnTo>
                  <a:lnTo>
                    <a:pt x="400" y="526"/>
                  </a:lnTo>
                  <a:lnTo>
                    <a:pt x="406" y="536"/>
                  </a:lnTo>
                  <a:lnTo>
                    <a:pt x="398" y="556"/>
                  </a:lnTo>
                  <a:lnTo>
                    <a:pt x="400" y="576"/>
                  </a:lnTo>
                  <a:lnTo>
                    <a:pt x="416" y="584"/>
                  </a:lnTo>
                  <a:lnTo>
                    <a:pt x="430" y="588"/>
                  </a:lnTo>
                  <a:lnTo>
                    <a:pt x="442" y="594"/>
                  </a:lnTo>
                  <a:lnTo>
                    <a:pt x="466" y="584"/>
                  </a:lnTo>
                  <a:lnTo>
                    <a:pt x="466" y="582"/>
                  </a:lnTo>
                  <a:lnTo>
                    <a:pt x="478" y="576"/>
                  </a:lnTo>
                  <a:lnTo>
                    <a:pt x="470" y="584"/>
                  </a:lnTo>
                  <a:lnTo>
                    <a:pt x="474" y="586"/>
                  </a:lnTo>
                  <a:lnTo>
                    <a:pt x="480" y="586"/>
                  </a:lnTo>
                  <a:lnTo>
                    <a:pt x="486" y="596"/>
                  </a:lnTo>
                  <a:lnTo>
                    <a:pt x="488" y="598"/>
                  </a:lnTo>
                  <a:lnTo>
                    <a:pt x="492" y="592"/>
                  </a:lnTo>
                  <a:lnTo>
                    <a:pt x="528" y="574"/>
                  </a:lnTo>
                  <a:lnTo>
                    <a:pt x="544" y="574"/>
                  </a:lnTo>
                  <a:lnTo>
                    <a:pt x="566" y="566"/>
                  </a:lnTo>
                  <a:lnTo>
                    <a:pt x="574" y="556"/>
                  </a:lnTo>
                  <a:lnTo>
                    <a:pt x="594" y="534"/>
                  </a:lnTo>
                  <a:lnTo>
                    <a:pt x="612" y="512"/>
                  </a:lnTo>
                  <a:lnTo>
                    <a:pt x="630" y="490"/>
                  </a:lnTo>
                  <a:lnTo>
                    <a:pt x="636" y="484"/>
                  </a:lnTo>
                  <a:lnTo>
                    <a:pt x="658" y="466"/>
                  </a:lnTo>
                  <a:lnTo>
                    <a:pt x="666" y="460"/>
                  </a:lnTo>
                  <a:lnTo>
                    <a:pt x="680" y="440"/>
                  </a:lnTo>
                  <a:lnTo>
                    <a:pt x="694" y="420"/>
                  </a:lnTo>
                  <a:lnTo>
                    <a:pt x="708" y="402"/>
                  </a:lnTo>
                  <a:lnTo>
                    <a:pt x="720" y="382"/>
                  </a:lnTo>
                  <a:lnTo>
                    <a:pt x="720" y="368"/>
                  </a:lnTo>
                  <a:lnTo>
                    <a:pt x="722" y="354"/>
                  </a:lnTo>
                  <a:lnTo>
                    <a:pt x="726" y="336"/>
                  </a:lnTo>
                  <a:lnTo>
                    <a:pt x="730" y="318"/>
                  </a:lnTo>
                  <a:lnTo>
                    <a:pt x="728" y="304"/>
                  </a:lnTo>
                  <a:lnTo>
                    <a:pt x="722" y="294"/>
                  </a:lnTo>
                  <a:lnTo>
                    <a:pt x="714" y="282"/>
                  </a:lnTo>
                  <a:lnTo>
                    <a:pt x="704" y="270"/>
                  </a:lnTo>
                  <a:lnTo>
                    <a:pt x="708" y="246"/>
                  </a:lnTo>
                  <a:lnTo>
                    <a:pt x="704" y="250"/>
                  </a:lnTo>
                  <a:lnTo>
                    <a:pt x="696" y="242"/>
                  </a:lnTo>
                  <a:lnTo>
                    <a:pt x="694" y="250"/>
                  </a:lnTo>
                  <a:lnTo>
                    <a:pt x="690" y="244"/>
                  </a:lnTo>
                  <a:lnTo>
                    <a:pt x="690" y="228"/>
                  </a:lnTo>
                  <a:lnTo>
                    <a:pt x="682" y="210"/>
                  </a:lnTo>
                  <a:lnTo>
                    <a:pt x="684" y="204"/>
                  </a:lnTo>
                  <a:lnTo>
                    <a:pt x="678" y="198"/>
                  </a:lnTo>
                  <a:lnTo>
                    <a:pt x="666" y="186"/>
                  </a:lnTo>
                  <a:lnTo>
                    <a:pt x="646" y="170"/>
                  </a:lnTo>
                  <a:lnTo>
                    <a:pt x="646" y="148"/>
                  </a:lnTo>
                  <a:lnTo>
                    <a:pt x="644" y="128"/>
                  </a:lnTo>
                  <a:lnTo>
                    <a:pt x="642" y="114"/>
                  </a:lnTo>
                  <a:lnTo>
                    <a:pt x="644" y="94"/>
                  </a:lnTo>
                  <a:lnTo>
                    <a:pt x="640" y="86"/>
                  </a:lnTo>
                  <a:lnTo>
                    <a:pt x="630" y="74"/>
                  </a:lnTo>
                  <a:lnTo>
                    <a:pt x="618" y="76"/>
                  </a:lnTo>
                  <a:lnTo>
                    <a:pt x="616" y="62"/>
                  </a:lnTo>
                  <a:lnTo>
                    <a:pt x="616" y="48"/>
                  </a:lnTo>
                  <a:lnTo>
                    <a:pt x="612" y="28"/>
                  </a:lnTo>
                  <a:lnTo>
                    <a:pt x="608" y="14"/>
                  </a:lnTo>
                  <a:lnTo>
                    <a:pt x="604" y="6"/>
                  </a:lnTo>
                  <a:lnTo>
                    <a:pt x="604" y="0"/>
                  </a:lnTo>
                  <a:lnTo>
                    <a:pt x="594" y="18"/>
                  </a:lnTo>
                  <a:lnTo>
                    <a:pt x="590" y="26"/>
                  </a:lnTo>
                  <a:lnTo>
                    <a:pt x="586" y="38"/>
                  </a:lnTo>
                  <a:lnTo>
                    <a:pt x="588" y="40"/>
                  </a:lnTo>
                  <a:lnTo>
                    <a:pt x="588" y="42"/>
                  </a:lnTo>
                  <a:lnTo>
                    <a:pt x="582" y="50"/>
                  </a:lnTo>
                  <a:lnTo>
                    <a:pt x="582" y="60"/>
                  </a:lnTo>
                  <a:lnTo>
                    <a:pt x="578" y="60"/>
                  </a:lnTo>
                  <a:lnTo>
                    <a:pt x="578" y="76"/>
                  </a:lnTo>
                  <a:lnTo>
                    <a:pt x="574" y="94"/>
                  </a:lnTo>
                  <a:lnTo>
                    <a:pt x="562" y="118"/>
                  </a:lnTo>
                  <a:lnTo>
                    <a:pt x="550" y="142"/>
                  </a:lnTo>
                  <a:lnTo>
                    <a:pt x="534" y="144"/>
                  </a:lnTo>
                  <a:lnTo>
                    <a:pt x="522" y="134"/>
                  </a:lnTo>
                  <a:lnTo>
                    <a:pt x="504" y="122"/>
                  </a:lnTo>
                  <a:lnTo>
                    <a:pt x="486" y="108"/>
                  </a:lnTo>
                  <a:lnTo>
                    <a:pt x="476" y="96"/>
                  </a:lnTo>
                  <a:lnTo>
                    <a:pt x="464" y="84"/>
                  </a:lnTo>
                  <a:lnTo>
                    <a:pt x="476" y="64"/>
                  </a:lnTo>
                  <a:lnTo>
                    <a:pt x="480" y="50"/>
                  </a:lnTo>
                  <a:lnTo>
                    <a:pt x="486" y="52"/>
                  </a:lnTo>
                  <a:lnTo>
                    <a:pt x="490" y="46"/>
                  </a:lnTo>
                  <a:lnTo>
                    <a:pt x="498" y="32"/>
                  </a:lnTo>
                  <a:lnTo>
                    <a:pt x="490" y="26"/>
                  </a:lnTo>
                  <a:lnTo>
                    <a:pt x="482" y="34"/>
                  </a:lnTo>
                  <a:lnTo>
                    <a:pt x="480" y="30"/>
                  </a:lnTo>
                  <a:lnTo>
                    <a:pt x="476" y="30"/>
                  </a:lnTo>
                  <a:lnTo>
                    <a:pt x="478" y="28"/>
                  </a:lnTo>
                  <a:lnTo>
                    <a:pt x="460" y="30"/>
                  </a:lnTo>
                  <a:lnTo>
                    <a:pt x="448" y="28"/>
                  </a:lnTo>
                  <a:lnTo>
                    <a:pt x="440" y="22"/>
                  </a:lnTo>
                  <a:lnTo>
                    <a:pt x="42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5" name="Freeform 192"/>
            <p:cNvSpPr>
              <a:spLocks/>
            </p:cNvSpPr>
            <p:nvPr/>
          </p:nvSpPr>
          <p:spPr bwMode="auto">
            <a:xfrm>
              <a:off x="4982" y="3864"/>
              <a:ext cx="70" cy="60"/>
            </a:xfrm>
            <a:custGeom>
              <a:avLst/>
              <a:gdLst>
                <a:gd name="T0" fmla="*/ 28 w 70"/>
                <a:gd name="T1" fmla="*/ 44 h 60"/>
                <a:gd name="T2" fmla="*/ 8 w 70"/>
                <a:gd name="T3" fmla="*/ 60 h 60"/>
                <a:gd name="T4" fmla="*/ 0 w 70"/>
                <a:gd name="T5" fmla="*/ 54 h 60"/>
                <a:gd name="T6" fmla="*/ 2 w 70"/>
                <a:gd name="T7" fmla="*/ 52 h 60"/>
                <a:gd name="T8" fmla="*/ 0 w 70"/>
                <a:gd name="T9" fmla="*/ 34 h 60"/>
                <a:gd name="T10" fmla="*/ 2 w 70"/>
                <a:gd name="T11" fmla="*/ 32 h 60"/>
                <a:gd name="T12" fmla="*/ 6 w 70"/>
                <a:gd name="T13" fmla="*/ 32 h 60"/>
                <a:gd name="T14" fmla="*/ 8 w 70"/>
                <a:gd name="T15" fmla="*/ 18 h 60"/>
                <a:gd name="T16" fmla="*/ 10 w 70"/>
                <a:gd name="T17" fmla="*/ 4 h 60"/>
                <a:gd name="T18" fmla="*/ 14 w 70"/>
                <a:gd name="T19" fmla="*/ 0 h 60"/>
                <a:gd name="T20" fmla="*/ 30 w 70"/>
                <a:gd name="T21" fmla="*/ 6 h 60"/>
                <a:gd name="T22" fmla="*/ 44 w 70"/>
                <a:gd name="T23" fmla="*/ 12 h 60"/>
                <a:gd name="T24" fmla="*/ 50 w 70"/>
                <a:gd name="T25" fmla="*/ 4 h 60"/>
                <a:gd name="T26" fmla="*/ 70 w 70"/>
                <a:gd name="T27" fmla="*/ 2 h 60"/>
                <a:gd name="T28" fmla="*/ 56 w 70"/>
                <a:gd name="T29" fmla="*/ 30 h 60"/>
                <a:gd name="T30" fmla="*/ 52 w 70"/>
                <a:gd name="T31" fmla="*/ 28 h 60"/>
                <a:gd name="T32" fmla="*/ 32 w 70"/>
                <a:gd name="T33" fmla="*/ 50 h 60"/>
                <a:gd name="T34" fmla="*/ 34 w 70"/>
                <a:gd name="T35" fmla="*/ 46 h 60"/>
                <a:gd name="T36" fmla="*/ 30 w 70"/>
                <a:gd name="T37" fmla="*/ 46 h 60"/>
                <a:gd name="T38" fmla="*/ 28 w 70"/>
                <a:gd name="T39" fmla="*/ 44 h 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0"/>
                <a:gd name="T61" fmla="*/ 0 h 60"/>
                <a:gd name="T62" fmla="*/ 70 w 70"/>
                <a:gd name="T63" fmla="*/ 60 h 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0" h="60">
                  <a:moveTo>
                    <a:pt x="28" y="44"/>
                  </a:moveTo>
                  <a:lnTo>
                    <a:pt x="8" y="60"/>
                  </a:lnTo>
                  <a:lnTo>
                    <a:pt x="0" y="54"/>
                  </a:lnTo>
                  <a:lnTo>
                    <a:pt x="2" y="52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6" y="32"/>
                  </a:lnTo>
                  <a:lnTo>
                    <a:pt x="8" y="18"/>
                  </a:lnTo>
                  <a:lnTo>
                    <a:pt x="10" y="4"/>
                  </a:lnTo>
                  <a:lnTo>
                    <a:pt x="14" y="0"/>
                  </a:lnTo>
                  <a:lnTo>
                    <a:pt x="30" y="6"/>
                  </a:lnTo>
                  <a:lnTo>
                    <a:pt x="44" y="12"/>
                  </a:lnTo>
                  <a:lnTo>
                    <a:pt x="50" y="4"/>
                  </a:lnTo>
                  <a:lnTo>
                    <a:pt x="70" y="2"/>
                  </a:lnTo>
                  <a:lnTo>
                    <a:pt x="56" y="30"/>
                  </a:lnTo>
                  <a:lnTo>
                    <a:pt x="52" y="28"/>
                  </a:lnTo>
                  <a:lnTo>
                    <a:pt x="32" y="50"/>
                  </a:lnTo>
                  <a:lnTo>
                    <a:pt x="34" y="46"/>
                  </a:lnTo>
                  <a:lnTo>
                    <a:pt x="30" y="46"/>
                  </a:lnTo>
                  <a:lnTo>
                    <a:pt x="28" y="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6" name="Freeform 193"/>
            <p:cNvSpPr>
              <a:spLocks/>
            </p:cNvSpPr>
            <p:nvPr/>
          </p:nvSpPr>
          <p:spPr bwMode="auto">
            <a:xfrm>
              <a:off x="5518" y="3428"/>
              <a:ext cx="40" cy="42"/>
            </a:xfrm>
            <a:custGeom>
              <a:avLst/>
              <a:gdLst>
                <a:gd name="T0" fmla="*/ 40 w 40"/>
                <a:gd name="T1" fmla="*/ 42 h 42"/>
                <a:gd name="T2" fmla="*/ 30 w 40"/>
                <a:gd name="T3" fmla="*/ 40 h 42"/>
                <a:gd name="T4" fmla="*/ 16 w 40"/>
                <a:gd name="T5" fmla="*/ 26 h 42"/>
                <a:gd name="T6" fmla="*/ 2 w 40"/>
                <a:gd name="T7" fmla="*/ 10 h 42"/>
                <a:gd name="T8" fmla="*/ 0 w 40"/>
                <a:gd name="T9" fmla="*/ 0 h 42"/>
                <a:gd name="T10" fmla="*/ 10 w 40"/>
                <a:gd name="T11" fmla="*/ 10 h 42"/>
                <a:gd name="T12" fmla="*/ 20 w 40"/>
                <a:gd name="T13" fmla="*/ 20 h 42"/>
                <a:gd name="T14" fmla="*/ 30 w 40"/>
                <a:gd name="T15" fmla="*/ 32 h 42"/>
                <a:gd name="T16" fmla="*/ 40 w 40"/>
                <a:gd name="T17" fmla="*/ 42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2"/>
                <a:gd name="T29" fmla="*/ 40 w 40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2">
                  <a:moveTo>
                    <a:pt x="40" y="42"/>
                  </a:moveTo>
                  <a:lnTo>
                    <a:pt x="30" y="40"/>
                  </a:lnTo>
                  <a:lnTo>
                    <a:pt x="16" y="26"/>
                  </a:lnTo>
                  <a:lnTo>
                    <a:pt x="2" y="10"/>
                  </a:lnTo>
                  <a:lnTo>
                    <a:pt x="0" y="0"/>
                  </a:lnTo>
                  <a:lnTo>
                    <a:pt x="10" y="10"/>
                  </a:lnTo>
                  <a:lnTo>
                    <a:pt x="20" y="20"/>
                  </a:lnTo>
                  <a:lnTo>
                    <a:pt x="30" y="32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7" name="Freeform 194"/>
            <p:cNvSpPr>
              <a:spLocks/>
            </p:cNvSpPr>
            <p:nvPr/>
          </p:nvSpPr>
          <p:spPr bwMode="auto">
            <a:xfrm>
              <a:off x="5282" y="3860"/>
              <a:ext cx="206" cy="128"/>
            </a:xfrm>
            <a:custGeom>
              <a:avLst/>
              <a:gdLst>
                <a:gd name="T0" fmla="*/ 134 w 206"/>
                <a:gd name="T1" fmla="*/ 68 h 128"/>
                <a:gd name="T2" fmla="*/ 126 w 206"/>
                <a:gd name="T3" fmla="*/ 56 h 128"/>
                <a:gd name="T4" fmla="*/ 126 w 206"/>
                <a:gd name="T5" fmla="*/ 54 h 128"/>
                <a:gd name="T6" fmla="*/ 120 w 206"/>
                <a:gd name="T7" fmla="*/ 60 h 128"/>
                <a:gd name="T8" fmla="*/ 126 w 206"/>
                <a:gd name="T9" fmla="*/ 72 h 128"/>
                <a:gd name="T10" fmla="*/ 112 w 206"/>
                <a:gd name="T11" fmla="*/ 74 h 128"/>
                <a:gd name="T12" fmla="*/ 104 w 206"/>
                <a:gd name="T13" fmla="*/ 76 h 128"/>
                <a:gd name="T14" fmla="*/ 100 w 206"/>
                <a:gd name="T15" fmla="*/ 84 h 128"/>
                <a:gd name="T16" fmla="*/ 94 w 206"/>
                <a:gd name="T17" fmla="*/ 90 h 128"/>
                <a:gd name="T18" fmla="*/ 94 w 206"/>
                <a:gd name="T19" fmla="*/ 92 h 128"/>
                <a:gd name="T20" fmla="*/ 70 w 206"/>
                <a:gd name="T21" fmla="*/ 110 h 128"/>
                <a:gd name="T22" fmla="*/ 30 w 206"/>
                <a:gd name="T23" fmla="*/ 128 h 128"/>
                <a:gd name="T24" fmla="*/ 20 w 206"/>
                <a:gd name="T25" fmla="*/ 124 h 128"/>
                <a:gd name="T26" fmla="*/ 8 w 206"/>
                <a:gd name="T27" fmla="*/ 120 h 128"/>
                <a:gd name="T28" fmla="*/ 0 w 206"/>
                <a:gd name="T29" fmla="*/ 118 h 128"/>
                <a:gd name="T30" fmla="*/ 4 w 206"/>
                <a:gd name="T31" fmla="*/ 114 h 128"/>
                <a:gd name="T32" fmla="*/ 0 w 206"/>
                <a:gd name="T33" fmla="*/ 114 h 128"/>
                <a:gd name="T34" fmla="*/ 8 w 206"/>
                <a:gd name="T35" fmla="*/ 108 h 128"/>
                <a:gd name="T36" fmla="*/ 12 w 206"/>
                <a:gd name="T37" fmla="*/ 104 h 128"/>
                <a:gd name="T38" fmla="*/ 18 w 206"/>
                <a:gd name="T39" fmla="*/ 100 h 128"/>
                <a:gd name="T40" fmla="*/ 20 w 206"/>
                <a:gd name="T41" fmla="*/ 102 h 128"/>
                <a:gd name="T42" fmla="*/ 28 w 206"/>
                <a:gd name="T43" fmla="*/ 92 h 128"/>
                <a:gd name="T44" fmla="*/ 34 w 206"/>
                <a:gd name="T45" fmla="*/ 90 h 128"/>
                <a:gd name="T46" fmla="*/ 46 w 206"/>
                <a:gd name="T47" fmla="*/ 86 h 128"/>
                <a:gd name="T48" fmla="*/ 68 w 206"/>
                <a:gd name="T49" fmla="*/ 72 h 128"/>
                <a:gd name="T50" fmla="*/ 76 w 206"/>
                <a:gd name="T51" fmla="*/ 72 h 128"/>
                <a:gd name="T52" fmla="*/ 110 w 206"/>
                <a:gd name="T53" fmla="*/ 54 h 128"/>
                <a:gd name="T54" fmla="*/ 124 w 206"/>
                <a:gd name="T55" fmla="*/ 48 h 128"/>
                <a:gd name="T56" fmla="*/ 144 w 206"/>
                <a:gd name="T57" fmla="*/ 36 h 128"/>
                <a:gd name="T58" fmla="*/ 138 w 206"/>
                <a:gd name="T59" fmla="*/ 36 h 128"/>
                <a:gd name="T60" fmla="*/ 152 w 206"/>
                <a:gd name="T61" fmla="*/ 26 h 128"/>
                <a:gd name="T62" fmla="*/ 186 w 206"/>
                <a:gd name="T63" fmla="*/ 2 h 128"/>
                <a:gd name="T64" fmla="*/ 196 w 206"/>
                <a:gd name="T65" fmla="*/ 0 h 128"/>
                <a:gd name="T66" fmla="*/ 186 w 206"/>
                <a:gd name="T67" fmla="*/ 4 h 128"/>
                <a:gd name="T68" fmla="*/ 186 w 206"/>
                <a:gd name="T69" fmla="*/ 14 h 128"/>
                <a:gd name="T70" fmla="*/ 202 w 206"/>
                <a:gd name="T71" fmla="*/ 8 h 128"/>
                <a:gd name="T72" fmla="*/ 200 w 206"/>
                <a:gd name="T73" fmla="*/ 12 h 128"/>
                <a:gd name="T74" fmla="*/ 202 w 206"/>
                <a:gd name="T75" fmla="*/ 14 h 128"/>
                <a:gd name="T76" fmla="*/ 202 w 206"/>
                <a:gd name="T77" fmla="*/ 14 h 128"/>
                <a:gd name="T78" fmla="*/ 206 w 206"/>
                <a:gd name="T79" fmla="*/ 14 h 128"/>
                <a:gd name="T80" fmla="*/ 196 w 206"/>
                <a:gd name="T81" fmla="*/ 24 h 128"/>
                <a:gd name="T82" fmla="*/ 174 w 206"/>
                <a:gd name="T83" fmla="*/ 40 h 128"/>
                <a:gd name="T84" fmla="*/ 152 w 206"/>
                <a:gd name="T85" fmla="*/ 54 h 128"/>
                <a:gd name="T86" fmla="*/ 142 w 206"/>
                <a:gd name="T87" fmla="*/ 56 h 128"/>
                <a:gd name="T88" fmla="*/ 142 w 206"/>
                <a:gd name="T89" fmla="*/ 62 h 128"/>
                <a:gd name="T90" fmla="*/ 134 w 206"/>
                <a:gd name="T91" fmla="*/ 60 h 128"/>
                <a:gd name="T92" fmla="*/ 142 w 206"/>
                <a:gd name="T93" fmla="*/ 64 h 128"/>
                <a:gd name="T94" fmla="*/ 142 w 206"/>
                <a:gd name="T95" fmla="*/ 68 h 128"/>
                <a:gd name="T96" fmla="*/ 134 w 206"/>
                <a:gd name="T97" fmla="*/ 68 h 1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6"/>
                <a:gd name="T148" fmla="*/ 0 h 128"/>
                <a:gd name="T149" fmla="*/ 206 w 206"/>
                <a:gd name="T150" fmla="*/ 128 h 1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6" h="128">
                  <a:moveTo>
                    <a:pt x="134" y="68"/>
                  </a:moveTo>
                  <a:lnTo>
                    <a:pt x="126" y="56"/>
                  </a:lnTo>
                  <a:lnTo>
                    <a:pt x="126" y="54"/>
                  </a:lnTo>
                  <a:lnTo>
                    <a:pt x="120" y="60"/>
                  </a:lnTo>
                  <a:lnTo>
                    <a:pt x="126" y="72"/>
                  </a:lnTo>
                  <a:lnTo>
                    <a:pt x="112" y="74"/>
                  </a:lnTo>
                  <a:lnTo>
                    <a:pt x="104" y="76"/>
                  </a:lnTo>
                  <a:lnTo>
                    <a:pt x="100" y="84"/>
                  </a:lnTo>
                  <a:lnTo>
                    <a:pt x="94" y="90"/>
                  </a:lnTo>
                  <a:lnTo>
                    <a:pt x="94" y="92"/>
                  </a:lnTo>
                  <a:lnTo>
                    <a:pt x="70" y="110"/>
                  </a:lnTo>
                  <a:lnTo>
                    <a:pt x="30" y="128"/>
                  </a:lnTo>
                  <a:lnTo>
                    <a:pt x="20" y="124"/>
                  </a:lnTo>
                  <a:lnTo>
                    <a:pt x="8" y="120"/>
                  </a:lnTo>
                  <a:lnTo>
                    <a:pt x="0" y="118"/>
                  </a:lnTo>
                  <a:lnTo>
                    <a:pt x="4" y="114"/>
                  </a:lnTo>
                  <a:lnTo>
                    <a:pt x="0" y="114"/>
                  </a:lnTo>
                  <a:lnTo>
                    <a:pt x="8" y="108"/>
                  </a:lnTo>
                  <a:lnTo>
                    <a:pt x="12" y="104"/>
                  </a:lnTo>
                  <a:lnTo>
                    <a:pt x="18" y="100"/>
                  </a:lnTo>
                  <a:lnTo>
                    <a:pt x="20" y="102"/>
                  </a:lnTo>
                  <a:lnTo>
                    <a:pt x="28" y="92"/>
                  </a:lnTo>
                  <a:lnTo>
                    <a:pt x="34" y="90"/>
                  </a:lnTo>
                  <a:lnTo>
                    <a:pt x="46" y="86"/>
                  </a:lnTo>
                  <a:lnTo>
                    <a:pt x="68" y="72"/>
                  </a:lnTo>
                  <a:lnTo>
                    <a:pt x="76" y="72"/>
                  </a:lnTo>
                  <a:lnTo>
                    <a:pt x="110" y="54"/>
                  </a:lnTo>
                  <a:lnTo>
                    <a:pt x="124" y="48"/>
                  </a:lnTo>
                  <a:lnTo>
                    <a:pt x="144" y="36"/>
                  </a:lnTo>
                  <a:lnTo>
                    <a:pt x="138" y="36"/>
                  </a:lnTo>
                  <a:lnTo>
                    <a:pt x="152" y="26"/>
                  </a:lnTo>
                  <a:lnTo>
                    <a:pt x="186" y="2"/>
                  </a:lnTo>
                  <a:lnTo>
                    <a:pt x="196" y="0"/>
                  </a:lnTo>
                  <a:lnTo>
                    <a:pt x="186" y="4"/>
                  </a:lnTo>
                  <a:lnTo>
                    <a:pt x="186" y="14"/>
                  </a:lnTo>
                  <a:lnTo>
                    <a:pt x="202" y="8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6" y="14"/>
                  </a:lnTo>
                  <a:lnTo>
                    <a:pt x="196" y="24"/>
                  </a:lnTo>
                  <a:lnTo>
                    <a:pt x="174" y="40"/>
                  </a:lnTo>
                  <a:lnTo>
                    <a:pt x="152" y="54"/>
                  </a:lnTo>
                  <a:lnTo>
                    <a:pt x="142" y="56"/>
                  </a:lnTo>
                  <a:lnTo>
                    <a:pt x="142" y="62"/>
                  </a:lnTo>
                  <a:lnTo>
                    <a:pt x="134" y="60"/>
                  </a:lnTo>
                  <a:lnTo>
                    <a:pt x="142" y="64"/>
                  </a:lnTo>
                  <a:lnTo>
                    <a:pt x="142" y="68"/>
                  </a:lnTo>
                  <a:lnTo>
                    <a:pt x="134" y="6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8" name="Freeform 195"/>
            <p:cNvSpPr>
              <a:spLocks/>
            </p:cNvSpPr>
            <p:nvPr/>
          </p:nvSpPr>
          <p:spPr bwMode="auto">
            <a:xfrm>
              <a:off x="5494" y="3730"/>
              <a:ext cx="118" cy="150"/>
            </a:xfrm>
            <a:custGeom>
              <a:avLst/>
              <a:gdLst>
                <a:gd name="T0" fmla="*/ 14 w 118"/>
                <a:gd name="T1" fmla="*/ 102 h 150"/>
                <a:gd name="T2" fmla="*/ 20 w 118"/>
                <a:gd name="T3" fmla="*/ 110 h 150"/>
                <a:gd name="T4" fmla="*/ 26 w 118"/>
                <a:gd name="T5" fmla="*/ 122 h 150"/>
                <a:gd name="T6" fmla="*/ 0 w 118"/>
                <a:gd name="T7" fmla="*/ 146 h 150"/>
                <a:gd name="T8" fmla="*/ 4 w 118"/>
                <a:gd name="T9" fmla="*/ 150 h 150"/>
                <a:gd name="T10" fmla="*/ 30 w 118"/>
                <a:gd name="T11" fmla="*/ 136 h 150"/>
                <a:gd name="T12" fmla="*/ 54 w 118"/>
                <a:gd name="T13" fmla="*/ 120 h 150"/>
                <a:gd name="T14" fmla="*/ 66 w 118"/>
                <a:gd name="T15" fmla="*/ 104 h 150"/>
                <a:gd name="T16" fmla="*/ 86 w 118"/>
                <a:gd name="T17" fmla="*/ 98 h 150"/>
                <a:gd name="T18" fmla="*/ 94 w 118"/>
                <a:gd name="T19" fmla="*/ 90 h 150"/>
                <a:gd name="T20" fmla="*/ 118 w 118"/>
                <a:gd name="T21" fmla="*/ 70 h 150"/>
                <a:gd name="T22" fmla="*/ 114 w 118"/>
                <a:gd name="T23" fmla="*/ 66 h 150"/>
                <a:gd name="T24" fmla="*/ 96 w 118"/>
                <a:gd name="T25" fmla="*/ 74 h 150"/>
                <a:gd name="T26" fmla="*/ 76 w 118"/>
                <a:gd name="T27" fmla="*/ 66 h 150"/>
                <a:gd name="T28" fmla="*/ 82 w 118"/>
                <a:gd name="T29" fmla="*/ 44 h 150"/>
                <a:gd name="T30" fmla="*/ 74 w 118"/>
                <a:gd name="T31" fmla="*/ 56 h 150"/>
                <a:gd name="T32" fmla="*/ 66 w 118"/>
                <a:gd name="T33" fmla="*/ 52 h 150"/>
                <a:gd name="T34" fmla="*/ 68 w 118"/>
                <a:gd name="T35" fmla="*/ 44 h 150"/>
                <a:gd name="T36" fmla="*/ 72 w 118"/>
                <a:gd name="T37" fmla="*/ 28 h 150"/>
                <a:gd name="T38" fmla="*/ 78 w 118"/>
                <a:gd name="T39" fmla="*/ 20 h 150"/>
                <a:gd name="T40" fmla="*/ 74 w 118"/>
                <a:gd name="T41" fmla="*/ 18 h 150"/>
                <a:gd name="T42" fmla="*/ 66 w 118"/>
                <a:gd name="T43" fmla="*/ 10 h 150"/>
                <a:gd name="T44" fmla="*/ 64 w 118"/>
                <a:gd name="T45" fmla="*/ 2 h 150"/>
                <a:gd name="T46" fmla="*/ 62 w 118"/>
                <a:gd name="T47" fmla="*/ 0 h 150"/>
                <a:gd name="T48" fmla="*/ 58 w 118"/>
                <a:gd name="T49" fmla="*/ 16 h 150"/>
                <a:gd name="T50" fmla="*/ 62 w 118"/>
                <a:gd name="T51" fmla="*/ 20 h 150"/>
                <a:gd name="T52" fmla="*/ 58 w 118"/>
                <a:gd name="T53" fmla="*/ 40 h 150"/>
                <a:gd name="T54" fmla="*/ 60 w 118"/>
                <a:gd name="T55" fmla="*/ 32 h 150"/>
                <a:gd name="T56" fmla="*/ 64 w 118"/>
                <a:gd name="T57" fmla="*/ 36 h 150"/>
                <a:gd name="T58" fmla="*/ 64 w 118"/>
                <a:gd name="T59" fmla="*/ 40 h 150"/>
                <a:gd name="T60" fmla="*/ 60 w 118"/>
                <a:gd name="T61" fmla="*/ 44 h 150"/>
                <a:gd name="T62" fmla="*/ 58 w 118"/>
                <a:gd name="T63" fmla="*/ 54 h 150"/>
                <a:gd name="T64" fmla="*/ 64 w 118"/>
                <a:gd name="T65" fmla="*/ 54 h 150"/>
                <a:gd name="T66" fmla="*/ 58 w 118"/>
                <a:gd name="T67" fmla="*/ 56 h 150"/>
                <a:gd name="T68" fmla="*/ 54 w 118"/>
                <a:gd name="T69" fmla="*/ 66 h 150"/>
                <a:gd name="T70" fmla="*/ 36 w 118"/>
                <a:gd name="T71" fmla="*/ 90 h 150"/>
                <a:gd name="T72" fmla="*/ 14 w 118"/>
                <a:gd name="T73" fmla="*/ 102 h 1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8"/>
                <a:gd name="T112" fmla="*/ 0 h 150"/>
                <a:gd name="T113" fmla="*/ 118 w 118"/>
                <a:gd name="T114" fmla="*/ 150 h 1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8" h="150">
                  <a:moveTo>
                    <a:pt x="14" y="102"/>
                  </a:moveTo>
                  <a:lnTo>
                    <a:pt x="20" y="110"/>
                  </a:lnTo>
                  <a:lnTo>
                    <a:pt x="26" y="122"/>
                  </a:lnTo>
                  <a:lnTo>
                    <a:pt x="0" y="146"/>
                  </a:lnTo>
                  <a:lnTo>
                    <a:pt x="4" y="150"/>
                  </a:lnTo>
                  <a:lnTo>
                    <a:pt x="30" y="136"/>
                  </a:lnTo>
                  <a:lnTo>
                    <a:pt x="54" y="120"/>
                  </a:lnTo>
                  <a:lnTo>
                    <a:pt x="66" y="104"/>
                  </a:lnTo>
                  <a:lnTo>
                    <a:pt x="86" y="98"/>
                  </a:lnTo>
                  <a:lnTo>
                    <a:pt x="94" y="90"/>
                  </a:lnTo>
                  <a:lnTo>
                    <a:pt x="118" y="70"/>
                  </a:lnTo>
                  <a:lnTo>
                    <a:pt x="114" y="66"/>
                  </a:lnTo>
                  <a:lnTo>
                    <a:pt x="96" y="74"/>
                  </a:lnTo>
                  <a:lnTo>
                    <a:pt x="76" y="66"/>
                  </a:lnTo>
                  <a:lnTo>
                    <a:pt x="82" y="44"/>
                  </a:lnTo>
                  <a:lnTo>
                    <a:pt x="74" y="56"/>
                  </a:lnTo>
                  <a:lnTo>
                    <a:pt x="66" y="52"/>
                  </a:lnTo>
                  <a:lnTo>
                    <a:pt x="68" y="44"/>
                  </a:lnTo>
                  <a:lnTo>
                    <a:pt x="72" y="28"/>
                  </a:lnTo>
                  <a:lnTo>
                    <a:pt x="78" y="20"/>
                  </a:lnTo>
                  <a:lnTo>
                    <a:pt x="74" y="18"/>
                  </a:lnTo>
                  <a:lnTo>
                    <a:pt x="66" y="10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8" y="16"/>
                  </a:lnTo>
                  <a:lnTo>
                    <a:pt x="62" y="20"/>
                  </a:lnTo>
                  <a:lnTo>
                    <a:pt x="58" y="40"/>
                  </a:lnTo>
                  <a:lnTo>
                    <a:pt x="60" y="32"/>
                  </a:lnTo>
                  <a:lnTo>
                    <a:pt x="64" y="36"/>
                  </a:lnTo>
                  <a:lnTo>
                    <a:pt x="64" y="40"/>
                  </a:lnTo>
                  <a:lnTo>
                    <a:pt x="60" y="44"/>
                  </a:lnTo>
                  <a:lnTo>
                    <a:pt x="58" y="54"/>
                  </a:lnTo>
                  <a:lnTo>
                    <a:pt x="64" y="54"/>
                  </a:lnTo>
                  <a:lnTo>
                    <a:pt x="58" y="56"/>
                  </a:lnTo>
                  <a:lnTo>
                    <a:pt x="54" y="66"/>
                  </a:lnTo>
                  <a:lnTo>
                    <a:pt x="36" y="90"/>
                  </a:lnTo>
                  <a:lnTo>
                    <a:pt x="14" y="1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9" name="Freeform 196"/>
            <p:cNvSpPr>
              <a:spLocks/>
            </p:cNvSpPr>
            <p:nvPr/>
          </p:nvSpPr>
          <p:spPr bwMode="auto">
            <a:xfrm>
              <a:off x="5280" y="3990"/>
              <a:ext cx="12" cy="6"/>
            </a:xfrm>
            <a:custGeom>
              <a:avLst/>
              <a:gdLst>
                <a:gd name="T0" fmla="*/ 12 w 12"/>
                <a:gd name="T1" fmla="*/ 4 h 6"/>
                <a:gd name="T2" fmla="*/ 12 w 12"/>
                <a:gd name="T3" fmla="*/ 2 h 6"/>
                <a:gd name="T4" fmla="*/ 6 w 12"/>
                <a:gd name="T5" fmla="*/ 0 h 6"/>
                <a:gd name="T6" fmla="*/ 0 w 12"/>
                <a:gd name="T7" fmla="*/ 6 h 6"/>
                <a:gd name="T8" fmla="*/ 12 w 12"/>
                <a:gd name="T9" fmla="*/ 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6"/>
                <a:gd name="T17" fmla="*/ 12 w 12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6">
                  <a:moveTo>
                    <a:pt x="12" y="4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0" name="Freeform 197"/>
            <p:cNvSpPr>
              <a:spLocks/>
            </p:cNvSpPr>
            <p:nvPr/>
          </p:nvSpPr>
          <p:spPr bwMode="auto">
            <a:xfrm>
              <a:off x="5478" y="3198"/>
              <a:ext cx="20" cy="10"/>
            </a:xfrm>
            <a:custGeom>
              <a:avLst/>
              <a:gdLst>
                <a:gd name="T0" fmla="*/ 20 w 20"/>
                <a:gd name="T1" fmla="*/ 10 h 10"/>
                <a:gd name="T2" fmla="*/ 20 w 20"/>
                <a:gd name="T3" fmla="*/ 8 h 10"/>
                <a:gd name="T4" fmla="*/ 2 w 20"/>
                <a:gd name="T5" fmla="*/ 0 h 10"/>
                <a:gd name="T6" fmla="*/ 0 w 20"/>
                <a:gd name="T7" fmla="*/ 4 h 10"/>
                <a:gd name="T8" fmla="*/ 20 w 2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0"/>
                <a:gd name="T17" fmla="*/ 20 w 2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0">
                  <a:moveTo>
                    <a:pt x="20" y="10"/>
                  </a:moveTo>
                  <a:lnTo>
                    <a:pt x="20" y="8"/>
                  </a:lnTo>
                  <a:lnTo>
                    <a:pt x="2" y="0"/>
                  </a:lnTo>
                  <a:lnTo>
                    <a:pt x="0" y="4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1" name="Freeform 198"/>
            <p:cNvSpPr>
              <a:spLocks/>
            </p:cNvSpPr>
            <p:nvPr/>
          </p:nvSpPr>
          <p:spPr bwMode="auto">
            <a:xfrm>
              <a:off x="5426" y="3140"/>
              <a:ext cx="16" cy="14"/>
            </a:xfrm>
            <a:custGeom>
              <a:avLst/>
              <a:gdLst>
                <a:gd name="T0" fmla="*/ 0 w 16"/>
                <a:gd name="T1" fmla="*/ 0 h 14"/>
                <a:gd name="T2" fmla="*/ 16 w 16"/>
                <a:gd name="T3" fmla="*/ 14 h 14"/>
                <a:gd name="T4" fmla="*/ 4 w 16"/>
                <a:gd name="T5" fmla="*/ 12 h 14"/>
                <a:gd name="T6" fmla="*/ 0 w 1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4"/>
                <a:gd name="T14" fmla="*/ 16 w 16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4">
                  <a:moveTo>
                    <a:pt x="0" y="0"/>
                  </a:moveTo>
                  <a:lnTo>
                    <a:pt x="16" y="14"/>
                  </a:lnTo>
                  <a:lnTo>
                    <a:pt x="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2" name="Freeform 199"/>
            <p:cNvSpPr>
              <a:spLocks/>
            </p:cNvSpPr>
            <p:nvPr/>
          </p:nvSpPr>
          <p:spPr bwMode="auto">
            <a:xfrm>
              <a:off x="5506" y="3216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2 w 16"/>
                <a:gd name="T3" fmla="*/ 4 h 12"/>
                <a:gd name="T4" fmla="*/ 0 w 16"/>
                <a:gd name="T5" fmla="*/ 0 h 12"/>
                <a:gd name="T6" fmla="*/ 16 w 16"/>
                <a:gd name="T7" fmla="*/ 10 h 12"/>
                <a:gd name="T8" fmla="*/ 16 w 16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2"/>
                <a:gd name="T17" fmla="*/ 16 w 16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2">
                  <a:moveTo>
                    <a:pt x="16" y="1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3" name="Freeform 200"/>
            <p:cNvSpPr>
              <a:spLocks/>
            </p:cNvSpPr>
            <p:nvPr/>
          </p:nvSpPr>
          <p:spPr bwMode="auto">
            <a:xfrm>
              <a:off x="5438" y="3170"/>
              <a:ext cx="8" cy="8"/>
            </a:xfrm>
            <a:custGeom>
              <a:avLst/>
              <a:gdLst>
                <a:gd name="T0" fmla="*/ 8 w 8"/>
                <a:gd name="T1" fmla="*/ 8 h 8"/>
                <a:gd name="T2" fmla="*/ 4 w 8"/>
                <a:gd name="T3" fmla="*/ 0 h 8"/>
                <a:gd name="T4" fmla="*/ 0 w 8"/>
                <a:gd name="T5" fmla="*/ 4 h 8"/>
                <a:gd name="T6" fmla="*/ 4 w 8"/>
                <a:gd name="T7" fmla="*/ 4 h 8"/>
                <a:gd name="T8" fmla="*/ 8 w 8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8" y="8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4" name="Freeform 201"/>
            <p:cNvSpPr>
              <a:spLocks/>
            </p:cNvSpPr>
            <p:nvPr/>
          </p:nvSpPr>
          <p:spPr bwMode="auto">
            <a:xfrm>
              <a:off x="5500" y="3176"/>
              <a:ext cx="6" cy="26"/>
            </a:xfrm>
            <a:custGeom>
              <a:avLst/>
              <a:gdLst>
                <a:gd name="T0" fmla="*/ 0 w 6"/>
                <a:gd name="T1" fmla="*/ 0 h 26"/>
                <a:gd name="T2" fmla="*/ 6 w 6"/>
                <a:gd name="T3" fmla="*/ 26 h 26"/>
                <a:gd name="T4" fmla="*/ 0 w 6"/>
                <a:gd name="T5" fmla="*/ 4 h 26"/>
                <a:gd name="T6" fmla="*/ 0 w 6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26"/>
                <a:gd name="T14" fmla="*/ 6 w 6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26">
                  <a:moveTo>
                    <a:pt x="0" y="0"/>
                  </a:moveTo>
                  <a:lnTo>
                    <a:pt x="6" y="2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5" name="Freeform 202"/>
            <p:cNvSpPr>
              <a:spLocks/>
            </p:cNvSpPr>
            <p:nvPr/>
          </p:nvSpPr>
          <p:spPr bwMode="auto">
            <a:xfrm>
              <a:off x="5462" y="3160"/>
              <a:ext cx="20" cy="2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20 h 20"/>
                <a:gd name="T4" fmla="*/ 10 w 20"/>
                <a:gd name="T5" fmla="*/ 8 h 20"/>
                <a:gd name="T6" fmla="*/ 0 w 20"/>
                <a:gd name="T7" fmla="*/ 0 h 20"/>
                <a:gd name="T8" fmla="*/ 8 w 20"/>
                <a:gd name="T9" fmla="*/ 8 h 20"/>
                <a:gd name="T10" fmla="*/ 20 w 20"/>
                <a:gd name="T11" fmla="*/ 2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20"/>
                <a:gd name="T20" fmla="*/ 20 w 20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20">
                  <a:moveTo>
                    <a:pt x="20" y="20"/>
                  </a:moveTo>
                  <a:lnTo>
                    <a:pt x="20" y="20"/>
                  </a:lnTo>
                  <a:lnTo>
                    <a:pt x="10" y="8"/>
                  </a:lnTo>
                  <a:lnTo>
                    <a:pt x="0" y="0"/>
                  </a:lnTo>
                  <a:lnTo>
                    <a:pt x="8" y="8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6" name="Freeform 203"/>
            <p:cNvSpPr>
              <a:spLocks/>
            </p:cNvSpPr>
            <p:nvPr/>
          </p:nvSpPr>
          <p:spPr bwMode="auto">
            <a:xfrm>
              <a:off x="5586" y="3312"/>
              <a:ext cx="10" cy="16"/>
            </a:xfrm>
            <a:custGeom>
              <a:avLst/>
              <a:gdLst>
                <a:gd name="T0" fmla="*/ 8 w 10"/>
                <a:gd name="T1" fmla="*/ 16 h 16"/>
                <a:gd name="T2" fmla="*/ 10 w 10"/>
                <a:gd name="T3" fmla="*/ 6 h 16"/>
                <a:gd name="T4" fmla="*/ 8 w 10"/>
                <a:gd name="T5" fmla="*/ 6 h 16"/>
                <a:gd name="T6" fmla="*/ 4 w 10"/>
                <a:gd name="T7" fmla="*/ 0 h 16"/>
                <a:gd name="T8" fmla="*/ 0 w 10"/>
                <a:gd name="T9" fmla="*/ 16 h 16"/>
                <a:gd name="T10" fmla="*/ 8 w 10"/>
                <a:gd name="T11" fmla="*/ 16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6"/>
                <a:gd name="T20" fmla="*/ 10 w 10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6">
                  <a:moveTo>
                    <a:pt x="8" y="16"/>
                  </a:moveTo>
                  <a:lnTo>
                    <a:pt x="10" y="6"/>
                  </a:lnTo>
                  <a:lnTo>
                    <a:pt x="8" y="6"/>
                  </a:lnTo>
                  <a:lnTo>
                    <a:pt x="4" y="0"/>
                  </a:lnTo>
                  <a:lnTo>
                    <a:pt x="0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7" name="Freeform 204"/>
            <p:cNvSpPr>
              <a:spLocks/>
            </p:cNvSpPr>
            <p:nvPr/>
          </p:nvSpPr>
          <p:spPr bwMode="auto">
            <a:xfrm>
              <a:off x="5596" y="3336"/>
              <a:ext cx="6" cy="12"/>
            </a:xfrm>
            <a:custGeom>
              <a:avLst/>
              <a:gdLst>
                <a:gd name="T0" fmla="*/ 6 w 6"/>
                <a:gd name="T1" fmla="*/ 12 h 12"/>
                <a:gd name="T2" fmla="*/ 0 w 6"/>
                <a:gd name="T3" fmla="*/ 12 h 12"/>
                <a:gd name="T4" fmla="*/ 0 w 6"/>
                <a:gd name="T5" fmla="*/ 0 h 12"/>
                <a:gd name="T6" fmla="*/ 6 w 6"/>
                <a:gd name="T7" fmla="*/ 12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2"/>
                <a:gd name="T14" fmla="*/ 6 w 6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2">
                  <a:moveTo>
                    <a:pt x="6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Freeform 205"/>
            <p:cNvSpPr>
              <a:spLocks/>
            </p:cNvSpPr>
            <p:nvPr/>
          </p:nvSpPr>
          <p:spPr bwMode="auto">
            <a:xfrm>
              <a:off x="5608" y="3340"/>
              <a:ext cx="2" cy="6"/>
            </a:xfrm>
            <a:custGeom>
              <a:avLst/>
              <a:gdLst>
                <a:gd name="T0" fmla="*/ 2 w 2"/>
                <a:gd name="T1" fmla="*/ 0 h 6"/>
                <a:gd name="T2" fmla="*/ 2 w 2"/>
                <a:gd name="T3" fmla="*/ 6 h 6"/>
                <a:gd name="T4" fmla="*/ 0 w 2"/>
                <a:gd name="T5" fmla="*/ 4 h 6"/>
                <a:gd name="T6" fmla="*/ 2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9" name="Freeform 206"/>
            <p:cNvSpPr>
              <a:spLocks/>
            </p:cNvSpPr>
            <p:nvPr/>
          </p:nvSpPr>
          <p:spPr bwMode="auto">
            <a:xfrm>
              <a:off x="5614" y="3396"/>
              <a:ext cx="2" cy="6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0 h 6"/>
                <a:gd name="T4" fmla="*/ 0 w 2"/>
                <a:gd name="T5" fmla="*/ 6 h 6"/>
                <a:gd name="T6" fmla="*/ 2 w 2"/>
                <a:gd name="T7" fmla="*/ 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0" name="Freeform 207"/>
            <p:cNvSpPr>
              <a:spLocks/>
            </p:cNvSpPr>
            <p:nvPr/>
          </p:nvSpPr>
          <p:spPr bwMode="auto">
            <a:xfrm>
              <a:off x="1608" y="4084"/>
              <a:ext cx="26" cy="20"/>
            </a:xfrm>
            <a:custGeom>
              <a:avLst/>
              <a:gdLst>
                <a:gd name="T0" fmla="*/ 26 w 26"/>
                <a:gd name="T1" fmla="*/ 8 h 20"/>
                <a:gd name="T2" fmla="*/ 20 w 26"/>
                <a:gd name="T3" fmla="*/ 4 h 20"/>
                <a:gd name="T4" fmla="*/ 16 w 26"/>
                <a:gd name="T5" fmla="*/ 2 h 20"/>
                <a:gd name="T6" fmla="*/ 12 w 26"/>
                <a:gd name="T7" fmla="*/ 2 h 20"/>
                <a:gd name="T8" fmla="*/ 6 w 26"/>
                <a:gd name="T9" fmla="*/ 0 h 20"/>
                <a:gd name="T10" fmla="*/ 6 w 26"/>
                <a:gd name="T11" fmla="*/ 6 h 20"/>
                <a:gd name="T12" fmla="*/ 0 w 26"/>
                <a:gd name="T13" fmla="*/ 14 h 20"/>
                <a:gd name="T14" fmla="*/ 6 w 26"/>
                <a:gd name="T15" fmla="*/ 20 h 20"/>
                <a:gd name="T16" fmla="*/ 8 w 26"/>
                <a:gd name="T17" fmla="*/ 14 h 20"/>
                <a:gd name="T18" fmla="*/ 12 w 26"/>
                <a:gd name="T19" fmla="*/ 14 h 20"/>
                <a:gd name="T20" fmla="*/ 12 w 26"/>
                <a:gd name="T21" fmla="*/ 14 h 20"/>
                <a:gd name="T22" fmla="*/ 26 w 26"/>
                <a:gd name="T23" fmla="*/ 8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20"/>
                <a:gd name="T38" fmla="*/ 26 w 26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20">
                  <a:moveTo>
                    <a:pt x="26" y="8"/>
                  </a:moveTo>
                  <a:lnTo>
                    <a:pt x="20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14"/>
                  </a:lnTo>
                  <a:lnTo>
                    <a:pt x="6" y="20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1" name="Freeform 208"/>
            <p:cNvSpPr>
              <a:spLocks/>
            </p:cNvSpPr>
            <p:nvPr/>
          </p:nvSpPr>
          <p:spPr bwMode="auto">
            <a:xfrm>
              <a:off x="1590" y="4086"/>
              <a:ext cx="20" cy="14"/>
            </a:xfrm>
            <a:custGeom>
              <a:avLst/>
              <a:gdLst>
                <a:gd name="T0" fmla="*/ 6 w 20"/>
                <a:gd name="T1" fmla="*/ 6 h 14"/>
                <a:gd name="T2" fmla="*/ 2 w 20"/>
                <a:gd name="T3" fmla="*/ 2 h 14"/>
                <a:gd name="T4" fmla="*/ 20 w 20"/>
                <a:gd name="T5" fmla="*/ 0 h 14"/>
                <a:gd name="T6" fmla="*/ 10 w 20"/>
                <a:gd name="T7" fmla="*/ 10 h 14"/>
                <a:gd name="T8" fmla="*/ 0 w 20"/>
                <a:gd name="T9" fmla="*/ 14 h 14"/>
                <a:gd name="T10" fmla="*/ 6 w 20"/>
                <a:gd name="T11" fmla="*/ 8 h 14"/>
                <a:gd name="T12" fmla="*/ 2 w 20"/>
                <a:gd name="T13" fmla="*/ 8 h 14"/>
                <a:gd name="T14" fmla="*/ 6 w 20"/>
                <a:gd name="T15" fmla="*/ 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4"/>
                <a:gd name="T26" fmla="*/ 20 w 20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4">
                  <a:moveTo>
                    <a:pt x="6" y="6"/>
                  </a:moveTo>
                  <a:lnTo>
                    <a:pt x="2" y="2"/>
                  </a:lnTo>
                  <a:lnTo>
                    <a:pt x="20" y="0"/>
                  </a:lnTo>
                  <a:lnTo>
                    <a:pt x="10" y="10"/>
                  </a:lnTo>
                  <a:lnTo>
                    <a:pt x="0" y="14"/>
                  </a:lnTo>
                  <a:lnTo>
                    <a:pt x="6" y="8"/>
                  </a:lnTo>
                  <a:lnTo>
                    <a:pt x="2" y="8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2" name="Freeform 209"/>
            <p:cNvSpPr>
              <a:spLocks/>
            </p:cNvSpPr>
            <p:nvPr/>
          </p:nvSpPr>
          <p:spPr bwMode="auto">
            <a:xfrm>
              <a:off x="2762" y="3360"/>
              <a:ext cx="244" cy="252"/>
            </a:xfrm>
            <a:custGeom>
              <a:avLst/>
              <a:gdLst>
                <a:gd name="T0" fmla="*/ 144 w 244"/>
                <a:gd name="T1" fmla="*/ 166 h 252"/>
                <a:gd name="T2" fmla="*/ 146 w 244"/>
                <a:gd name="T3" fmla="*/ 136 h 252"/>
                <a:gd name="T4" fmla="*/ 148 w 244"/>
                <a:gd name="T5" fmla="*/ 106 h 252"/>
                <a:gd name="T6" fmla="*/ 164 w 244"/>
                <a:gd name="T7" fmla="*/ 106 h 252"/>
                <a:gd name="T8" fmla="*/ 164 w 244"/>
                <a:gd name="T9" fmla="*/ 88 h 252"/>
                <a:gd name="T10" fmla="*/ 166 w 244"/>
                <a:gd name="T11" fmla="*/ 68 h 252"/>
                <a:gd name="T12" fmla="*/ 166 w 244"/>
                <a:gd name="T13" fmla="*/ 48 h 252"/>
                <a:gd name="T14" fmla="*/ 166 w 244"/>
                <a:gd name="T15" fmla="*/ 28 h 252"/>
                <a:gd name="T16" fmla="*/ 190 w 244"/>
                <a:gd name="T17" fmla="*/ 26 h 252"/>
                <a:gd name="T18" fmla="*/ 210 w 244"/>
                <a:gd name="T19" fmla="*/ 24 h 252"/>
                <a:gd name="T20" fmla="*/ 218 w 244"/>
                <a:gd name="T21" fmla="*/ 30 h 252"/>
                <a:gd name="T22" fmla="*/ 232 w 244"/>
                <a:gd name="T23" fmla="*/ 24 h 252"/>
                <a:gd name="T24" fmla="*/ 244 w 244"/>
                <a:gd name="T25" fmla="*/ 18 h 252"/>
                <a:gd name="T26" fmla="*/ 224 w 244"/>
                <a:gd name="T27" fmla="*/ 10 h 252"/>
                <a:gd name="T28" fmla="*/ 212 w 244"/>
                <a:gd name="T29" fmla="*/ 14 h 252"/>
                <a:gd name="T30" fmla="*/ 184 w 244"/>
                <a:gd name="T31" fmla="*/ 18 h 252"/>
                <a:gd name="T32" fmla="*/ 158 w 244"/>
                <a:gd name="T33" fmla="*/ 20 h 252"/>
                <a:gd name="T34" fmla="*/ 140 w 244"/>
                <a:gd name="T35" fmla="*/ 16 h 252"/>
                <a:gd name="T36" fmla="*/ 122 w 244"/>
                <a:gd name="T37" fmla="*/ 12 h 252"/>
                <a:gd name="T38" fmla="*/ 120 w 244"/>
                <a:gd name="T39" fmla="*/ 8 h 252"/>
                <a:gd name="T40" fmla="*/ 98 w 244"/>
                <a:gd name="T41" fmla="*/ 8 h 252"/>
                <a:gd name="T42" fmla="*/ 78 w 244"/>
                <a:gd name="T43" fmla="*/ 6 h 252"/>
                <a:gd name="T44" fmla="*/ 58 w 244"/>
                <a:gd name="T45" fmla="*/ 6 h 252"/>
                <a:gd name="T46" fmla="*/ 34 w 244"/>
                <a:gd name="T47" fmla="*/ 6 h 252"/>
                <a:gd name="T48" fmla="*/ 22 w 244"/>
                <a:gd name="T49" fmla="*/ 0 h 252"/>
                <a:gd name="T50" fmla="*/ 0 w 244"/>
                <a:gd name="T51" fmla="*/ 6 h 252"/>
                <a:gd name="T52" fmla="*/ 0 w 244"/>
                <a:gd name="T53" fmla="*/ 18 h 252"/>
                <a:gd name="T54" fmla="*/ 10 w 244"/>
                <a:gd name="T55" fmla="*/ 42 h 252"/>
                <a:gd name="T56" fmla="*/ 22 w 244"/>
                <a:gd name="T57" fmla="*/ 70 h 252"/>
                <a:gd name="T58" fmla="*/ 34 w 244"/>
                <a:gd name="T59" fmla="*/ 94 h 252"/>
                <a:gd name="T60" fmla="*/ 48 w 244"/>
                <a:gd name="T61" fmla="*/ 122 h 252"/>
                <a:gd name="T62" fmla="*/ 50 w 244"/>
                <a:gd name="T63" fmla="*/ 130 h 252"/>
                <a:gd name="T64" fmla="*/ 46 w 244"/>
                <a:gd name="T65" fmla="*/ 130 h 252"/>
                <a:gd name="T66" fmla="*/ 48 w 244"/>
                <a:gd name="T67" fmla="*/ 152 h 252"/>
                <a:gd name="T68" fmla="*/ 52 w 244"/>
                <a:gd name="T69" fmla="*/ 174 h 252"/>
                <a:gd name="T70" fmla="*/ 56 w 244"/>
                <a:gd name="T71" fmla="*/ 196 h 252"/>
                <a:gd name="T72" fmla="*/ 58 w 244"/>
                <a:gd name="T73" fmla="*/ 216 h 252"/>
                <a:gd name="T74" fmla="*/ 68 w 244"/>
                <a:gd name="T75" fmla="*/ 232 h 252"/>
                <a:gd name="T76" fmla="*/ 78 w 244"/>
                <a:gd name="T77" fmla="*/ 246 h 252"/>
                <a:gd name="T78" fmla="*/ 90 w 244"/>
                <a:gd name="T79" fmla="*/ 236 h 252"/>
                <a:gd name="T80" fmla="*/ 96 w 244"/>
                <a:gd name="T81" fmla="*/ 248 h 252"/>
                <a:gd name="T82" fmla="*/ 122 w 244"/>
                <a:gd name="T83" fmla="*/ 252 h 252"/>
                <a:gd name="T84" fmla="*/ 138 w 244"/>
                <a:gd name="T85" fmla="*/ 246 h 252"/>
                <a:gd name="T86" fmla="*/ 140 w 244"/>
                <a:gd name="T87" fmla="*/ 224 h 252"/>
                <a:gd name="T88" fmla="*/ 140 w 244"/>
                <a:gd name="T89" fmla="*/ 204 h 252"/>
                <a:gd name="T90" fmla="*/ 142 w 244"/>
                <a:gd name="T91" fmla="*/ 186 h 252"/>
                <a:gd name="T92" fmla="*/ 144 w 244"/>
                <a:gd name="T93" fmla="*/ 166 h 2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4"/>
                <a:gd name="T142" fmla="*/ 0 h 252"/>
                <a:gd name="T143" fmla="*/ 244 w 244"/>
                <a:gd name="T144" fmla="*/ 252 h 25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4" h="252">
                  <a:moveTo>
                    <a:pt x="144" y="166"/>
                  </a:moveTo>
                  <a:lnTo>
                    <a:pt x="146" y="136"/>
                  </a:lnTo>
                  <a:lnTo>
                    <a:pt x="148" y="106"/>
                  </a:lnTo>
                  <a:lnTo>
                    <a:pt x="164" y="106"/>
                  </a:lnTo>
                  <a:lnTo>
                    <a:pt x="164" y="88"/>
                  </a:lnTo>
                  <a:lnTo>
                    <a:pt x="166" y="68"/>
                  </a:lnTo>
                  <a:lnTo>
                    <a:pt x="166" y="48"/>
                  </a:lnTo>
                  <a:lnTo>
                    <a:pt x="166" y="28"/>
                  </a:lnTo>
                  <a:lnTo>
                    <a:pt x="190" y="26"/>
                  </a:lnTo>
                  <a:lnTo>
                    <a:pt x="210" y="24"/>
                  </a:lnTo>
                  <a:lnTo>
                    <a:pt x="218" y="30"/>
                  </a:lnTo>
                  <a:lnTo>
                    <a:pt x="232" y="24"/>
                  </a:lnTo>
                  <a:lnTo>
                    <a:pt x="244" y="18"/>
                  </a:lnTo>
                  <a:lnTo>
                    <a:pt x="224" y="10"/>
                  </a:lnTo>
                  <a:lnTo>
                    <a:pt x="212" y="14"/>
                  </a:lnTo>
                  <a:lnTo>
                    <a:pt x="184" y="18"/>
                  </a:lnTo>
                  <a:lnTo>
                    <a:pt x="158" y="20"/>
                  </a:lnTo>
                  <a:lnTo>
                    <a:pt x="140" y="16"/>
                  </a:lnTo>
                  <a:lnTo>
                    <a:pt x="122" y="12"/>
                  </a:lnTo>
                  <a:lnTo>
                    <a:pt x="120" y="8"/>
                  </a:lnTo>
                  <a:lnTo>
                    <a:pt x="98" y="8"/>
                  </a:lnTo>
                  <a:lnTo>
                    <a:pt x="78" y="6"/>
                  </a:lnTo>
                  <a:lnTo>
                    <a:pt x="58" y="6"/>
                  </a:lnTo>
                  <a:lnTo>
                    <a:pt x="34" y="6"/>
                  </a:lnTo>
                  <a:lnTo>
                    <a:pt x="22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10" y="42"/>
                  </a:lnTo>
                  <a:lnTo>
                    <a:pt x="22" y="70"/>
                  </a:lnTo>
                  <a:lnTo>
                    <a:pt x="34" y="94"/>
                  </a:lnTo>
                  <a:lnTo>
                    <a:pt x="48" y="122"/>
                  </a:lnTo>
                  <a:lnTo>
                    <a:pt x="50" y="130"/>
                  </a:lnTo>
                  <a:lnTo>
                    <a:pt x="46" y="130"/>
                  </a:lnTo>
                  <a:lnTo>
                    <a:pt x="48" y="152"/>
                  </a:lnTo>
                  <a:lnTo>
                    <a:pt x="52" y="174"/>
                  </a:lnTo>
                  <a:lnTo>
                    <a:pt x="56" y="196"/>
                  </a:lnTo>
                  <a:lnTo>
                    <a:pt x="58" y="216"/>
                  </a:lnTo>
                  <a:lnTo>
                    <a:pt x="68" y="232"/>
                  </a:lnTo>
                  <a:lnTo>
                    <a:pt x="78" y="246"/>
                  </a:lnTo>
                  <a:lnTo>
                    <a:pt x="90" y="236"/>
                  </a:lnTo>
                  <a:lnTo>
                    <a:pt x="96" y="248"/>
                  </a:lnTo>
                  <a:lnTo>
                    <a:pt x="122" y="252"/>
                  </a:lnTo>
                  <a:lnTo>
                    <a:pt x="138" y="246"/>
                  </a:lnTo>
                  <a:lnTo>
                    <a:pt x="140" y="224"/>
                  </a:lnTo>
                  <a:lnTo>
                    <a:pt x="140" y="204"/>
                  </a:lnTo>
                  <a:lnTo>
                    <a:pt x="142" y="186"/>
                  </a:lnTo>
                  <a:lnTo>
                    <a:pt x="144" y="1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3" name="Freeform 210"/>
            <p:cNvSpPr>
              <a:spLocks/>
            </p:cNvSpPr>
            <p:nvPr/>
          </p:nvSpPr>
          <p:spPr bwMode="auto">
            <a:xfrm>
              <a:off x="1272" y="3206"/>
              <a:ext cx="230" cy="278"/>
            </a:xfrm>
            <a:custGeom>
              <a:avLst/>
              <a:gdLst>
                <a:gd name="T0" fmla="*/ 154 w 230"/>
                <a:gd name="T1" fmla="*/ 218 h 278"/>
                <a:gd name="T2" fmla="*/ 150 w 230"/>
                <a:gd name="T3" fmla="*/ 242 h 278"/>
                <a:gd name="T4" fmla="*/ 146 w 230"/>
                <a:gd name="T5" fmla="*/ 266 h 278"/>
                <a:gd name="T6" fmla="*/ 140 w 230"/>
                <a:gd name="T7" fmla="*/ 260 h 278"/>
                <a:gd name="T8" fmla="*/ 122 w 230"/>
                <a:gd name="T9" fmla="*/ 264 h 278"/>
                <a:gd name="T10" fmla="*/ 114 w 230"/>
                <a:gd name="T11" fmla="*/ 276 h 278"/>
                <a:gd name="T12" fmla="*/ 106 w 230"/>
                <a:gd name="T13" fmla="*/ 264 h 278"/>
                <a:gd name="T14" fmla="*/ 84 w 230"/>
                <a:gd name="T15" fmla="*/ 258 h 278"/>
                <a:gd name="T16" fmla="*/ 80 w 230"/>
                <a:gd name="T17" fmla="*/ 256 h 278"/>
                <a:gd name="T18" fmla="*/ 64 w 230"/>
                <a:gd name="T19" fmla="*/ 278 h 278"/>
                <a:gd name="T20" fmla="*/ 52 w 230"/>
                <a:gd name="T21" fmla="*/ 276 h 278"/>
                <a:gd name="T22" fmla="*/ 44 w 230"/>
                <a:gd name="T23" fmla="*/ 258 h 278"/>
                <a:gd name="T24" fmla="*/ 36 w 230"/>
                <a:gd name="T25" fmla="*/ 238 h 278"/>
                <a:gd name="T26" fmla="*/ 32 w 230"/>
                <a:gd name="T27" fmla="*/ 218 h 278"/>
                <a:gd name="T28" fmla="*/ 32 w 230"/>
                <a:gd name="T29" fmla="*/ 204 h 278"/>
                <a:gd name="T30" fmla="*/ 22 w 230"/>
                <a:gd name="T31" fmla="*/ 188 h 278"/>
                <a:gd name="T32" fmla="*/ 18 w 230"/>
                <a:gd name="T33" fmla="*/ 176 h 278"/>
                <a:gd name="T34" fmla="*/ 12 w 230"/>
                <a:gd name="T35" fmla="*/ 164 h 278"/>
                <a:gd name="T36" fmla="*/ 12 w 230"/>
                <a:gd name="T37" fmla="*/ 156 h 278"/>
                <a:gd name="T38" fmla="*/ 20 w 230"/>
                <a:gd name="T39" fmla="*/ 138 h 278"/>
                <a:gd name="T40" fmla="*/ 14 w 230"/>
                <a:gd name="T41" fmla="*/ 136 h 278"/>
                <a:gd name="T42" fmla="*/ 12 w 230"/>
                <a:gd name="T43" fmla="*/ 120 h 278"/>
                <a:gd name="T44" fmla="*/ 12 w 230"/>
                <a:gd name="T45" fmla="*/ 100 h 278"/>
                <a:gd name="T46" fmla="*/ 16 w 230"/>
                <a:gd name="T47" fmla="*/ 90 h 278"/>
                <a:gd name="T48" fmla="*/ 16 w 230"/>
                <a:gd name="T49" fmla="*/ 64 h 278"/>
                <a:gd name="T50" fmla="*/ 18 w 230"/>
                <a:gd name="T51" fmla="*/ 56 h 278"/>
                <a:gd name="T52" fmla="*/ 10 w 230"/>
                <a:gd name="T53" fmla="*/ 42 h 278"/>
                <a:gd name="T54" fmla="*/ 0 w 230"/>
                <a:gd name="T55" fmla="*/ 24 h 278"/>
                <a:gd name="T56" fmla="*/ 24 w 230"/>
                <a:gd name="T57" fmla="*/ 26 h 278"/>
                <a:gd name="T58" fmla="*/ 32 w 230"/>
                <a:gd name="T59" fmla="*/ 20 h 278"/>
                <a:gd name="T60" fmla="*/ 48 w 230"/>
                <a:gd name="T61" fmla="*/ 10 h 278"/>
                <a:gd name="T62" fmla="*/ 62 w 230"/>
                <a:gd name="T63" fmla="*/ 0 h 278"/>
                <a:gd name="T64" fmla="*/ 76 w 230"/>
                <a:gd name="T65" fmla="*/ 2 h 278"/>
                <a:gd name="T66" fmla="*/ 78 w 230"/>
                <a:gd name="T67" fmla="*/ 20 h 278"/>
                <a:gd name="T68" fmla="*/ 80 w 230"/>
                <a:gd name="T69" fmla="*/ 36 h 278"/>
                <a:gd name="T70" fmla="*/ 94 w 230"/>
                <a:gd name="T71" fmla="*/ 52 h 278"/>
                <a:gd name="T72" fmla="*/ 108 w 230"/>
                <a:gd name="T73" fmla="*/ 56 h 278"/>
                <a:gd name="T74" fmla="*/ 124 w 230"/>
                <a:gd name="T75" fmla="*/ 66 h 278"/>
                <a:gd name="T76" fmla="*/ 144 w 230"/>
                <a:gd name="T77" fmla="*/ 80 h 278"/>
                <a:gd name="T78" fmla="*/ 166 w 230"/>
                <a:gd name="T79" fmla="*/ 84 h 278"/>
                <a:gd name="T80" fmla="*/ 170 w 230"/>
                <a:gd name="T81" fmla="*/ 92 h 278"/>
                <a:gd name="T82" fmla="*/ 172 w 230"/>
                <a:gd name="T83" fmla="*/ 114 h 278"/>
                <a:gd name="T84" fmla="*/ 170 w 230"/>
                <a:gd name="T85" fmla="*/ 114 h 278"/>
                <a:gd name="T86" fmla="*/ 176 w 230"/>
                <a:gd name="T87" fmla="*/ 122 h 278"/>
                <a:gd name="T88" fmla="*/ 178 w 230"/>
                <a:gd name="T89" fmla="*/ 138 h 278"/>
                <a:gd name="T90" fmla="*/ 194 w 230"/>
                <a:gd name="T91" fmla="*/ 138 h 278"/>
                <a:gd name="T92" fmla="*/ 212 w 230"/>
                <a:gd name="T93" fmla="*/ 142 h 278"/>
                <a:gd name="T94" fmla="*/ 214 w 230"/>
                <a:gd name="T95" fmla="*/ 160 h 278"/>
                <a:gd name="T96" fmla="*/ 226 w 230"/>
                <a:gd name="T97" fmla="*/ 172 h 278"/>
                <a:gd name="T98" fmla="*/ 230 w 230"/>
                <a:gd name="T99" fmla="*/ 180 h 278"/>
                <a:gd name="T100" fmla="*/ 226 w 230"/>
                <a:gd name="T101" fmla="*/ 196 h 278"/>
                <a:gd name="T102" fmla="*/ 222 w 230"/>
                <a:gd name="T103" fmla="*/ 212 h 278"/>
                <a:gd name="T104" fmla="*/ 224 w 230"/>
                <a:gd name="T105" fmla="*/ 218 h 278"/>
                <a:gd name="T106" fmla="*/ 222 w 230"/>
                <a:gd name="T107" fmla="*/ 222 h 278"/>
                <a:gd name="T108" fmla="*/ 222 w 230"/>
                <a:gd name="T109" fmla="*/ 218 h 278"/>
                <a:gd name="T110" fmla="*/ 204 w 230"/>
                <a:gd name="T111" fmla="*/ 204 h 278"/>
                <a:gd name="T112" fmla="*/ 180 w 230"/>
                <a:gd name="T113" fmla="*/ 206 h 278"/>
                <a:gd name="T114" fmla="*/ 156 w 230"/>
                <a:gd name="T115" fmla="*/ 210 h 278"/>
                <a:gd name="T116" fmla="*/ 154 w 230"/>
                <a:gd name="T117" fmla="*/ 218 h 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0"/>
                <a:gd name="T178" fmla="*/ 0 h 278"/>
                <a:gd name="T179" fmla="*/ 230 w 230"/>
                <a:gd name="T180" fmla="*/ 278 h 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0" h="278">
                  <a:moveTo>
                    <a:pt x="154" y="218"/>
                  </a:moveTo>
                  <a:lnTo>
                    <a:pt x="150" y="242"/>
                  </a:lnTo>
                  <a:lnTo>
                    <a:pt x="146" y="266"/>
                  </a:lnTo>
                  <a:lnTo>
                    <a:pt x="140" y="260"/>
                  </a:lnTo>
                  <a:lnTo>
                    <a:pt x="122" y="264"/>
                  </a:lnTo>
                  <a:lnTo>
                    <a:pt x="114" y="276"/>
                  </a:lnTo>
                  <a:lnTo>
                    <a:pt x="106" y="264"/>
                  </a:lnTo>
                  <a:lnTo>
                    <a:pt x="84" y="258"/>
                  </a:lnTo>
                  <a:lnTo>
                    <a:pt x="80" y="256"/>
                  </a:lnTo>
                  <a:lnTo>
                    <a:pt x="64" y="278"/>
                  </a:lnTo>
                  <a:lnTo>
                    <a:pt x="52" y="276"/>
                  </a:lnTo>
                  <a:lnTo>
                    <a:pt x="44" y="258"/>
                  </a:lnTo>
                  <a:lnTo>
                    <a:pt x="36" y="238"/>
                  </a:lnTo>
                  <a:lnTo>
                    <a:pt x="32" y="218"/>
                  </a:lnTo>
                  <a:lnTo>
                    <a:pt x="32" y="204"/>
                  </a:lnTo>
                  <a:lnTo>
                    <a:pt x="22" y="188"/>
                  </a:lnTo>
                  <a:lnTo>
                    <a:pt x="18" y="176"/>
                  </a:lnTo>
                  <a:lnTo>
                    <a:pt x="12" y="164"/>
                  </a:lnTo>
                  <a:lnTo>
                    <a:pt x="12" y="156"/>
                  </a:lnTo>
                  <a:lnTo>
                    <a:pt x="20" y="138"/>
                  </a:lnTo>
                  <a:lnTo>
                    <a:pt x="14" y="136"/>
                  </a:lnTo>
                  <a:lnTo>
                    <a:pt x="12" y="120"/>
                  </a:lnTo>
                  <a:lnTo>
                    <a:pt x="12" y="100"/>
                  </a:lnTo>
                  <a:lnTo>
                    <a:pt x="16" y="90"/>
                  </a:lnTo>
                  <a:lnTo>
                    <a:pt x="16" y="64"/>
                  </a:lnTo>
                  <a:lnTo>
                    <a:pt x="18" y="56"/>
                  </a:lnTo>
                  <a:lnTo>
                    <a:pt x="10" y="42"/>
                  </a:lnTo>
                  <a:lnTo>
                    <a:pt x="0" y="24"/>
                  </a:lnTo>
                  <a:lnTo>
                    <a:pt x="24" y="26"/>
                  </a:lnTo>
                  <a:lnTo>
                    <a:pt x="32" y="20"/>
                  </a:lnTo>
                  <a:lnTo>
                    <a:pt x="48" y="10"/>
                  </a:lnTo>
                  <a:lnTo>
                    <a:pt x="62" y="0"/>
                  </a:lnTo>
                  <a:lnTo>
                    <a:pt x="76" y="2"/>
                  </a:lnTo>
                  <a:lnTo>
                    <a:pt x="78" y="20"/>
                  </a:lnTo>
                  <a:lnTo>
                    <a:pt x="80" y="36"/>
                  </a:lnTo>
                  <a:lnTo>
                    <a:pt x="94" y="52"/>
                  </a:lnTo>
                  <a:lnTo>
                    <a:pt x="108" y="56"/>
                  </a:lnTo>
                  <a:lnTo>
                    <a:pt x="124" y="66"/>
                  </a:lnTo>
                  <a:lnTo>
                    <a:pt x="144" y="80"/>
                  </a:lnTo>
                  <a:lnTo>
                    <a:pt x="166" y="84"/>
                  </a:lnTo>
                  <a:lnTo>
                    <a:pt x="170" y="92"/>
                  </a:lnTo>
                  <a:lnTo>
                    <a:pt x="172" y="114"/>
                  </a:lnTo>
                  <a:lnTo>
                    <a:pt x="170" y="114"/>
                  </a:lnTo>
                  <a:lnTo>
                    <a:pt x="176" y="122"/>
                  </a:lnTo>
                  <a:lnTo>
                    <a:pt x="178" y="138"/>
                  </a:lnTo>
                  <a:lnTo>
                    <a:pt x="194" y="138"/>
                  </a:lnTo>
                  <a:lnTo>
                    <a:pt x="212" y="142"/>
                  </a:lnTo>
                  <a:lnTo>
                    <a:pt x="214" y="160"/>
                  </a:lnTo>
                  <a:lnTo>
                    <a:pt x="226" y="172"/>
                  </a:lnTo>
                  <a:lnTo>
                    <a:pt x="230" y="180"/>
                  </a:lnTo>
                  <a:lnTo>
                    <a:pt x="226" y="196"/>
                  </a:lnTo>
                  <a:lnTo>
                    <a:pt x="222" y="212"/>
                  </a:lnTo>
                  <a:lnTo>
                    <a:pt x="224" y="218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04" y="204"/>
                  </a:lnTo>
                  <a:lnTo>
                    <a:pt x="180" y="206"/>
                  </a:lnTo>
                  <a:lnTo>
                    <a:pt x="156" y="210"/>
                  </a:lnTo>
                  <a:lnTo>
                    <a:pt x="154" y="2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4" name="Freeform 211"/>
            <p:cNvSpPr>
              <a:spLocks/>
            </p:cNvSpPr>
            <p:nvPr/>
          </p:nvSpPr>
          <p:spPr bwMode="auto">
            <a:xfrm>
              <a:off x="2906" y="3376"/>
              <a:ext cx="168" cy="192"/>
            </a:xfrm>
            <a:custGeom>
              <a:avLst/>
              <a:gdLst>
                <a:gd name="T0" fmla="*/ 0 w 168"/>
                <a:gd name="T1" fmla="*/ 150 h 192"/>
                <a:gd name="T2" fmla="*/ 0 w 168"/>
                <a:gd name="T3" fmla="*/ 120 h 192"/>
                <a:gd name="T4" fmla="*/ 2 w 168"/>
                <a:gd name="T5" fmla="*/ 90 h 192"/>
                <a:gd name="T6" fmla="*/ 20 w 168"/>
                <a:gd name="T7" fmla="*/ 90 h 192"/>
                <a:gd name="T8" fmla="*/ 20 w 168"/>
                <a:gd name="T9" fmla="*/ 70 h 192"/>
                <a:gd name="T10" fmla="*/ 20 w 168"/>
                <a:gd name="T11" fmla="*/ 50 h 192"/>
                <a:gd name="T12" fmla="*/ 20 w 168"/>
                <a:gd name="T13" fmla="*/ 30 h 192"/>
                <a:gd name="T14" fmla="*/ 22 w 168"/>
                <a:gd name="T15" fmla="*/ 10 h 192"/>
                <a:gd name="T16" fmla="*/ 44 w 168"/>
                <a:gd name="T17" fmla="*/ 8 h 192"/>
                <a:gd name="T18" fmla="*/ 64 w 168"/>
                <a:gd name="T19" fmla="*/ 6 h 192"/>
                <a:gd name="T20" fmla="*/ 72 w 168"/>
                <a:gd name="T21" fmla="*/ 14 h 192"/>
                <a:gd name="T22" fmla="*/ 86 w 168"/>
                <a:gd name="T23" fmla="*/ 6 h 192"/>
                <a:gd name="T24" fmla="*/ 100 w 168"/>
                <a:gd name="T25" fmla="*/ 0 h 192"/>
                <a:gd name="T26" fmla="*/ 112 w 168"/>
                <a:gd name="T27" fmla="*/ 20 h 192"/>
                <a:gd name="T28" fmla="*/ 120 w 168"/>
                <a:gd name="T29" fmla="*/ 42 h 192"/>
                <a:gd name="T30" fmla="*/ 136 w 168"/>
                <a:gd name="T31" fmla="*/ 52 h 192"/>
                <a:gd name="T32" fmla="*/ 138 w 168"/>
                <a:gd name="T33" fmla="*/ 58 h 192"/>
                <a:gd name="T34" fmla="*/ 142 w 168"/>
                <a:gd name="T35" fmla="*/ 62 h 192"/>
                <a:gd name="T36" fmla="*/ 148 w 168"/>
                <a:gd name="T37" fmla="*/ 80 h 192"/>
                <a:gd name="T38" fmla="*/ 164 w 168"/>
                <a:gd name="T39" fmla="*/ 88 h 192"/>
                <a:gd name="T40" fmla="*/ 168 w 168"/>
                <a:gd name="T41" fmla="*/ 92 h 192"/>
                <a:gd name="T42" fmla="*/ 168 w 168"/>
                <a:gd name="T43" fmla="*/ 94 h 192"/>
                <a:gd name="T44" fmla="*/ 144 w 168"/>
                <a:gd name="T45" fmla="*/ 110 h 192"/>
                <a:gd name="T46" fmla="*/ 124 w 168"/>
                <a:gd name="T47" fmla="*/ 126 h 192"/>
                <a:gd name="T48" fmla="*/ 116 w 168"/>
                <a:gd name="T49" fmla="*/ 144 h 192"/>
                <a:gd name="T50" fmla="*/ 106 w 168"/>
                <a:gd name="T51" fmla="*/ 152 h 192"/>
                <a:gd name="T52" fmla="*/ 94 w 168"/>
                <a:gd name="T53" fmla="*/ 168 h 192"/>
                <a:gd name="T54" fmla="*/ 68 w 168"/>
                <a:gd name="T55" fmla="*/ 166 h 192"/>
                <a:gd name="T56" fmla="*/ 54 w 168"/>
                <a:gd name="T57" fmla="*/ 160 h 192"/>
                <a:gd name="T58" fmla="*/ 44 w 168"/>
                <a:gd name="T59" fmla="*/ 174 h 192"/>
                <a:gd name="T60" fmla="*/ 34 w 168"/>
                <a:gd name="T61" fmla="*/ 188 h 192"/>
                <a:gd name="T62" fmla="*/ 16 w 168"/>
                <a:gd name="T63" fmla="*/ 192 h 192"/>
                <a:gd name="T64" fmla="*/ 8 w 168"/>
                <a:gd name="T65" fmla="*/ 188 h 192"/>
                <a:gd name="T66" fmla="*/ 10 w 168"/>
                <a:gd name="T67" fmla="*/ 168 h 192"/>
                <a:gd name="T68" fmla="*/ 0 w 168"/>
                <a:gd name="T69" fmla="*/ 150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8"/>
                <a:gd name="T106" fmla="*/ 0 h 192"/>
                <a:gd name="T107" fmla="*/ 168 w 168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8" h="192">
                  <a:moveTo>
                    <a:pt x="0" y="150"/>
                  </a:moveTo>
                  <a:lnTo>
                    <a:pt x="0" y="120"/>
                  </a:lnTo>
                  <a:lnTo>
                    <a:pt x="2" y="90"/>
                  </a:lnTo>
                  <a:lnTo>
                    <a:pt x="20" y="90"/>
                  </a:lnTo>
                  <a:lnTo>
                    <a:pt x="20" y="70"/>
                  </a:lnTo>
                  <a:lnTo>
                    <a:pt x="20" y="50"/>
                  </a:lnTo>
                  <a:lnTo>
                    <a:pt x="20" y="30"/>
                  </a:lnTo>
                  <a:lnTo>
                    <a:pt x="22" y="10"/>
                  </a:lnTo>
                  <a:lnTo>
                    <a:pt x="44" y="8"/>
                  </a:lnTo>
                  <a:lnTo>
                    <a:pt x="64" y="6"/>
                  </a:lnTo>
                  <a:lnTo>
                    <a:pt x="72" y="14"/>
                  </a:lnTo>
                  <a:lnTo>
                    <a:pt x="86" y="6"/>
                  </a:lnTo>
                  <a:lnTo>
                    <a:pt x="100" y="0"/>
                  </a:lnTo>
                  <a:lnTo>
                    <a:pt x="112" y="20"/>
                  </a:lnTo>
                  <a:lnTo>
                    <a:pt x="120" y="42"/>
                  </a:lnTo>
                  <a:lnTo>
                    <a:pt x="136" y="52"/>
                  </a:lnTo>
                  <a:lnTo>
                    <a:pt x="138" y="58"/>
                  </a:lnTo>
                  <a:lnTo>
                    <a:pt x="142" y="62"/>
                  </a:lnTo>
                  <a:lnTo>
                    <a:pt x="148" y="80"/>
                  </a:lnTo>
                  <a:lnTo>
                    <a:pt x="164" y="88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44" y="110"/>
                  </a:lnTo>
                  <a:lnTo>
                    <a:pt x="124" y="126"/>
                  </a:lnTo>
                  <a:lnTo>
                    <a:pt x="116" y="144"/>
                  </a:lnTo>
                  <a:lnTo>
                    <a:pt x="106" y="152"/>
                  </a:lnTo>
                  <a:lnTo>
                    <a:pt x="94" y="168"/>
                  </a:lnTo>
                  <a:lnTo>
                    <a:pt x="68" y="166"/>
                  </a:lnTo>
                  <a:lnTo>
                    <a:pt x="54" y="160"/>
                  </a:lnTo>
                  <a:lnTo>
                    <a:pt x="44" y="174"/>
                  </a:lnTo>
                  <a:lnTo>
                    <a:pt x="34" y="188"/>
                  </a:lnTo>
                  <a:lnTo>
                    <a:pt x="16" y="192"/>
                  </a:lnTo>
                  <a:lnTo>
                    <a:pt x="8" y="188"/>
                  </a:lnTo>
                  <a:lnTo>
                    <a:pt x="10" y="168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5" name="Freeform 212"/>
            <p:cNvSpPr>
              <a:spLocks/>
            </p:cNvSpPr>
            <p:nvPr/>
          </p:nvSpPr>
          <p:spPr bwMode="auto">
            <a:xfrm>
              <a:off x="3340" y="3242"/>
              <a:ext cx="2" cy="10"/>
            </a:xfrm>
            <a:custGeom>
              <a:avLst/>
              <a:gdLst>
                <a:gd name="T0" fmla="*/ 2 w 2"/>
                <a:gd name="T1" fmla="*/ 10 h 10"/>
                <a:gd name="T2" fmla="*/ 2 w 2"/>
                <a:gd name="T3" fmla="*/ 6 h 10"/>
                <a:gd name="T4" fmla="*/ 0 w 2"/>
                <a:gd name="T5" fmla="*/ 0 h 10"/>
                <a:gd name="T6" fmla="*/ 2 w 2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2" y="10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6" name="Freeform 213"/>
            <p:cNvSpPr>
              <a:spLocks/>
            </p:cNvSpPr>
            <p:nvPr/>
          </p:nvSpPr>
          <p:spPr bwMode="auto">
            <a:xfrm>
              <a:off x="3028" y="3606"/>
              <a:ext cx="38" cy="42"/>
            </a:xfrm>
            <a:custGeom>
              <a:avLst/>
              <a:gdLst>
                <a:gd name="T0" fmla="*/ 16 w 38"/>
                <a:gd name="T1" fmla="*/ 4 h 42"/>
                <a:gd name="T2" fmla="*/ 0 w 38"/>
                <a:gd name="T3" fmla="*/ 24 h 42"/>
                <a:gd name="T4" fmla="*/ 12 w 38"/>
                <a:gd name="T5" fmla="*/ 42 h 42"/>
                <a:gd name="T6" fmla="*/ 18 w 38"/>
                <a:gd name="T7" fmla="*/ 38 h 42"/>
                <a:gd name="T8" fmla="*/ 36 w 38"/>
                <a:gd name="T9" fmla="*/ 24 h 42"/>
                <a:gd name="T10" fmla="*/ 38 w 38"/>
                <a:gd name="T11" fmla="*/ 10 h 42"/>
                <a:gd name="T12" fmla="*/ 24 w 38"/>
                <a:gd name="T13" fmla="*/ 0 h 42"/>
                <a:gd name="T14" fmla="*/ 16 w 38"/>
                <a:gd name="T15" fmla="*/ 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42"/>
                <a:gd name="T26" fmla="*/ 38 w 38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42">
                  <a:moveTo>
                    <a:pt x="16" y="4"/>
                  </a:moveTo>
                  <a:lnTo>
                    <a:pt x="0" y="24"/>
                  </a:lnTo>
                  <a:lnTo>
                    <a:pt x="12" y="42"/>
                  </a:lnTo>
                  <a:lnTo>
                    <a:pt x="18" y="38"/>
                  </a:lnTo>
                  <a:lnTo>
                    <a:pt x="36" y="24"/>
                  </a:lnTo>
                  <a:lnTo>
                    <a:pt x="38" y="10"/>
                  </a:lnTo>
                  <a:lnTo>
                    <a:pt x="24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7" name="Freeform 214"/>
            <p:cNvSpPr>
              <a:spLocks/>
            </p:cNvSpPr>
            <p:nvPr/>
          </p:nvSpPr>
          <p:spPr bwMode="auto">
            <a:xfrm>
              <a:off x="3328" y="3256"/>
              <a:ext cx="140" cy="286"/>
            </a:xfrm>
            <a:custGeom>
              <a:avLst/>
              <a:gdLst>
                <a:gd name="T0" fmla="*/ 52 w 140"/>
                <a:gd name="T1" fmla="*/ 80 h 286"/>
                <a:gd name="T2" fmla="*/ 44 w 140"/>
                <a:gd name="T3" fmla="*/ 80 h 286"/>
                <a:gd name="T4" fmla="*/ 28 w 140"/>
                <a:gd name="T5" fmla="*/ 88 h 286"/>
                <a:gd name="T6" fmla="*/ 22 w 140"/>
                <a:gd name="T7" fmla="*/ 106 h 286"/>
                <a:gd name="T8" fmla="*/ 20 w 140"/>
                <a:gd name="T9" fmla="*/ 122 h 286"/>
                <a:gd name="T10" fmla="*/ 22 w 140"/>
                <a:gd name="T11" fmla="*/ 144 h 286"/>
                <a:gd name="T12" fmla="*/ 24 w 140"/>
                <a:gd name="T13" fmla="*/ 166 h 286"/>
                <a:gd name="T14" fmla="*/ 14 w 140"/>
                <a:gd name="T15" fmla="*/ 180 h 286"/>
                <a:gd name="T16" fmla="*/ 6 w 140"/>
                <a:gd name="T17" fmla="*/ 196 h 286"/>
                <a:gd name="T18" fmla="*/ 0 w 140"/>
                <a:gd name="T19" fmla="*/ 224 h 286"/>
                <a:gd name="T20" fmla="*/ 4 w 140"/>
                <a:gd name="T21" fmla="*/ 246 h 286"/>
                <a:gd name="T22" fmla="*/ 10 w 140"/>
                <a:gd name="T23" fmla="*/ 274 h 286"/>
                <a:gd name="T24" fmla="*/ 34 w 140"/>
                <a:gd name="T25" fmla="*/ 286 h 286"/>
                <a:gd name="T26" fmla="*/ 50 w 140"/>
                <a:gd name="T27" fmla="*/ 278 h 286"/>
                <a:gd name="T28" fmla="*/ 66 w 140"/>
                <a:gd name="T29" fmla="*/ 268 h 286"/>
                <a:gd name="T30" fmla="*/ 74 w 140"/>
                <a:gd name="T31" fmla="*/ 248 h 286"/>
                <a:gd name="T32" fmla="*/ 78 w 140"/>
                <a:gd name="T33" fmla="*/ 230 h 286"/>
                <a:gd name="T34" fmla="*/ 86 w 140"/>
                <a:gd name="T35" fmla="*/ 210 h 286"/>
                <a:gd name="T36" fmla="*/ 92 w 140"/>
                <a:gd name="T37" fmla="*/ 192 h 286"/>
                <a:gd name="T38" fmla="*/ 100 w 140"/>
                <a:gd name="T39" fmla="*/ 172 h 286"/>
                <a:gd name="T40" fmla="*/ 104 w 140"/>
                <a:gd name="T41" fmla="*/ 152 h 286"/>
                <a:gd name="T42" fmla="*/ 112 w 140"/>
                <a:gd name="T43" fmla="*/ 132 h 286"/>
                <a:gd name="T44" fmla="*/ 118 w 140"/>
                <a:gd name="T45" fmla="*/ 112 h 286"/>
                <a:gd name="T46" fmla="*/ 126 w 140"/>
                <a:gd name="T47" fmla="*/ 98 h 286"/>
                <a:gd name="T48" fmla="*/ 126 w 140"/>
                <a:gd name="T49" fmla="*/ 70 h 286"/>
                <a:gd name="T50" fmla="*/ 134 w 140"/>
                <a:gd name="T51" fmla="*/ 78 h 286"/>
                <a:gd name="T52" fmla="*/ 140 w 140"/>
                <a:gd name="T53" fmla="*/ 66 h 286"/>
                <a:gd name="T54" fmla="*/ 134 w 140"/>
                <a:gd name="T55" fmla="*/ 40 h 286"/>
                <a:gd name="T56" fmla="*/ 128 w 140"/>
                <a:gd name="T57" fmla="*/ 14 h 286"/>
                <a:gd name="T58" fmla="*/ 122 w 140"/>
                <a:gd name="T59" fmla="*/ 0 h 286"/>
                <a:gd name="T60" fmla="*/ 118 w 140"/>
                <a:gd name="T61" fmla="*/ 0 h 286"/>
                <a:gd name="T62" fmla="*/ 114 w 140"/>
                <a:gd name="T63" fmla="*/ 4 h 286"/>
                <a:gd name="T64" fmla="*/ 110 w 140"/>
                <a:gd name="T65" fmla="*/ 26 h 286"/>
                <a:gd name="T66" fmla="*/ 102 w 140"/>
                <a:gd name="T67" fmla="*/ 30 h 286"/>
                <a:gd name="T68" fmla="*/ 100 w 140"/>
                <a:gd name="T69" fmla="*/ 32 h 286"/>
                <a:gd name="T70" fmla="*/ 94 w 140"/>
                <a:gd name="T71" fmla="*/ 30 h 286"/>
                <a:gd name="T72" fmla="*/ 96 w 140"/>
                <a:gd name="T73" fmla="*/ 42 h 286"/>
                <a:gd name="T74" fmla="*/ 92 w 140"/>
                <a:gd name="T75" fmla="*/ 50 h 286"/>
                <a:gd name="T76" fmla="*/ 92 w 140"/>
                <a:gd name="T77" fmla="*/ 52 h 286"/>
                <a:gd name="T78" fmla="*/ 84 w 140"/>
                <a:gd name="T79" fmla="*/ 60 h 286"/>
                <a:gd name="T80" fmla="*/ 86 w 140"/>
                <a:gd name="T81" fmla="*/ 52 h 286"/>
                <a:gd name="T82" fmla="*/ 78 w 140"/>
                <a:gd name="T83" fmla="*/ 68 h 286"/>
                <a:gd name="T84" fmla="*/ 76 w 140"/>
                <a:gd name="T85" fmla="*/ 70 h 286"/>
                <a:gd name="T86" fmla="*/ 72 w 140"/>
                <a:gd name="T87" fmla="*/ 66 h 286"/>
                <a:gd name="T88" fmla="*/ 64 w 140"/>
                <a:gd name="T89" fmla="*/ 78 h 286"/>
                <a:gd name="T90" fmla="*/ 52 w 140"/>
                <a:gd name="T91" fmla="*/ 80 h 28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0"/>
                <a:gd name="T139" fmla="*/ 0 h 286"/>
                <a:gd name="T140" fmla="*/ 140 w 140"/>
                <a:gd name="T141" fmla="*/ 286 h 28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0" h="286">
                  <a:moveTo>
                    <a:pt x="52" y="80"/>
                  </a:moveTo>
                  <a:lnTo>
                    <a:pt x="44" y="80"/>
                  </a:lnTo>
                  <a:lnTo>
                    <a:pt x="28" y="88"/>
                  </a:lnTo>
                  <a:lnTo>
                    <a:pt x="22" y="106"/>
                  </a:lnTo>
                  <a:lnTo>
                    <a:pt x="20" y="122"/>
                  </a:lnTo>
                  <a:lnTo>
                    <a:pt x="22" y="144"/>
                  </a:lnTo>
                  <a:lnTo>
                    <a:pt x="24" y="166"/>
                  </a:lnTo>
                  <a:lnTo>
                    <a:pt x="14" y="180"/>
                  </a:lnTo>
                  <a:lnTo>
                    <a:pt x="6" y="196"/>
                  </a:lnTo>
                  <a:lnTo>
                    <a:pt x="0" y="224"/>
                  </a:lnTo>
                  <a:lnTo>
                    <a:pt x="4" y="246"/>
                  </a:lnTo>
                  <a:lnTo>
                    <a:pt x="10" y="274"/>
                  </a:lnTo>
                  <a:lnTo>
                    <a:pt x="34" y="286"/>
                  </a:lnTo>
                  <a:lnTo>
                    <a:pt x="50" y="278"/>
                  </a:lnTo>
                  <a:lnTo>
                    <a:pt x="66" y="268"/>
                  </a:lnTo>
                  <a:lnTo>
                    <a:pt x="74" y="248"/>
                  </a:lnTo>
                  <a:lnTo>
                    <a:pt x="78" y="230"/>
                  </a:lnTo>
                  <a:lnTo>
                    <a:pt x="86" y="210"/>
                  </a:lnTo>
                  <a:lnTo>
                    <a:pt x="92" y="192"/>
                  </a:lnTo>
                  <a:lnTo>
                    <a:pt x="100" y="172"/>
                  </a:lnTo>
                  <a:lnTo>
                    <a:pt x="104" y="152"/>
                  </a:lnTo>
                  <a:lnTo>
                    <a:pt x="112" y="132"/>
                  </a:lnTo>
                  <a:lnTo>
                    <a:pt x="118" y="112"/>
                  </a:lnTo>
                  <a:lnTo>
                    <a:pt x="126" y="98"/>
                  </a:lnTo>
                  <a:lnTo>
                    <a:pt x="126" y="70"/>
                  </a:lnTo>
                  <a:lnTo>
                    <a:pt x="134" y="78"/>
                  </a:lnTo>
                  <a:lnTo>
                    <a:pt x="140" y="66"/>
                  </a:lnTo>
                  <a:lnTo>
                    <a:pt x="134" y="40"/>
                  </a:lnTo>
                  <a:lnTo>
                    <a:pt x="128" y="14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4" y="4"/>
                  </a:lnTo>
                  <a:lnTo>
                    <a:pt x="110" y="26"/>
                  </a:lnTo>
                  <a:lnTo>
                    <a:pt x="102" y="30"/>
                  </a:lnTo>
                  <a:lnTo>
                    <a:pt x="100" y="32"/>
                  </a:lnTo>
                  <a:lnTo>
                    <a:pt x="94" y="30"/>
                  </a:lnTo>
                  <a:lnTo>
                    <a:pt x="96" y="42"/>
                  </a:lnTo>
                  <a:lnTo>
                    <a:pt x="92" y="50"/>
                  </a:lnTo>
                  <a:lnTo>
                    <a:pt x="92" y="52"/>
                  </a:lnTo>
                  <a:lnTo>
                    <a:pt x="84" y="60"/>
                  </a:lnTo>
                  <a:lnTo>
                    <a:pt x="86" y="52"/>
                  </a:lnTo>
                  <a:lnTo>
                    <a:pt x="78" y="68"/>
                  </a:lnTo>
                  <a:lnTo>
                    <a:pt x="76" y="70"/>
                  </a:lnTo>
                  <a:lnTo>
                    <a:pt x="72" y="66"/>
                  </a:lnTo>
                  <a:lnTo>
                    <a:pt x="64" y="78"/>
                  </a:lnTo>
                  <a:lnTo>
                    <a:pt x="52" y="8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8" name="Freeform 215"/>
            <p:cNvSpPr>
              <a:spLocks/>
            </p:cNvSpPr>
            <p:nvPr/>
          </p:nvSpPr>
          <p:spPr bwMode="auto">
            <a:xfrm>
              <a:off x="3146" y="3200"/>
              <a:ext cx="54" cy="160"/>
            </a:xfrm>
            <a:custGeom>
              <a:avLst/>
              <a:gdLst>
                <a:gd name="T0" fmla="*/ 30 w 54"/>
                <a:gd name="T1" fmla="*/ 112 h 160"/>
                <a:gd name="T2" fmla="*/ 26 w 54"/>
                <a:gd name="T3" fmla="*/ 134 h 160"/>
                <a:gd name="T4" fmla="*/ 34 w 54"/>
                <a:gd name="T5" fmla="*/ 148 h 160"/>
                <a:gd name="T6" fmla="*/ 42 w 54"/>
                <a:gd name="T7" fmla="*/ 160 h 160"/>
                <a:gd name="T8" fmla="*/ 40 w 54"/>
                <a:gd name="T9" fmla="*/ 148 h 160"/>
                <a:gd name="T10" fmla="*/ 50 w 54"/>
                <a:gd name="T11" fmla="*/ 140 h 160"/>
                <a:gd name="T12" fmla="*/ 52 w 54"/>
                <a:gd name="T13" fmla="*/ 124 h 160"/>
                <a:gd name="T14" fmla="*/ 54 w 54"/>
                <a:gd name="T15" fmla="*/ 110 h 160"/>
                <a:gd name="T16" fmla="*/ 44 w 54"/>
                <a:gd name="T17" fmla="*/ 98 h 160"/>
                <a:gd name="T18" fmla="*/ 34 w 54"/>
                <a:gd name="T19" fmla="*/ 86 h 160"/>
                <a:gd name="T20" fmla="*/ 30 w 54"/>
                <a:gd name="T21" fmla="*/ 62 h 160"/>
                <a:gd name="T22" fmla="*/ 34 w 54"/>
                <a:gd name="T23" fmla="*/ 48 h 160"/>
                <a:gd name="T24" fmla="*/ 42 w 54"/>
                <a:gd name="T25" fmla="*/ 44 h 160"/>
                <a:gd name="T26" fmla="*/ 36 w 54"/>
                <a:gd name="T27" fmla="*/ 28 h 160"/>
                <a:gd name="T28" fmla="*/ 30 w 54"/>
                <a:gd name="T29" fmla="*/ 6 h 160"/>
                <a:gd name="T30" fmla="*/ 24 w 54"/>
                <a:gd name="T31" fmla="*/ 2 h 160"/>
                <a:gd name="T32" fmla="*/ 6 w 54"/>
                <a:gd name="T33" fmla="*/ 0 h 160"/>
                <a:gd name="T34" fmla="*/ 6 w 54"/>
                <a:gd name="T35" fmla="*/ 4 h 160"/>
                <a:gd name="T36" fmla="*/ 18 w 54"/>
                <a:gd name="T37" fmla="*/ 20 h 160"/>
                <a:gd name="T38" fmla="*/ 14 w 54"/>
                <a:gd name="T39" fmla="*/ 28 h 160"/>
                <a:gd name="T40" fmla="*/ 12 w 54"/>
                <a:gd name="T41" fmla="*/ 44 h 160"/>
                <a:gd name="T42" fmla="*/ 12 w 54"/>
                <a:gd name="T43" fmla="*/ 62 h 160"/>
                <a:gd name="T44" fmla="*/ 10 w 54"/>
                <a:gd name="T45" fmla="*/ 66 h 160"/>
                <a:gd name="T46" fmla="*/ 0 w 54"/>
                <a:gd name="T47" fmla="*/ 86 h 160"/>
                <a:gd name="T48" fmla="*/ 8 w 54"/>
                <a:gd name="T49" fmla="*/ 96 h 160"/>
                <a:gd name="T50" fmla="*/ 14 w 54"/>
                <a:gd name="T51" fmla="*/ 104 h 160"/>
                <a:gd name="T52" fmla="*/ 24 w 54"/>
                <a:gd name="T53" fmla="*/ 104 h 160"/>
                <a:gd name="T54" fmla="*/ 30 w 54"/>
                <a:gd name="T55" fmla="*/ 112 h 1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160"/>
                <a:gd name="T86" fmla="*/ 54 w 54"/>
                <a:gd name="T87" fmla="*/ 160 h 1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160">
                  <a:moveTo>
                    <a:pt x="30" y="112"/>
                  </a:moveTo>
                  <a:lnTo>
                    <a:pt x="26" y="134"/>
                  </a:lnTo>
                  <a:lnTo>
                    <a:pt x="34" y="148"/>
                  </a:lnTo>
                  <a:lnTo>
                    <a:pt x="42" y="160"/>
                  </a:lnTo>
                  <a:lnTo>
                    <a:pt x="40" y="148"/>
                  </a:lnTo>
                  <a:lnTo>
                    <a:pt x="50" y="140"/>
                  </a:lnTo>
                  <a:lnTo>
                    <a:pt x="52" y="124"/>
                  </a:lnTo>
                  <a:lnTo>
                    <a:pt x="54" y="110"/>
                  </a:lnTo>
                  <a:lnTo>
                    <a:pt x="44" y="98"/>
                  </a:lnTo>
                  <a:lnTo>
                    <a:pt x="34" y="86"/>
                  </a:lnTo>
                  <a:lnTo>
                    <a:pt x="30" y="62"/>
                  </a:lnTo>
                  <a:lnTo>
                    <a:pt x="34" y="48"/>
                  </a:lnTo>
                  <a:lnTo>
                    <a:pt x="42" y="44"/>
                  </a:lnTo>
                  <a:lnTo>
                    <a:pt x="36" y="28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6" y="0"/>
                  </a:lnTo>
                  <a:lnTo>
                    <a:pt x="6" y="4"/>
                  </a:lnTo>
                  <a:lnTo>
                    <a:pt x="18" y="20"/>
                  </a:lnTo>
                  <a:lnTo>
                    <a:pt x="14" y="28"/>
                  </a:lnTo>
                  <a:lnTo>
                    <a:pt x="12" y="44"/>
                  </a:lnTo>
                  <a:lnTo>
                    <a:pt x="12" y="62"/>
                  </a:lnTo>
                  <a:lnTo>
                    <a:pt x="10" y="66"/>
                  </a:lnTo>
                  <a:lnTo>
                    <a:pt x="0" y="86"/>
                  </a:lnTo>
                  <a:lnTo>
                    <a:pt x="8" y="96"/>
                  </a:lnTo>
                  <a:lnTo>
                    <a:pt x="14" y="104"/>
                  </a:lnTo>
                  <a:lnTo>
                    <a:pt x="24" y="104"/>
                  </a:lnTo>
                  <a:lnTo>
                    <a:pt x="30" y="1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9" name="Freeform 216"/>
            <p:cNvSpPr>
              <a:spLocks/>
            </p:cNvSpPr>
            <p:nvPr/>
          </p:nvSpPr>
          <p:spPr bwMode="auto">
            <a:xfrm>
              <a:off x="3098" y="3222"/>
              <a:ext cx="194" cy="346"/>
            </a:xfrm>
            <a:custGeom>
              <a:avLst/>
              <a:gdLst>
                <a:gd name="T0" fmla="*/ 78 w 194"/>
                <a:gd name="T1" fmla="*/ 202 h 346"/>
                <a:gd name="T2" fmla="*/ 86 w 194"/>
                <a:gd name="T3" fmla="*/ 194 h 346"/>
                <a:gd name="T4" fmla="*/ 120 w 194"/>
                <a:gd name="T5" fmla="*/ 158 h 346"/>
                <a:gd name="T6" fmla="*/ 150 w 194"/>
                <a:gd name="T7" fmla="*/ 140 h 346"/>
                <a:gd name="T8" fmla="*/ 190 w 194"/>
                <a:gd name="T9" fmla="*/ 98 h 346"/>
                <a:gd name="T10" fmla="*/ 192 w 194"/>
                <a:gd name="T11" fmla="*/ 84 h 346"/>
                <a:gd name="T12" fmla="*/ 192 w 194"/>
                <a:gd name="T13" fmla="*/ 42 h 346"/>
                <a:gd name="T14" fmla="*/ 192 w 194"/>
                <a:gd name="T15" fmla="*/ 0 h 346"/>
                <a:gd name="T16" fmla="*/ 172 w 194"/>
                <a:gd name="T17" fmla="*/ 8 h 346"/>
                <a:gd name="T18" fmla="*/ 144 w 194"/>
                <a:gd name="T19" fmla="*/ 20 h 346"/>
                <a:gd name="T20" fmla="*/ 108 w 194"/>
                <a:gd name="T21" fmla="*/ 20 h 346"/>
                <a:gd name="T22" fmla="*/ 90 w 194"/>
                <a:gd name="T23" fmla="*/ 22 h 346"/>
                <a:gd name="T24" fmla="*/ 80 w 194"/>
                <a:gd name="T25" fmla="*/ 42 h 346"/>
                <a:gd name="T26" fmla="*/ 92 w 194"/>
                <a:gd name="T27" fmla="*/ 76 h 346"/>
                <a:gd name="T28" fmla="*/ 102 w 194"/>
                <a:gd name="T29" fmla="*/ 104 h 346"/>
                <a:gd name="T30" fmla="*/ 88 w 194"/>
                <a:gd name="T31" fmla="*/ 128 h 346"/>
                <a:gd name="T32" fmla="*/ 82 w 194"/>
                <a:gd name="T33" fmla="*/ 128 h 346"/>
                <a:gd name="T34" fmla="*/ 80 w 194"/>
                <a:gd name="T35" fmla="*/ 92 h 346"/>
                <a:gd name="T36" fmla="*/ 62 w 194"/>
                <a:gd name="T37" fmla="*/ 84 h 346"/>
                <a:gd name="T38" fmla="*/ 40 w 194"/>
                <a:gd name="T39" fmla="*/ 80 h 346"/>
                <a:gd name="T40" fmla="*/ 12 w 194"/>
                <a:gd name="T41" fmla="*/ 92 h 346"/>
                <a:gd name="T42" fmla="*/ 2 w 194"/>
                <a:gd name="T43" fmla="*/ 108 h 346"/>
                <a:gd name="T44" fmla="*/ 12 w 194"/>
                <a:gd name="T45" fmla="*/ 116 h 346"/>
                <a:gd name="T46" fmla="*/ 48 w 194"/>
                <a:gd name="T47" fmla="*/ 132 h 346"/>
                <a:gd name="T48" fmla="*/ 44 w 194"/>
                <a:gd name="T49" fmla="*/ 176 h 346"/>
                <a:gd name="T50" fmla="*/ 40 w 194"/>
                <a:gd name="T51" fmla="*/ 214 h 346"/>
                <a:gd name="T52" fmla="*/ 24 w 194"/>
                <a:gd name="T53" fmla="*/ 242 h 346"/>
                <a:gd name="T54" fmla="*/ 16 w 194"/>
                <a:gd name="T55" fmla="*/ 268 h 346"/>
                <a:gd name="T56" fmla="*/ 20 w 194"/>
                <a:gd name="T57" fmla="*/ 306 h 346"/>
                <a:gd name="T58" fmla="*/ 22 w 194"/>
                <a:gd name="T59" fmla="*/ 346 h 346"/>
                <a:gd name="T60" fmla="*/ 36 w 194"/>
                <a:gd name="T61" fmla="*/ 334 h 346"/>
                <a:gd name="T62" fmla="*/ 52 w 194"/>
                <a:gd name="T63" fmla="*/ 310 h 346"/>
                <a:gd name="T64" fmla="*/ 86 w 194"/>
                <a:gd name="T65" fmla="*/ 292 h 346"/>
                <a:gd name="T66" fmla="*/ 88 w 194"/>
                <a:gd name="T67" fmla="*/ 264 h 346"/>
                <a:gd name="T68" fmla="*/ 86 w 194"/>
                <a:gd name="T69" fmla="*/ 252 h 346"/>
                <a:gd name="T70" fmla="*/ 80 w 194"/>
                <a:gd name="T71" fmla="*/ 216 h 3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4"/>
                <a:gd name="T109" fmla="*/ 0 h 346"/>
                <a:gd name="T110" fmla="*/ 194 w 194"/>
                <a:gd name="T111" fmla="*/ 346 h 3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4" h="346">
                  <a:moveTo>
                    <a:pt x="80" y="216"/>
                  </a:moveTo>
                  <a:lnTo>
                    <a:pt x="78" y="202"/>
                  </a:lnTo>
                  <a:lnTo>
                    <a:pt x="78" y="194"/>
                  </a:lnTo>
                  <a:lnTo>
                    <a:pt x="86" y="194"/>
                  </a:lnTo>
                  <a:lnTo>
                    <a:pt x="106" y="178"/>
                  </a:lnTo>
                  <a:lnTo>
                    <a:pt x="120" y="158"/>
                  </a:lnTo>
                  <a:lnTo>
                    <a:pt x="136" y="148"/>
                  </a:lnTo>
                  <a:lnTo>
                    <a:pt x="150" y="140"/>
                  </a:lnTo>
                  <a:lnTo>
                    <a:pt x="174" y="126"/>
                  </a:lnTo>
                  <a:lnTo>
                    <a:pt x="190" y="98"/>
                  </a:lnTo>
                  <a:lnTo>
                    <a:pt x="194" y="84"/>
                  </a:lnTo>
                  <a:lnTo>
                    <a:pt x="192" y="84"/>
                  </a:lnTo>
                  <a:lnTo>
                    <a:pt x="190" y="52"/>
                  </a:lnTo>
                  <a:lnTo>
                    <a:pt x="192" y="42"/>
                  </a:lnTo>
                  <a:lnTo>
                    <a:pt x="192" y="14"/>
                  </a:lnTo>
                  <a:lnTo>
                    <a:pt x="192" y="0"/>
                  </a:lnTo>
                  <a:lnTo>
                    <a:pt x="190" y="0"/>
                  </a:lnTo>
                  <a:lnTo>
                    <a:pt x="172" y="8"/>
                  </a:lnTo>
                  <a:lnTo>
                    <a:pt x="152" y="18"/>
                  </a:lnTo>
                  <a:lnTo>
                    <a:pt x="144" y="20"/>
                  </a:lnTo>
                  <a:lnTo>
                    <a:pt x="130" y="24"/>
                  </a:lnTo>
                  <a:lnTo>
                    <a:pt x="108" y="20"/>
                  </a:lnTo>
                  <a:lnTo>
                    <a:pt x="98" y="22"/>
                  </a:lnTo>
                  <a:lnTo>
                    <a:pt x="90" y="22"/>
                  </a:lnTo>
                  <a:lnTo>
                    <a:pt x="84" y="26"/>
                  </a:lnTo>
                  <a:lnTo>
                    <a:pt x="80" y="42"/>
                  </a:lnTo>
                  <a:lnTo>
                    <a:pt x="82" y="64"/>
                  </a:lnTo>
                  <a:lnTo>
                    <a:pt x="92" y="76"/>
                  </a:lnTo>
                  <a:lnTo>
                    <a:pt x="104" y="88"/>
                  </a:lnTo>
                  <a:lnTo>
                    <a:pt x="102" y="104"/>
                  </a:lnTo>
                  <a:lnTo>
                    <a:pt x="100" y="118"/>
                  </a:lnTo>
                  <a:lnTo>
                    <a:pt x="88" y="128"/>
                  </a:lnTo>
                  <a:lnTo>
                    <a:pt x="92" y="140"/>
                  </a:lnTo>
                  <a:lnTo>
                    <a:pt x="82" y="128"/>
                  </a:lnTo>
                  <a:lnTo>
                    <a:pt x="74" y="112"/>
                  </a:lnTo>
                  <a:lnTo>
                    <a:pt x="80" y="92"/>
                  </a:lnTo>
                  <a:lnTo>
                    <a:pt x="74" y="84"/>
                  </a:lnTo>
                  <a:lnTo>
                    <a:pt x="62" y="84"/>
                  </a:lnTo>
                  <a:lnTo>
                    <a:pt x="56" y="74"/>
                  </a:lnTo>
                  <a:lnTo>
                    <a:pt x="40" y="80"/>
                  </a:lnTo>
                  <a:lnTo>
                    <a:pt x="28" y="86"/>
                  </a:lnTo>
                  <a:lnTo>
                    <a:pt x="12" y="92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2" y="118"/>
                  </a:lnTo>
                  <a:lnTo>
                    <a:pt x="12" y="116"/>
                  </a:lnTo>
                  <a:lnTo>
                    <a:pt x="30" y="124"/>
                  </a:lnTo>
                  <a:lnTo>
                    <a:pt x="48" y="132"/>
                  </a:lnTo>
                  <a:lnTo>
                    <a:pt x="48" y="158"/>
                  </a:lnTo>
                  <a:lnTo>
                    <a:pt x="44" y="176"/>
                  </a:lnTo>
                  <a:lnTo>
                    <a:pt x="46" y="194"/>
                  </a:lnTo>
                  <a:lnTo>
                    <a:pt x="40" y="214"/>
                  </a:lnTo>
                  <a:lnTo>
                    <a:pt x="36" y="228"/>
                  </a:lnTo>
                  <a:lnTo>
                    <a:pt x="24" y="242"/>
                  </a:lnTo>
                  <a:lnTo>
                    <a:pt x="12" y="252"/>
                  </a:lnTo>
                  <a:lnTo>
                    <a:pt x="16" y="268"/>
                  </a:lnTo>
                  <a:lnTo>
                    <a:pt x="20" y="284"/>
                  </a:lnTo>
                  <a:lnTo>
                    <a:pt x="20" y="306"/>
                  </a:lnTo>
                  <a:lnTo>
                    <a:pt x="20" y="328"/>
                  </a:lnTo>
                  <a:lnTo>
                    <a:pt x="22" y="346"/>
                  </a:lnTo>
                  <a:lnTo>
                    <a:pt x="36" y="346"/>
                  </a:lnTo>
                  <a:lnTo>
                    <a:pt x="36" y="334"/>
                  </a:lnTo>
                  <a:lnTo>
                    <a:pt x="32" y="328"/>
                  </a:lnTo>
                  <a:lnTo>
                    <a:pt x="52" y="310"/>
                  </a:lnTo>
                  <a:lnTo>
                    <a:pt x="68" y="302"/>
                  </a:lnTo>
                  <a:lnTo>
                    <a:pt x="86" y="292"/>
                  </a:lnTo>
                  <a:lnTo>
                    <a:pt x="86" y="284"/>
                  </a:lnTo>
                  <a:lnTo>
                    <a:pt x="88" y="264"/>
                  </a:lnTo>
                  <a:lnTo>
                    <a:pt x="90" y="246"/>
                  </a:lnTo>
                  <a:lnTo>
                    <a:pt x="86" y="252"/>
                  </a:lnTo>
                  <a:lnTo>
                    <a:pt x="82" y="234"/>
                  </a:lnTo>
                  <a:lnTo>
                    <a:pt x="80" y="2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0" name="Freeform 217"/>
            <p:cNvSpPr>
              <a:spLocks/>
            </p:cNvSpPr>
            <p:nvPr/>
          </p:nvSpPr>
          <p:spPr bwMode="auto">
            <a:xfrm>
              <a:off x="2840" y="3470"/>
              <a:ext cx="294" cy="266"/>
            </a:xfrm>
            <a:custGeom>
              <a:avLst/>
              <a:gdLst>
                <a:gd name="T0" fmla="*/ 64 w 294"/>
                <a:gd name="T1" fmla="*/ 74 h 266"/>
                <a:gd name="T2" fmla="*/ 62 w 294"/>
                <a:gd name="T3" fmla="*/ 114 h 266"/>
                <a:gd name="T4" fmla="*/ 42 w 294"/>
                <a:gd name="T5" fmla="*/ 142 h 266"/>
                <a:gd name="T6" fmla="*/ 10 w 294"/>
                <a:gd name="T7" fmla="*/ 124 h 266"/>
                <a:gd name="T8" fmla="*/ 6 w 294"/>
                <a:gd name="T9" fmla="*/ 154 h 266"/>
                <a:gd name="T10" fmla="*/ 22 w 294"/>
                <a:gd name="T11" fmla="*/ 196 h 266"/>
                <a:gd name="T12" fmla="*/ 22 w 294"/>
                <a:gd name="T13" fmla="*/ 224 h 266"/>
                <a:gd name="T14" fmla="*/ 30 w 294"/>
                <a:gd name="T15" fmla="*/ 256 h 266"/>
                <a:gd name="T16" fmla="*/ 46 w 294"/>
                <a:gd name="T17" fmla="*/ 262 h 266"/>
                <a:gd name="T18" fmla="*/ 74 w 294"/>
                <a:gd name="T19" fmla="*/ 260 h 266"/>
                <a:gd name="T20" fmla="*/ 112 w 294"/>
                <a:gd name="T21" fmla="*/ 254 h 266"/>
                <a:gd name="T22" fmla="*/ 154 w 294"/>
                <a:gd name="T23" fmla="*/ 250 h 266"/>
                <a:gd name="T24" fmla="*/ 184 w 294"/>
                <a:gd name="T25" fmla="*/ 234 h 266"/>
                <a:gd name="T26" fmla="*/ 216 w 294"/>
                <a:gd name="T27" fmla="*/ 212 h 266"/>
                <a:gd name="T28" fmla="*/ 238 w 294"/>
                <a:gd name="T29" fmla="*/ 184 h 266"/>
                <a:gd name="T30" fmla="*/ 264 w 294"/>
                <a:gd name="T31" fmla="*/ 156 h 266"/>
                <a:gd name="T32" fmla="*/ 286 w 294"/>
                <a:gd name="T33" fmla="*/ 120 h 266"/>
                <a:gd name="T34" fmla="*/ 282 w 294"/>
                <a:gd name="T35" fmla="*/ 98 h 266"/>
                <a:gd name="T36" fmla="*/ 260 w 294"/>
                <a:gd name="T37" fmla="*/ 100 h 266"/>
                <a:gd name="T38" fmla="*/ 270 w 294"/>
                <a:gd name="T39" fmla="*/ 76 h 266"/>
                <a:gd name="T40" fmla="*/ 278 w 294"/>
                <a:gd name="T41" fmla="*/ 58 h 266"/>
                <a:gd name="T42" fmla="*/ 274 w 294"/>
                <a:gd name="T43" fmla="*/ 20 h 266"/>
                <a:gd name="T44" fmla="*/ 254 w 294"/>
                <a:gd name="T45" fmla="*/ 2 h 266"/>
                <a:gd name="T46" fmla="*/ 234 w 294"/>
                <a:gd name="T47" fmla="*/ 0 h 266"/>
                <a:gd name="T48" fmla="*/ 190 w 294"/>
                <a:gd name="T49" fmla="*/ 32 h 266"/>
                <a:gd name="T50" fmla="*/ 172 w 294"/>
                <a:gd name="T51" fmla="*/ 58 h 266"/>
                <a:gd name="T52" fmla="*/ 134 w 294"/>
                <a:gd name="T53" fmla="*/ 72 h 266"/>
                <a:gd name="T54" fmla="*/ 110 w 294"/>
                <a:gd name="T55" fmla="*/ 80 h 266"/>
                <a:gd name="T56" fmla="*/ 82 w 294"/>
                <a:gd name="T57" fmla="*/ 98 h 266"/>
                <a:gd name="T58" fmla="*/ 78 w 294"/>
                <a:gd name="T59" fmla="*/ 74 h 266"/>
                <a:gd name="T60" fmla="*/ 204 w 294"/>
                <a:gd name="T61" fmla="*/ 142 h 266"/>
                <a:gd name="T62" fmla="*/ 198 w 294"/>
                <a:gd name="T63" fmla="*/ 178 h 266"/>
                <a:gd name="T64" fmla="*/ 224 w 294"/>
                <a:gd name="T65" fmla="*/ 160 h 266"/>
                <a:gd name="T66" fmla="*/ 212 w 294"/>
                <a:gd name="T67" fmla="*/ 136 h 266"/>
                <a:gd name="T68" fmla="*/ 66 w 294"/>
                <a:gd name="T69" fmla="*/ 54 h 2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4"/>
                <a:gd name="T106" fmla="*/ 0 h 266"/>
                <a:gd name="T107" fmla="*/ 294 w 294"/>
                <a:gd name="T108" fmla="*/ 266 h 2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4" h="266">
                  <a:moveTo>
                    <a:pt x="66" y="54"/>
                  </a:moveTo>
                  <a:lnTo>
                    <a:pt x="64" y="74"/>
                  </a:lnTo>
                  <a:lnTo>
                    <a:pt x="62" y="94"/>
                  </a:lnTo>
                  <a:lnTo>
                    <a:pt x="62" y="114"/>
                  </a:lnTo>
                  <a:lnTo>
                    <a:pt x="58" y="134"/>
                  </a:lnTo>
                  <a:lnTo>
                    <a:pt x="42" y="142"/>
                  </a:lnTo>
                  <a:lnTo>
                    <a:pt x="18" y="138"/>
                  </a:lnTo>
                  <a:lnTo>
                    <a:pt x="10" y="124"/>
                  </a:lnTo>
                  <a:lnTo>
                    <a:pt x="0" y="136"/>
                  </a:lnTo>
                  <a:lnTo>
                    <a:pt x="6" y="154"/>
                  </a:lnTo>
                  <a:lnTo>
                    <a:pt x="16" y="174"/>
                  </a:lnTo>
                  <a:lnTo>
                    <a:pt x="22" y="196"/>
                  </a:lnTo>
                  <a:lnTo>
                    <a:pt x="28" y="214"/>
                  </a:lnTo>
                  <a:lnTo>
                    <a:pt x="22" y="224"/>
                  </a:lnTo>
                  <a:lnTo>
                    <a:pt x="24" y="234"/>
                  </a:lnTo>
                  <a:lnTo>
                    <a:pt x="30" y="256"/>
                  </a:lnTo>
                  <a:lnTo>
                    <a:pt x="34" y="254"/>
                  </a:lnTo>
                  <a:lnTo>
                    <a:pt x="46" y="262"/>
                  </a:lnTo>
                  <a:lnTo>
                    <a:pt x="56" y="266"/>
                  </a:lnTo>
                  <a:lnTo>
                    <a:pt x="74" y="260"/>
                  </a:lnTo>
                  <a:lnTo>
                    <a:pt x="92" y="254"/>
                  </a:lnTo>
                  <a:lnTo>
                    <a:pt x="112" y="254"/>
                  </a:lnTo>
                  <a:lnTo>
                    <a:pt x="130" y="252"/>
                  </a:lnTo>
                  <a:lnTo>
                    <a:pt x="154" y="250"/>
                  </a:lnTo>
                  <a:lnTo>
                    <a:pt x="166" y="246"/>
                  </a:lnTo>
                  <a:lnTo>
                    <a:pt x="184" y="234"/>
                  </a:lnTo>
                  <a:lnTo>
                    <a:pt x="204" y="224"/>
                  </a:lnTo>
                  <a:lnTo>
                    <a:pt x="216" y="212"/>
                  </a:lnTo>
                  <a:lnTo>
                    <a:pt x="228" y="196"/>
                  </a:lnTo>
                  <a:lnTo>
                    <a:pt x="238" y="184"/>
                  </a:lnTo>
                  <a:lnTo>
                    <a:pt x="250" y="172"/>
                  </a:lnTo>
                  <a:lnTo>
                    <a:pt x="264" y="156"/>
                  </a:lnTo>
                  <a:lnTo>
                    <a:pt x="276" y="140"/>
                  </a:lnTo>
                  <a:lnTo>
                    <a:pt x="286" y="120"/>
                  </a:lnTo>
                  <a:lnTo>
                    <a:pt x="294" y="98"/>
                  </a:lnTo>
                  <a:lnTo>
                    <a:pt x="282" y="98"/>
                  </a:lnTo>
                  <a:lnTo>
                    <a:pt x="276" y="108"/>
                  </a:lnTo>
                  <a:lnTo>
                    <a:pt x="260" y="100"/>
                  </a:lnTo>
                  <a:lnTo>
                    <a:pt x="260" y="86"/>
                  </a:lnTo>
                  <a:lnTo>
                    <a:pt x="270" y="76"/>
                  </a:lnTo>
                  <a:lnTo>
                    <a:pt x="278" y="78"/>
                  </a:lnTo>
                  <a:lnTo>
                    <a:pt x="278" y="58"/>
                  </a:lnTo>
                  <a:lnTo>
                    <a:pt x="278" y="36"/>
                  </a:lnTo>
                  <a:lnTo>
                    <a:pt x="274" y="20"/>
                  </a:lnTo>
                  <a:lnTo>
                    <a:pt x="272" y="6"/>
                  </a:lnTo>
                  <a:lnTo>
                    <a:pt x="254" y="2"/>
                  </a:lnTo>
                  <a:lnTo>
                    <a:pt x="236" y="0"/>
                  </a:lnTo>
                  <a:lnTo>
                    <a:pt x="234" y="0"/>
                  </a:lnTo>
                  <a:lnTo>
                    <a:pt x="210" y="16"/>
                  </a:lnTo>
                  <a:lnTo>
                    <a:pt x="190" y="32"/>
                  </a:lnTo>
                  <a:lnTo>
                    <a:pt x="182" y="52"/>
                  </a:lnTo>
                  <a:lnTo>
                    <a:pt x="172" y="58"/>
                  </a:lnTo>
                  <a:lnTo>
                    <a:pt x="160" y="76"/>
                  </a:lnTo>
                  <a:lnTo>
                    <a:pt x="134" y="72"/>
                  </a:lnTo>
                  <a:lnTo>
                    <a:pt x="120" y="66"/>
                  </a:lnTo>
                  <a:lnTo>
                    <a:pt x="110" y="80"/>
                  </a:lnTo>
                  <a:lnTo>
                    <a:pt x="100" y="94"/>
                  </a:lnTo>
                  <a:lnTo>
                    <a:pt x="82" y="98"/>
                  </a:lnTo>
                  <a:lnTo>
                    <a:pt x="76" y="96"/>
                  </a:lnTo>
                  <a:lnTo>
                    <a:pt x="78" y="74"/>
                  </a:lnTo>
                  <a:lnTo>
                    <a:pt x="66" y="54"/>
                  </a:lnTo>
                  <a:lnTo>
                    <a:pt x="204" y="142"/>
                  </a:lnTo>
                  <a:lnTo>
                    <a:pt x="186" y="160"/>
                  </a:lnTo>
                  <a:lnTo>
                    <a:pt x="198" y="178"/>
                  </a:lnTo>
                  <a:lnTo>
                    <a:pt x="206" y="172"/>
                  </a:lnTo>
                  <a:lnTo>
                    <a:pt x="224" y="160"/>
                  </a:lnTo>
                  <a:lnTo>
                    <a:pt x="228" y="146"/>
                  </a:lnTo>
                  <a:lnTo>
                    <a:pt x="212" y="136"/>
                  </a:lnTo>
                  <a:lnTo>
                    <a:pt x="204" y="142"/>
                  </a:lnTo>
                  <a:lnTo>
                    <a:pt x="66" y="54"/>
                  </a:ln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1" name="Freeform 218"/>
            <p:cNvSpPr>
              <a:spLocks/>
            </p:cNvSpPr>
            <p:nvPr/>
          </p:nvSpPr>
          <p:spPr bwMode="auto">
            <a:xfrm>
              <a:off x="2840" y="3470"/>
              <a:ext cx="294" cy="266"/>
            </a:xfrm>
            <a:custGeom>
              <a:avLst/>
              <a:gdLst>
                <a:gd name="T0" fmla="*/ 66 w 294"/>
                <a:gd name="T1" fmla="*/ 54 h 266"/>
                <a:gd name="T2" fmla="*/ 64 w 294"/>
                <a:gd name="T3" fmla="*/ 74 h 266"/>
                <a:gd name="T4" fmla="*/ 62 w 294"/>
                <a:gd name="T5" fmla="*/ 94 h 266"/>
                <a:gd name="T6" fmla="*/ 62 w 294"/>
                <a:gd name="T7" fmla="*/ 114 h 266"/>
                <a:gd name="T8" fmla="*/ 58 w 294"/>
                <a:gd name="T9" fmla="*/ 134 h 266"/>
                <a:gd name="T10" fmla="*/ 42 w 294"/>
                <a:gd name="T11" fmla="*/ 142 h 266"/>
                <a:gd name="T12" fmla="*/ 18 w 294"/>
                <a:gd name="T13" fmla="*/ 138 h 266"/>
                <a:gd name="T14" fmla="*/ 10 w 294"/>
                <a:gd name="T15" fmla="*/ 124 h 266"/>
                <a:gd name="T16" fmla="*/ 0 w 294"/>
                <a:gd name="T17" fmla="*/ 136 h 266"/>
                <a:gd name="T18" fmla="*/ 6 w 294"/>
                <a:gd name="T19" fmla="*/ 154 h 266"/>
                <a:gd name="T20" fmla="*/ 16 w 294"/>
                <a:gd name="T21" fmla="*/ 174 h 266"/>
                <a:gd name="T22" fmla="*/ 22 w 294"/>
                <a:gd name="T23" fmla="*/ 196 h 266"/>
                <a:gd name="T24" fmla="*/ 28 w 294"/>
                <a:gd name="T25" fmla="*/ 214 h 266"/>
                <a:gd name="T26" fmla="*/ 22 w 294"/>
                <a:gd name="T27" fmla="*/ 224 h 266"/>
                <a:gd name="T28" fmla="*/ 24 w 294"/>
                <a:gd name="T29" fmla="*/ 234 h 266"/>
                <a:gd name="T30" fmla="*/ 30 w 294"/>
                <a:gd name="T31" fmla="*/ 256 h 266"/>
                <a:gd name="T32" fmla="*/ 34 w 294"/>
                <a:gd name="T33" fmla="*/ 254 h 266"/>
                <a:gd name="T34" fmla="*/ 46 w 294"/>
                <a:gd name="T35" fmla="*/ 262 h 266"/>
                <a:gd name="T36" fmla="*/ 56 w 294"/>
                <a:gd name="T37" fmla="*/ 266 h 266"/>
                <a:gd name="T38" fmla="*/ 74 w 294"/>
                <a:gd name="T39" fmla="*/ 260 h 266"/>
                <a:gd name="T40" fmla="*/ 92 w 294"/>
                <a:gd name="T41" fmla="*/ 254 h 266"/>
                <a:gd name="T42" fmla="*/ 112 w 294"/>
                <a:gd name="T43" fmla="*/ 254 h 266"/>
                <a:gd name="T44" fmla="*/ 130 w 294"/>
                <a:gd name="T45" fmla="*/ 252 h 266"/>
                <a:gd name="T46" fmla="*/ 154 w 294"/>
                <a:gd name="T47" fmla="*/ 250 h 266"/>
                <a:gd name="T48" fmla="*/ 166 w 294"/>
                <a:gd name="T49" fmla="*/ 246 h 266"/>
                <a:gd name="T50" fmla="*/ 184 w 294"/>
                <a:gd name="T51" fmla="*/ 234 h 266"/>
                <a:gd name="T52" fmla="*/ 204 w 294"/>
                <a:gd name="T53" fmla="*/ 224 h 266"/>
                <a:gd name="T54" fmla="*/ 216 w 294"/>
                <a:gd name="T55" fmla="*/ 212 h 266"/>
                <a:gd name="T56" fmla="*/ 228 w 294"/>
                <a:gd name="T57" fmla="*/ 196 h 266"/>
                <a:gd name="T58" fmla="*/ 238 w 294"/>
                <a:gd name="T59" fmla="*/ 184 h 266"/>
                <a:gd name="T60" fmla="*/ 250 w 294"/>
                <a:gd name="T61" fmla="*/ 172 h 266"/>
                <a:gd name="T62" fmla="*/ 264 w 294"/>
                <a:gd name="T63" fmla="*/ 156 h 266"/>
                <a:gd name="T64" fmla="*/ 276 w 294"/>
                <a:gd name="T65" fmla="*/ 140 h 266"/>
                <a:gd name="T66" fmla="*/ 286 w 294"/>
                <a:gd name="T67" fmla="*/ 120 h 266"/>
                <a:gd name="T68" fmla="*/ 294 w 294"/>
                <a:gd name="T69" fmla="*/ 98 h 266"/>
                <a:gd name="T70" fmla="*/ 282 w 294"/>
                <a:gd name="T71" fmla="*/ 98 h 266"/>
                <a:gd name="T72" fmla="*/ 276 w 294"/>
                <a:gd name="T73" fmla="*/ 108 h 266"/>
                <a:gd name="T74" fmla="*/ 260 w 294"/>
                <a:gd name="T75" fmla="*/ 100 h 266"/>
                <a:gd name="T76" fmla="*/ 260 w 294"/>
                <a:gd name="T77" fmla="*/ 86 h 266"/>
                <a:gd name="T78" fmla="*/ 270 w 294"/>
                <a:gd name="T79" fmla="*/ 76 h 266"/>
                <a:gd name="T80" fmla="*/ 278 w 294"/>
                <a:gd name="T81" fmla="*/ 78 h 266"/>
                <a:gd name="T82" fmla="*/ 278 w 294"/>
                <a:gd name="T83" fmla="*/ 58 h 266"/>
                <a:gd name="T84" fmla="*/ 278 w 294"/>
                <a:gd name="T85" fmla="*/ 36 h 266"/>
                <a:gd name="T86" fmla="*/ 274 w 294"/>
                <a:gd name="T87" fmla="*/ 20 h 266"/>
                <a:gd name="T88" fmla="*/ 272 w 294"/>
                <a:gd name="T89" fmla="*/ 6 h 266"/>
                <a:gd name="T90" fmla="*/ 254 w 294"/>
                <a:gd name="T91" fmla="*/ 2 h 266"/>
                <a:gd name="T92" fmla="*/ 236 w 294"/>
                <a:gd name="T93" fmla="*/ 0 h 266"/>
                <a:gd name="T94" fmla="*/ 234 w 294"/>
                <a:gd name="T95" fmla="*/ 0 h 266"/>
                <a:gd name="T96" fmla="*/ 210 w 294"/>
                <a:gd name="T97" fmla="*/ 16 h 266"/>
                <a:gd name="T98" fmla="*/ 190 w 294"/>
                <a:gd name="T99" fmla="*/ 32 h 266"/>
                <a:gd name="T100" fmla="*/ 182 w 294"/>
                <a:gd name="T101" fmla="*/ 52 h 266"/>
                <a:gd name="T102" fmla="*/ 172 w 294"/>
                <a:gd name="T103" fmla="*/ 58 h 266"/>
                <a:gd name="T104" fmla="*/ 160 w 294"/>
                <a:gd name="T105" fmla="*/ 76 h 266"/>
                <a:gd name="T106" fmla="*/ 134 w 294"/>
                <a:gd name="T107" fmla="*/ 72 h 266"/>
                <a:gd name="T108" fmla="*/ 120 w 294"/>
                <a:gd name="T109" fmla="*/ 66 h 266"/>
                <a:gd name="T110" fmla="*/ 110 w 294"/>
                <a:gd name="T111" fmla="*/ 80 h 266"/>
                <a:gd name="T112" fmla="*/ 100 w 294"/>
                <a:gd name="T113" fmla="*/ 94 h 266"/>
                <a:gd name="T114" fmla="*/ 82 w 294"/>
                <a:gd name="T115" fmla="*/ 98 h 266"/>
                <a:gd name="T116" fmla="*/ 76 w 294"/>
                <a:gd name="T117" fmla="*/ 96 h 266"/>
                <a:gd name="T118" fmla="*/ 78 w 294"/>
                <a:gd name="T119" fmla="*/ 74 h 266"/>
                <a:gd name="T120" fmla="*/ 66 w 294"/>
                <a:gd name="T121" fmla="*/ 54 h 26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4"/>
                <a:gd name="T184" fmla="*/ 0 h 266"/>
                <a:gd name="T185" fmla="*/ 294 w 294"/>
                <a:gd name="T186" fmla="*/ 266 h 26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4" h="266">
                  <a:moveTo>
                    <a:pt x="66" y="54"/>
                  </a:moveTo>
                  <a:lnTo>
                    <a:pt x="64" y="74"/>
                  </a:lnTo>
                  <a:lnTo>
                    <a:pt x="62" y="94"/>
                  </a:lnTo>
                  <a:lnTo>
                    <a:pt x="62" y="114"/>
                  </a:lnTo>
                  <a:lnTo>
                    <a:pt x="58" y="134"/>
                  </a:lnTo>
                  <a:lnTo>
                    <a:pt x="42" y="142"/>
                  </a:lnTo>
                  <a:lnTo>
                    <a:pt x="18" y="138"/>
                  </a:lnTo>
                  <a:lnTo>
                    <a:pt x="10" y="124"/>
                  </a:lnTo>
                  <a:lnTo>
                    <a:pt x="0" y="136"/>
                  </a:lnTo>
                  <a:lnTo>
                    <a:pt x="6" y="154"/>
                  </a:lnTo>
                  <a:lnTo>
                    <a:pt x="16" y="174"/>
                  </a:lnTo>
                  <a:lnTo>
                    <a:pt x="22" y="196"/>
                  </a:lnTo>
                  <a:lnTo>
                    <a:pt x="28" y="214"/>
                  </a:lnTo>
                  <a:lnTo>
                    <a:pt x="22" y="224"/>
                  </a:lnTo>
                  <a:lnTo>
                    <a:pt x="24" y="234"/>
                  </a:lnTo>
                  <a:lnTo>
                    <a:pt x="30" y="256"/>
                  </a:lnTo>
                  <a:lnTo>
                    <a:pt x="34" y="254"/>
                  </a:lnTo>
                  <a:lnTo>
                    <a:pt x="46" y="262"/>
                  </a:lnTo>
                  <a:lnTo>
                    <a:pt x="56" y="266"/>
                  </a:lnTo>
                  <a:lnTo>
                    <a:pt x="74" y="260"/>
                  </a:lnTo>
                  <a:lnTo>
                    <a:pt x="92" y="254"/>
                  </a:lnTo>
                  <a:lnTo>
                    <a:pt x="112" y="254"/>
                  </a:lnTo>
                  <a:lnTo>
                    <a:pt x="130" y="252"/>
                  </a:lnTo>
                  <a:lnTo>
                    <a:pt x="154" y="250"/>
                  </a:lnTo>
                  <a:lnTo>
                    <a:pt x="166" y="246"/>
                  </a:lnTo>
                  <a:lnTo>
                    <a:pt x="184" y="234"/>
                  </a:lnTo>
                  <a:lnTo>
                    <a:pt x="204" y="224"/>
                  </a:lnTo>
                  <a:lnTo>
                    <a:pt x="216" y="212"/>
                  </a:lnTo>
                  <a:lnTo>
                    <a:pt x="228" y="196"/>
                  </a:lnTo>
                  <a:lnTo>
                    <a:pt x="238" y="184"/>
                  </a:lnTo>
                  <a:lnTo>
                    <a:pt x="250" y="172"/>
                  </a:lnTo>
                  <a:lnTo>
                    <a:pt x="264" y="156"/>
                  </a:lnTo>
                  <a:lnTo>
                    <a:pt x="276" y="140"/>
                  </a:lnTo>
                  <a:lnTo>
                    <a:pt x="286" y="120"/>
                  </a:lnTo>
                  <a:lnTo>
                    <a:pt x="294" y="98"/>
                  </a:lnTo>
                  <a:lnTo>
                    <a:pt x="282" y="98"/>
                  </a:lnTo>
                  <a:lnTo>
                    <a:pt x="276" y="108"/>
                  </a:lnTo>
                  <a:lnTo>
                    <a:pt x="260" y="100"/>
                  </a:lnTo>
                  <a:lnTo>
                    <a:pt x="260" y="86"/>
                  </a:lnTo>
                  <a:lnTo>
                    <a:pt x="270" y="76"/>
                  </a:lnTo>
                  <a:lnTo>
                    <a:pt x="278" y="78"/>
                  </a:lnTo>
                  <a:lnTo>
                    <a:pt x="278" y="58"/>
                  </a:lnTo>
                  <a:lnTo>
                    <a:pt x="278" y="36"/>
                  </a:lnTo>
                  <a:lnTo>
                    <a:pt x="274" y="20"/>
                  </a:lnTo>
                  <a:lnTo>
                    <a:pt x="272" y="6"/>
                  </a:lnTo>
                  <a:lnTo>
                    <a:pt x="254" y="2"/>
                  </a:lnTo>
                  <a:lnTo>
                    <a:pt x="236" y="0"/>
                  </a:lnTo>
                  <a:lnTo>
                    <a:pt x="234" y="0"/>
                  </a:lnTo>
                  <a:lnTo>
                    <a:pt x="210" y="16"/>
                  </a:lnTo>
                  <a:lnTo>
                    <a:pt x="190" y="32"/>
                  </a:lnTo>
                  <a:lnTo>
                    <a:pt x="182" y="52"/>
                  </a:lnTo>
                  <a:lnTo>
                    <a:pt x="172" y="58"/>
                  </a:lnTo>
                  <a:lnTo>
                    <a:pt x="160" y="76"/>
                  </a:lnTo>
                  <a:lnTo>
                    <a:pt x="134" y="72"/>
                  </a:lnTo>
                  <a:lnTo>
                    <a:pt x="120" y="66"/>
                  </a:lnTo>
                  <a:lnTo>
                    <a:pt x="110" y="80"/>
                  </a:lnTo>
                  <a:lnTo>
                    <a:pt x="100" y="94"/>
                  </a:lnTo>
                  <a:lnTo>
                    <a:pt x="82" y="98"/>
                  </a:lnTo>
                  <a:lnTo>
                    <a:pt x="76" y="96"/>
                  </a:lnTo>
                  <a:lnTo>
                    <a:pt x="78" y="74"/>
                  </a:lnTo>
                  <a:lnTo>
                    <a:pt x="66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2" name="Freeform 219"/>
            <p:cNvSpPr>
              <a:spLocks/>
            </p:cNvSpPr>
            <p:nvPr/>
          </p:nvSpPr>
          <p:spPr bwMode="auto">
            <a:xfrm>
              <a:off x="3028" y="3606"/>
              <a:ext cx="38" cy="42"/>
            </a:xfrm>
            <a:custGeom>
              <a:avLst/>
              <a:gdLst>
                <a:gd name="T0" fmla="*/ 16 w 38"/>
                <a:gd name="T1" fmla="*/ 4 h 42"/>
                <a:gd name="T2" fmla="*/ 0 w 38"/>
                <a:gd name="T3" fmla="*/ 24 h 42"/>
                <a:gd name="T4" fmla="*/ 12 w 38"/>
                <a:gd name="T5" fmla="*/ 42 h 42"/>
                <a:gd name="T6" fmla="*/ 18 w 38"/>
                <a:gd name="T7" fmla="*/ 38 h 42"/>
                <a:gd name="T8" fmla="*/ 36 w 38"/>
                <a:gd name="T9" fmla="*/ 24 h 42"/>
                <a:gd name="T10" fmla="*/ 38 w 38"/>
                <a:gd name="T11" fmla="*/ 10 h 42"/>
                <a:gd name="T12" fmla="*/ 24 w 38"/>
                <a:gd name="T13" fmla="*/ 0 h 42"/>
                <a:gd name="T14" fmla="*/ 16 w 38"/>
                <a:gd name="T15" fmla="*/ 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42"/>
                <a:gd name="T26" fmla="*/ 38 w 38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42">
                  <a:moveTo>
                    <a:pt x="16" y="4"/>
                  </a:moveTo>
                  <a:lnTo>
                    <a:pt x="0" y="24"/>
                  </a:lnTo>
                  <a:lnTo>
                    <a:pt x="12" y="42"/>
                  </a:lnTo>
                  <a:lnTo>
                    <a:pt x="18" y="38"/>
                  </a:lnTo>
                  <a:lnTo>
                    <a:pt x="36" y="24"/>
                  </a:lnTo>
                  <a:lnTo>
                    <a:pt x="38" y="10"/>
                  </a:lnTo>
                  <a:lnTo>
                    <a:pt x="24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3" name="Freeform 220"/>
            <p:cNvSpPr>
              <a:spLocks/>
            </p:cNvSpPr>
            <p:nvPr/>
          </p:nvSpPr>
          <p:spPr bwMode="auto">
            <a:xfrm>
              <a:off x="2808" y="3480"/>
              <a:ext cx="2" cy="1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10 h 10"/>
                <a:gd name="T4" fmla="*/ 0 w 2"/>
                <a:gd name="T5" fmla="*/ 0 h 10"/>
                <a:gd name="T6" fmla="*/ 2 w 2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2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4" name="Freeform 221"/>
            <p:cNvSpPr>
              <a:spLocks/>
            </p:cNvSpPr>
            <p:nvPr/>
          </p:nvSpPr>
          <p:spPr bwMode="auto">
            <a:xfrm>
              <a:off x="3100" y="3546"/>
              <a:ext cx="20" cy="32"/>
            </a:xfrm>
            <a:custGeom>
              <a:avLst/>
              <a:gdLst>
                <a:gd name="T0" fmla="*/ 8 w 20"/>
                <a:gd name="T1" fmla="*/ 0 h 32"/>
                <a:gd name="T2" fmla="*/ 0 w 20"/>
                <a:gd name="T3" fmla="*/ 10 h 32"/>
                <a:gd name="T4" fmla="*/ 0 w 20"/>
                <a:gd name="T5" fmla="*/ 24 h 32"/>
                <a:gd name="T6" fmla="*/ 16 w 20"/>
                <a:gd name="T7" fmla="*/ 32 h 32"/>
                <a:gd name="T8" fmla="*/ 20 w 20"/>
                <a:gd name="T9" fmla="*/ 24 h 32"/>
                <a:gd name="T10" fmla="*/ 18 w 20"/>
                <a:gd name="T11" fmla="*/ 4 h 32"/>
                <a:gd name="T12" fmla="*/ 8 w 20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32"/>
                <a:gd name="T23" fmla="*/ 20 w 20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32">
                  <a:moveTo>
                    <a:pt x="8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20" y="24"/>
                  </a:lnTo>
                  <a:lnTo>
                    <a:pt x="18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5" name="Freeform 222"/>
            <p:cNvSpPr>
              <a:spLocks/>
            </p:cNvSpPr>
            <p:nvPr/>
          </p:nvSpPr>
          <p:spPr bwMode="auto">
            <a:xfrm>
              <a:off x="2762" y="3124"/>
              <a:ext cx="224" cy="256"/>
            </a:xfrm>
            <a:custGeom>
              <a:avLst/>
              <a:gdLst>
                <a:gd name="T0" fmla="*/ 224 w 224"/>
                <a:gd name="T1" fmla="*/ 150 h 256"/>
                <a:gd name="T2" fmla="*/ 206 w 224"/>
                <a:gd name="T3" fmla="*/ 152 h 256"/>
                <a:gd name="T4" fmla="*/ 188 w 224"/>
                <a:gd name="T5" fmla="*/ 152 h 256"/>
                <a:gd name="T6" fmla="*/ 188 w 224"/>
                <a:gd name="T7" fmla="*/ 168 h 256"/>
                <a:gd name="T8" fmla="*/ 188 w 224"/>
                <a:gd name="T9" fmla="*/ 184 h 256"/>
                <a:gd name="T10" fmla="*/ 188 w 224"/>
                <a:gd name="T11" fmla="*/ 202 h 256"/>
                <a:gd name="T12" fmla="*/ 186 w 224"/>
                <a:gd name="T13" fmla="*/ 218 h 256"/>
                <a:gd name="T14" fmla="*/ 200 w 224"/>
                <a:gd name="T15" fmla="*/ 234 h 256"/>
                <a:gd name="T16" fmla="*/ 212 w 224"/>
                <a:gd name="T17" fmla="*/ 250 h 256"/>
                <a:gd name="T18" fmla="*/ 184 w 224"/>
                <a:gd name="T19" fmla="*/ 254 h 256"/>
                <a:gd name="T20" fmla="*/ 158 w 224"/>
                <a:gd name="T21" fmla="*/ 256 h 256"/>
                <a:gd name="T22" fmla="*/ 140 w 224"/>
                <a:gd name="T23" fmla="*/ 252 h 256"/>
                <a:gd name="T24" fmla="*/ 122 w 224"/>
                <a:gd name="T25" fmla="*/ 248 h 256"/>
                <a:gd name="T26" fmla="*/ 120 w 224"/>
                <a:gd name="T27" fmla="*/ 244 h 256"/>
                <a:gd name="T28" fmla="*/ 98 w 224"/>
                <a:gd name="T29" fmla="*/ 244 h 256"/>
                <a:gd name="T30" fmla="*/ 78 w 224"/>
                <a:gd name="T31" fmla="*/ 242 h 256"/>
                <a:gd name="T32" fmla="*/ 58 w 224"/>
                <a:gd name="T33" fmla="*/ 242 h 256"/>
                <a:gd name="T34" fmla="*/ 34 w 224"/>
                <a:gd name="T35" fmla="*/ 242 h 256"/>
                <a:gd name="T36" fmla="*/ 22 w 224"/>
                <a:gd name="T37" fmla="*/ 236 h 256"/>
                <a:gd name="T38" fmla="*/ 0 w 224"/>
                <a:gd name="T39" fmla="*/ 242 h 256"/>
                <a:gd name="T40" fmla="*/ 2 w 224"/>
                <a:gd name="T41" fmla="*/ 224 h 256"/>
                <a:gd name="T42" fmla="*/ 2 w 224"/>
                <a:gd name="T43" fmla="*/ 206 h 256"/>
                <a:gd name="T44" fmla="*/ 10 w 224"/>
                <a:gd name="T45" fmla="*/ 180 h 256"/>
                <a:gd name="T46" fmla="*/ 20 w 224"/>
                <a:gd name="T47" fmla="*/ 154 h 256"/>
                <a:gd name="T48" fmla="*/ 30 w 224"/>
                <a:gd name="T49" fmla="*/ 138 h 256"/>
                <a:gd name="T50" fmla="*/ 38 w 224"/>
                <a:gd name="T51" fmla="*/ 124 h 256"/>
                <a:gd name="T52" fmla="*/ 34 w 224"/>
                <a:gd name="T53" fmla="*/ 98 h 256"/>
                <a:gd name="T54" fmla="*/ 30 w 224"/>
                <a:gd name="T55" fmla="*/ 82 h 256"/>
                <a:gd name="T56" fmla="*/ 24 w 224"/>
                <a:gd name="T57" fmla="*/ 64 h 256"/>
                <a:gd name="T58" fmla="*/ 32 w 224"/>
                <a:gd name="T59" fmla="*/ 54 h 256"/>
                <a:gd name="T60" fmla="*/ 22 w 224"/>
                <a:gd name="T61" fmla="*/ 30 h 256"/>
                <a:gd name="T62" fmla="*/ 12 w 224"/>
                <a:gd name="T63" fmla="*/ 4 h 256"/>
                <a:gd name="T64" fmla="*/ 28 w 224"/>
                <a:gd name="T65" fmla="*/ 0 h 256"/>
                <a:gd name="T66" fmla="*/ 44 w 224"/>
                <a:gd name="T67" fmla="*/ 0 h 256"/>
                <a:gd name="T68" fmla="*/ 58 w 224"/>
                <a:gd name="T69" fmla="*/ 0 h 256"/>
                <a:gd name="T70" fmla="*/ 74 w 224"/>
                <a:gd name="T71" fmla="*/ 2 h 256"/>
                <a:gd name="T72" fmla="*/ 92 w 224"/>
                <a:gd name="T73" fmla="*/ 2 h 256"/>
                <a:gd name="T74" fmla="*/ 98 w 224"/>
                <a:gd name="T75" fmla="*/ 20 h 256"/>
                <a:gd name="T76" fmla="*/ 106 w 224"/>
                <a:gd name="T77" fmla="*/ 42 h 256"/>
                <a:gd name="T78" fmla="*/ 118 w 224"/>
                <a:gd name="T79" fmla="*/ 46 h 256"/>
                <a:gd name="T80" fmla="*/ 140 w 224"/>
                <a:gd name="T81" fmla="*/ 42 h 256"/>
                <a:gd name="T82" fmla="*/ 146 w 224"/>
                <a:gd name="T83" fmla="*/ 24 h 256"/>
                <a:gd name="T84" fmla="*/ 162 w 224"/>
                <a:gd name="T85" fmla="*/ 24 h 256"/>
                <a:gd name="T86" fmla="*/ 162 w 224"/>
                <a:gd name="T87" fmla="*/ 30 h 256"/>
                <a:gd name="T88" fmla="*/ 188 w 224"/>
                <a:gd name="T89" fmla="*/ 32 h 256"/>
                <a:gd name="T90" fmla="*/ 188 w 224"/>
                <a:gd name="T91" fmla="*/ 56 h 256"/>
                <a:gd name="T92" fmla="*/ 188 w 224"/>
                <a:gd name="T93" fmla="*/ 82 h 256"/>
                <a:gd name="T94" fmla="*/ 194 w 224"/>
                <a:gd name="T95" fmla="*/ 104 h 256"/>
                <a:gd name="T96" fmla="*/ 194 w 224"/>
                <a:gd name="T97" fmla="*/ 112 h 256"/>
                <a:gd name="T98" fmla="*/ 208 w 224"/>
                <a:gd name="T99" fmla="*/ 110 h 256"/>
                <a:gd name="T100" fmla="*/ 224 w 224"/>
                <a:gd name="T101" fmla="*/ 106 h 256"/>
                <a:gd name="T102" fmla="*/ 224 w 224"/>
                <a:gd name="T103" fmla="*/ 126 h 256"/>
                <a:gd name="T104" fmla="*/ 224 w 224"/>
                <a:gd name="T105" fmla="*/ 150 h 2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4"/>
                <a:gd name="T160" fmla="*/ 0 h 256"/>
                <a:gd name="T161" fmla="*/ 224 w 224"/>
                <a:gd name="T162" fmla="*/ 256 h 2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4" h="256">
                  <a:moveTo>
                    <a:pt x="224" y="150"/>
                  </a:moveTo>
                  <a:lnTo>
                    <a:pt x="206" y="152"/>
                  </a:lnTo>
                  <a:lnTo>
                    <a:pt x="188" y="152"/>
                  </a:lnTo>
                  <a:lnTo>
                    <a:pt x="188" y="168"/>
                  </a:lnTo>
                  <a:lnTo>
                    <a:pt x="188" y="184"/>
                  </a:lnTo>
                  <a:lnTo>
                    <a:pt x="188" y="202"/>
                  </a:lnTo>
                  <a:lnTo>
                    <a:pt x="186" y="218"/>
                  </a:lnTo>
                  <a:lnTo>
                    <a:pt x="200" y="234"/>
                  </a:lnTo>
                  <a:lnTo>
                    <a:pt x="212" y="250"/>
                  </a:lnTo>
                  <a:lnTo>
                    <a:pt x="184" y="254"/>
                  </a:lnTo>
                  <a:lnTo>
                    <a:pt x="158" y="256"/>
                  </a:lnTo>
                  <a:lnTo>
                    <a:pt x="140" y="252"/>
                  </a:lnTo>
                  <a:lnTo>
                    <a:pt x="122" y="248"/>
                  </a:lnTo>
                  <a:lnTo>
                    <a:pt x="120" y="244"/>
                  </a:lnTo>
                  <a:lnTo>
                    <a:pt x="98" y="244"/>
                  </a:lnTo>
                  <a:lnTo>
                    <a:pt x="78" y="242"/>
                  </a:lnTo>
                  <a:lnTo>
                    <a:pt x="58" y="242"/>
                  </a:lnTo>
                  <a:lnTo>
                    <a:pt x="34" y="242"/>
                  </a:lnTo>
                  <a:lnTo>
                    <a:pt x="22" y="236"/>
                  </a:lnTo>
                  <a:lnTo>
                    <a:pt x="0" y="242"/>
                  </a:lnTo>
                  <a:lnTo>
                    <a:pt x="2" y="224"/>
                  </a:lnTo>
                  <a:lnTo>
                    <a:pt x="2" y="206"/>
                  </a:lnTo>
                  <a:lnTo>
                    <a:pt x="10" y="180"/>
                  </a:lnTo>
                  <a:lnTo>
                    <a:pt x="20" y="154"/>
                  </a:lnTo>
                  <a:lnTo>
                    <a:pt x="30" y="138"/>
                  </a:lnTo>
                  <a:lnTo>
                    <a:pt x="38" y="124"/>
                  </a:lnTo>
                  <a:lnTo>
                    <a:pt x="34" y="98"/>
                  </a:lnTo>
                  <a:lnTo>
                    <a:pt x="30" y="82"/>
                  </a:lnTo>
                  <a:lnTo>
                    <a:pt x="24" y="64"/>
                  </a:lnTo>
                  <a:lnTo>
                    <a:pt x="32" y="54"/>
                  </a:lnTo>
                  <a:lnTo>
                    <a:pt x="22" y="30"/>
                  </a:lnTo>
                  <a:lnTo>
                    <a:pt x="12" y="4"/>
                  </a:lnTo>
                  <a:lnTo>
                    <a:pt x="28" y="0"/>
                  </a:lnTo>
                  <a:lnTo>
                    <a:pt x="44" y="0"/>
                  </a:lnTo>
                  <a:lnTo>
                    <a:pt x="58" y="0"/>
                  </a:lnTo>
                  <a:lnTo>
                    <a:pt x="74" y="2"/>
                  </a:lnTo>
                  <a:lnTo>
                    <a:pt x="92" y="2"/>
                  </a:lnTo>
                  <a:lnTo>
                    <a:pt x="98" y="20"/>
                  </a:lnTo>
                  <a:lnTo>
                    <a:pt x="106" y="42"/>
                  </a:lnTo>
                  <a:lnTo>
                    <a:pt x="118" y="46"/>
                  </a:lnTo>
                  <a:lnTo>
                    <a:pt x="140" y="42"/>
                  </a:lnTo>
                  <a:lnTo>
                    <a:pt x="146" y="24"/>
                  </a:lnTo>
                  <a:lnTo>
                    <a:pt x="162" y="24"/>
                  </a:lnTo>
                  <a:lnTo>
                    <a:pt x="162" y="30"/>
                  </a:lnTo>
                  <a:lnTo>
                    <a:pt x="188" y="32"/>
                  </a:lnTo>
                  <a:lnTo>
                    <a:pt x="188" y="56"/>
                  </a:lnTo>
                  <a:lnTo>
                    <a:pt x="188" y="82"/>
                  </a:lnTo>
                  <a:lnTo>
                    <a:pt x="194" y="104"/>
                  </a:lnTo>
                  <a:lnTo>
                    <a:pt x="194" y="112"/>
                  </a:lnTo>
                  <a:lnTo>
                    <a:pt x="208" y="110"/>
                  </a:lnTo>
                  <a:lnTo>
                    <a:pt x="224" y="106"/>
                  </a:lnTo>
                  <a:lnTo>
                    <a:pt x="224" y="126"/>
                  </a:lnTo>
                  <a:lnTo>
                    <a:pt x="224" y="1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6" name="Freeform 223"/>
            <p:cNvSpPr>
              <a:spLocks/>
            </p:cNvSpPr>
            <p:nvPr/>
          </p:nvSpPr>
          <p:spPr bwMode="auto">
            <a:xfrm>
              <a:off x="2770" y="3094"/>
              <a:ext cx="18" cy="26"/>
            </a:xfrm>
            <a:custGeom>
              <a:avLst/>
              <a:gdLst>
                <a:gd name="T0" fmla="*/ 2 w 18"/>
                <a:gd name="T1" fmla="*/ 26 h 26"/>
                <a:gd name="T2" fmla="*/ 0 w 18"/>
                <a:gd name="T3" fmla="*/ 10 h 26"/>
                <a:gd name="T4" fmla="*/ 10 w 18"/>
                <a:gd name="T5" fmla="*/ 0 h 26"/>
                <a:gd name="T6" fmla="*/ 18 w 18"/>
                <a:gd name="T7" fmla="*/ 2 h 26"/>
                <a:gd name="T8" fmla="*/ 10 w 18"/>
                <a:gd name="T9" fmla="*/ 10 h 26"/>
                <a:gd name="T10" fmla="*/ 8 w 18"/>
                <a:gd name="T11" fmla="*/ 24 h 26"/>
                <a:gd name="T12" fmla="*/ 2 w 18"/>
                <a:gd name="T13" fmla="*/ 2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6"/>
                <a:gd name="T23" fmla="*/ 18 w 18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6">
                  <a:moveTo>
                    <a:pt x="2" y="26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0" y="10"/>
                  </a:lnTo>
                  <a:lnTo>
                    <a:pt x="8" y="24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7" name="Freeform 224"/>
            <p:cNvSpPr>
              <a:spLocks/>
            </p:cNvSpPr>
            <p:nvPr/>
          </p:nvSpPr>
          <p:spPr bwMode="auto">
            <a:xfrm>
              <a:off x="1190" y="2888"/>
              <a:ext cx="718" cy="826"/>
            </a:xfrm>
            <a:custGeom>
              <a:avLst/>
              <a:gdLst>
                <a:gd name="T0" fmla="*/ 540 w 718"/>
                <a:gd name="T1" fmla="*/ 160 h 826"/>
                <a:gd name="T2" fmla="*/ 528 w 718"/>
                <a:gd name="T3" fmla="*/ 144 h 826"/>
                <a:gd name="T4" fmla="*/ 506 w 718"/>
                <a:gd name="T5" fmla="*/ 134 h 826"/>
                <a:gd name="T6" fmla="*/ 482 w 718"/>
                <a:gd name="T7" fmla="*/ 126 h 826"/>
                <a:gd name="T8" fmla="*/ 458 w 718"/>
                <a:gd name="T9" fmla="*/ 146 h 826"/>
                <a:gd name="T10" fmla="*/ 434 w 718"/>
                <a:gd name="T11" fmla="*/ 150 h 826"/>
                <a:gd name="T12" fmla="*/ 396 w 718"/>
                <a:gd name="T13" fmla="*/ 144 h 826"/>
                <a:gd name="T14" fmla="*/ 426 w 718"/>
                <a:gd name="T15" fmla="*/ 98 h 826"/>
                <a:gd name="T16" fmla="*/ 420 w 718"/>
                <a:gd name="T17" fmla="*/ 48 h 826"/>
                <a:gd name="T18" fmla="*/ 408 w 718"/>
                <a:gd name="T19" fmla="*/ 24 h 826"/>
                <a:gd name="T20" fmla="*/ 382 w 718"/>
                <a:gd name="T21" fmla="*/ 64 h 826"/>
                <a:gd name="T22" fmla="*/ 326 w 718"/>
                <a:gd name="T23" fmla="*/ 60 h 826"/>
                <a:gd name="T24" fmla="*/ 280 w 718"/>
                <a:gd name="T25" fmla="*/ 82 h 826"/>
                <a:gd name="T26" fmla="*/ 260 w 718"/>
                <a:gd name="T27" fmla="*/ 24 h 826"/>
                <a:gd name="T28" fmla="*/ 242 w 718"/>
                <a:gd name="T29" fmla="*/ 0 h 826"/>
                <a:gd name="T30" fmla="*/ 202 w 718"/>
                <a:gd name="T31" fmla="*/ 32 h 826"/>
                <a:gd name="T32" fmla="*/ 180 w 718"/>
                <a:gd name="T33" fmla="*/ 54 h 826"/>
                <a:gd name="T34" fmla="*/ 152 w 718"/>
                <a:gd name="T35" fmla="*/ 94 h 826"/>
                <a:gd name="T36" fmla="*/ 122 w 718"/>
                <a:gd name="T37" fmla="*/ 84 h 826"/>
                <a:gd name="T38" fmla="*/ 102 w 718"/>
                <a:gd name="T39" fmla="*/ 74 h 826"/>
                <a:gd name="T40" fmla="*/ 82 w 718"/>
                <a:gd name="T41" fmla="*/ 92 h 826"/>
                <a:gd name="T42" fmla="*/ 78 w 718"/>
                <a:gd name="T43" fmla="*/ 142 h 826"/>
                <a:gd name="T44" fmla="*/ 48 w 718"/>
                <a:gd name="T45" fmla="*/ 202 h 826"/>
                <a:gd name="T46" fmla="*/ 8 w 718"/>
                <a:gd name="T47" fmla="*/ 250 h 826"/>
                <a:gd name="T48" fmla="*/ 16 w 718"/>
                <a:gd name="T49" fmla="*/ 308 h 826"/>
                <a:gd name="T50" fmla="*/ 62 w 718"/>
                <a:gd name="T51" fmla="*/ 312 h 826"/>
                <a:gd name="T52" fmla="*/ 106 w 718"/>
                <a:gd name="T53" fmla="*/ 344 h 826"/>
                <a:gd name="T54" fmla="*/ 160 w 718"/>
                <a:gd name="T55" fmla="*/ 318 h 826"/>
                <a:gd name="T56" fmla="*/ 192 w 718"/>
                <a:gd name="T57" fmla="*/ 374 h 826"/>
                <a:gd name="T58" fmla="*/ 254 w 718"/>
                <a:gd name="T59" fmla="*/ 408 h 826"/>
                <a:gd name="T60" fmla="*/ 262 w 718"/>
                <a:gd name="T61" fmla="*/ 454 h 826"/>
                <a:gd name="T62" fmla="*/ 310 w 718"/>
                <a:gd name="T63" fmla="*/ 490 h 826"/>
                <a:gd name="T64" fmla="*/ 308 w 718"/>
                <a:gd name="T65" fmla="*/ 536 h 826"/>
                <a:gd name="T66" fmla="*/ 336 w 718"/>
                <a:gd name="T67" fmla="*/ 582 h 826"/>
                <a:gd name="T68" fmla="*/ 372 w 718"/>
                <a:gd name="T69" fmla="*/ 618 h 826"/>
                <a:gd name="T70" fmla="*/ 390 w 718"/>
                <a:gd name="T71" fmla="*/ 654 h 826"/>
                <a:gd name="T72" fmla="*/ 368 w 718"/>
                <a:gd name="T73" fmla="*/ 714 h 826"/>
                <a:gd name="T74" fmla="*/ 338 w 718"/>
                <a:gd name="T75" fmla="*/ 752 h 826"/>
                <a:gd name="T76" fmla="*/ 386 w 718"/>
                <a:gd name="T77" fmla="*/ 774 h 826"/>
                <a:gd name="T78" fmla="*/ 426 w 718"/>
                <a:gd name="T79" fmla="*/ 826 h 826"/>
                <a:gd name="T80" fmla="*/ 446 w 718"/>
                <a:gd name="T81" fmla="*/ 774 h 826"/>
                <a:gd name="T82" fmla="*/ 460 w 718"/>
                <a:gd name="T83" fmla="*/ 752 h 826"/>
                <a:gd name="T84" fmla="*/ 444 w 718"/>
                <a:gd name="T85" fmla="*/ 788 h 826"/>
                <a:gd name="T86" fmla="*/ 476 w 718"/>
                <a:gd name="T87" fmla="*/ 740 h 826"/>
                <a:gd name="T88" fmla="*/ 490 w 718"/>
                <a:gd name="T89" fmla="*/ 694 h 826"/>
                <a:gd name="T90" fmla="*/ 490 w 718"/>
                <a:gd name="T91" fmla="*/ 652 h 826"/>
                <a:gd name="T92" fmla="*/ 524 w 718"/>
                <a:gd name="T93" fmla="*/ 618 h 826"/>
                <a:gd name="T94" fmla="*/ 574 w 718"/>
                <a:gd name="T95" fmla="*/ 598 h 826"/>
                <a:gd name="T96" fmla="*/ 602 w 718"/>
                <a:gd name="T97" fmla="*/ 594 h 826"/>
                <a:gd name="T98" fmla="*/ 630 w 718"/>
                <a:gd name="T99" fmla="*/ 536 h 826"/>
                <a:gd name="T100" fmla="*/ 646 w 718"/>
                <a:gd name="T101" fmla="*/ 460 h 826"/>
                <a:gd name="T102" fmla="*/ 644 w 718"/>
                <a:gd name="T103" fmla="*/ 402 h 826"/>
                <a:gd name="T104" fmla="*/ 664 w 718"/>
                <a:gd name="T105" fmla="*/ 370 h 826"/>
                <a:gd name="T106" fmla="*/ 686 w 718"/>
                <a:gd name="T107" fmla="*/ 332 h 826"/>
                <a:gd name="T108" fmla="*/ 710 w 718"/>
                <a:gd name="T109" fmla="*/ 240 h 826"/>
                <a:gd name="T110" fmla="*/ 652 w 718"/>
                <a:gd name="T111" fmla="*/ 196 h 826"/>
                <a:gd name="T112" fmla="*/ 574 w 718"/>
                <a:gd name="T113" fmla="*/ 168 h 8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8"/>
                <a:gd name="T172" fmla="*/ 0 h 826"/>
                <a:gd name="T173" fmla="*/ 718 w 718"/>
                <a:gd name="T174" fmla="*/ 826 h 8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8" h="826">
                  <a:moveTo>
                    <a:pt x="544" y="160"/>
                  </a:moveTo>
                  <a:lnTo>
                    <a:pt x="540" y="164"/>
                  </a:lnTo>
                  <a:lnTo>
                    <a:pt x="534" y="178"/>
                  </a:lnTo>
                  <a:lnTo>
                    <a:pt x="540" y="160"/>
                  </a:lnTo>
                  <a:lnTo>
                    <a:pt x="538" y="158"/>
                  </a:lnTo>
                  <a:lnTo>
                    <a:pt x="534" y="158"/>
                  </a:lnTo>
                  <a:lnTo>
                    <a:pt x="536" y="148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0" y="142"/>
                  </a:lnTo>
                  <a:lnTo>
                    <a:pt x="514" y="136"/>
                  </a:lnTo>
                  <a:lnTo>
                    <a:pt x="506" y="134"/>
                  </a:lnTo>
                  <a:lnTo>
                    <a:pt x="500" y="130"/>
                  </a:lnTo>
                  <a:lnTo>
                    <a:pt x="492" y="130"/>
                  </a:lnTo>
                  <a:lnTo>
                    <a:pt x="482" y="124"/>
                  </a:lnTo>
                  <a:lnTo>
                    <a:pt x="482" y="126"/>
                  </a:lnTo>
                  <a:lnTo>
                    <a:pt x="470" y="130"/>
                  </a:lnTo>
                  <a:lnTo>
                    <a:pt x="464" y="142"/>
                  </a:lnTo>
                  <a:lnTo>
                    <a:pt x="462" y="144"/>
                  </a:lnTo>
                  <a:lnTo>
                    <a:pt x="458" y="146"/>
                  </a:lnTo>
                  <a:lnTo>
                    <a:pt x="444" y="166"/>
                  </a:lnTo>
                  <a:lnTo>
                    <a:pt x="446" y="148"/>
                  </a:lnTo>
                  <a:lnTo>
                    <a:pt x="440" y="154"/>
                  </a:lnTo>
                  <a:lnTo>
                    <a:pt x="434" y="150"/>
                  </a:lnTo>
                  <a:lnTo>
                    <a:pt x="428" y="152"/>
                  </a:lnTo>
                  <a:lnTo>
                    <a:pt x="420" y="130"/>
                  </a:lnTo>
                  <a:lnTo>
                    <a:pt x="408" y="136"/>
                  </a:lnTo>
                  <a:lnTo>
                    <a:pt x="396" y="144"/>
                  </a:lnTo>
                  <a:lnTo>
                    <a:pt x="388" y="144"/>
                  </a:lnTo>
                  <a:lnTo>
                    <a:pt x="402" y="134"/>
                  </a:lnTo>
                  <a:lnTo>
                    <a:pt x="414" y="112"/>
                  </a:lnTo>
                  <a:lnTo>
                    <a:pt x="426" y="98"/>
                  </a:lnTo>
                  <a:lnTo>
                    <a:pt x="438" y="84"/>
                  </a:lnTo>
                  <a:lnTo>
                    <a:pt x="434" y="72"/>
                  </a:lnTo>
                  <a:lnTo>
                    <a:pt x="424" y="64"/>
                  </a:lnTo>
                  <a:lnTo>
                    <a:pt x="420" y="48"/>
                  </a:lnTo>
                  <a:lnTo>
                    <a:pt x="416" y="28"/>
                  </a:lnTo>
                  <a:lnTo>
                    <a:pt x="416" y="30"/>
                  </a:lnTo>
                  <a:lnTo>
                    <a:pt x="408" y="18"/>
                  </a:lnTo>
                  <a:lnTo>
                    <a:pt x="408" y="24"/>
                  </a:lnTo>
                  <a:lnTo>
                    <a:pt x="406" y="24"/>
                  </a:lnTo>
                  <a:lnTo>
                    <a:pt x="394" y="44"/>
                  </a:lnTo>
                  <a:lnTo>
                    <a:pt x="382" y="64"/>
                  </a:lnTo>
                  <a:lnTo>
                    <a:pt x="364" y="62"/>
                  </a:lnTo>
                  <a:lnTo>
                    <a:pt x="350" y="60"/>
                  </a:lnTo>
                  <a:lnTo>
                    <a:pt x="342" y="56"/>
                  </a:lnTo>
                  <a:lnTo>
                    <a:pt x="326" y="60"/>
                  </a:lnTo>
                  <a:lnTo>
                    <a:pt x="326" y="72"/>
                  </a:lnTo>
                  <a:lnTo>
                    <a:pt x="318" y="68"/>
                  </a:lnTo>
                  <a:lnTo>
                    <a:pt x="298" y="72"/>
                  </a:lnTo>
                  <a:lnTo>
                    <a:pt x="280" y="82"/>
                  </a:lnTo>
                  <a:lnTo>
                    <a:pt x="268" y="82"/>
                  </a:lnTo>
                  <a:lnTo>
                    <a:pt x="256" y="66"/>
                  </a:lnTo>
                  <a:lnTo>
                    <a:pt x="256" y="40"/>
                  </a:lnTo>
                  <a:lnTo>
                    <a:pt x="260" y="24"/>
                  </a:lnTo>
                  <a:lnTo>
                    <a:pt x="252" y="12"/>
                  </a:lnTo>
                  <a:lnTo>
                    <a:pt x="250" y="0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36" y="12"/>
                  </a:lnTo>
                  <a:lnTo>
                    <a:pt x="222" y="18"/>
                  </a:lnTo>
                  <a:lnTo>
                    <a:pt x="206" y="24"/>
                  </a:lnTo>
                  <a:lnTo>
                    <a:pt x="202" y="32"/>
                  </a:lnTo>
                  <a:lnTo>
                    <a:pt x="186" y="26"/>
                  </a:lnTo>
                  <a:lnTo>
                    <a:pt x="168" y="20"/>
                  </a:lnTo>
                  <a:lnTo>
                    <a:pt x="174" y="30"/>
                  </a:lnTo>
                  <a:lnTo>
                    <a:pt x="180" y="54"/>
                  </a:lnTo>
                  <a:lnTo>
                    <a:pt x="192" y="60"/>
                  </a:lnTo>
                  <a:lnTo>
                    <a:pt x="186" y="64"/>
                  </a:lnTo>
                  <a:lnTo>
                    <a:pt x="172" y="80"/>
                  </a:lnTo>
                  <a:lnTo>
                    <a:pt x="152" y="94"/>
                  </a:lnTo>
                  <a:lnTo>
                    <a:pt x="150" y="92"/>
                  </a:lnTo>
                  <a:lnTo>
                    <a:pt x="140" y="92"/>
                  </a:lnTo>
                  <a:lnTo>
                    <a:pt x="126" y="84"/>
                  </a:lnTo>
                  <a:lnTo>
                    <a:pt x="122" y="84"/>
                  </a:lnTo>
                  <a:lnTo>
                    <a:pt x="116" y="64"/>
                  </a:lnTo>
                  <a:lnTo>
                    <a:pt x="104" y="72"/>
                  </a:lnTo>
                  <a:lnTo>
                    <a:pt x="100" y="72"/>
                  </a:lnTo>
                  <a:lnTo>
                    <a:pt x="102" y="74"/>
                  </a:lnTo>
                  <a:lnTo>
                    <a:pt x="86" y="74"/>
                  </a:lnTo>
                  <a:lnTo>
                    <a:pt x="70" y="74"/>
                  </a:lnTo>
                  <a:lnTo>
                    <a:pt x="72" y="88"/>
                  </a:lnTo>
                  <a:lnTo>
                    <a:pt x="82" y="92"/>
                  </a:lnTo>
                  <a:lnTo>
                    <a:pt x="80" y="96"/>
                  </a:lnTo>
                  <a:lnTo>
                    <a:pt x="68" y="98"/>
                  </a:lnTo>
                  <a:lnTo>
                    <a:pt x="70" y="116"/>
                  </a:lnTo>
                  <a:lnTo>
                    <a:pt x="78" y="142"/>
                  </a:lnTo>
                  <a:lnTo>
                    <a:pt x="76" y="170"/>
                  </a:lnTo>
                  <a:lnTo>
                    <a:pt x="70" y="198"/>
                  </a:lnTo>
                  <a:lnTo>
                    <a:pt x="64" y="198"/>
                  </a:lnTo>
                  <a:lnTo>
                    <a:pt x="48" y="202"/>
                  </a:lnTo>
                  <a:lnTo>
                    <a:pt x="34" y="210"/>
                  </a:lnTo>
                  <a:lnTo>
                    <a:pt x="20" y="218"/>
                  </a:lnTo>
                  <a:lnTo>
                    <a:pt x="14" y="234"/>
                  </a:lnTo>
                  <a:lnTo>
                    <a:pt x="8" y="250"/>
                  </a:lnTo>
                  <a:lnTo>
                    <a:pt x="0" y="266"/>
                  </a:lnTo>
                  <a:lnTo>
                    <a:pt x="8" y="284"/>
                  </a:lnTo>
                  <a:lnTo>
                    <a:pt x="16" y="300"/>
                  </a:lnTo>
                  <a:lnTo>
                    <a:pt x="16" y="308"/>
                  </a:lnTo>
                  <a:lnTo>
                    <a:pt x="24" y="310"/>
                  </a:lnTo>
                  <a:lnTo>
                    <a:pt x="34" y="318"/>
                  </a:lnTo>
                  <a:lnTo>
                    <a:pt x="48" y="322"/>
                  </a:lnTo>
                  <a:lnTo>
                    <a:pt x="62" y="312"/>
                  </a:lnTo>
                  <a:lnTo>
                    <a:pt x="62" y="328"/>
                  </a:lnTo>
                  <a:lnTo>
                    <a:pt x="64" y="344"/>
                  </a:lnTo>
                  <a:lnTo>
                    <a:pt x="82" y="342"/>
                  </a:lnTo>
                  <a:lnTo>
                    <a:pt x="106" y="344"/>
                  </a:lnTo>
                  <a:lnTo>
                    <a:pt x="116" y="336"/>
                  </a:lnTo>
                  <a:lnTo>
                    <a:pt x="130" y="326"/>
                  </a:lnTo>
                  <a:lnTo>
                    <a:pt x="144" y="318"/>
                  </a:lnTo>
                  <a:lnTo>
                    <a:pt x="160" y="318"/>
                  </a:lnTo>
                  <a:lnTo>
                    <a:pt x="160" y="336"/>
                  </a:lnTo>
                  <a:lnTo>
                    <a:pt x="164" y="354"/>
                  </a:lnTo>
                  <a:lnTo>
                    <a:pt x="176" y="370"/>
                  </a:lnTo>
                  <a:lnTo>
                    <a:pt x="192" y="374"/>
                  </a:lnTo>
                  <a:lnTo>
                    <a:pt x="206" y="384"/>
                  </a:lnTo>
                  <a:lnTo>
                    <a:pt x="226" y="396"/>
                  </a:lnTo>
                  <a:lnTo>
                    <a:pt x="248" y="400"/>
                  </a:lnTo>
                  <a:lnTo>
                    <a:pt x="254" y="408"/>
                  </a:lnTo>
                  <a:lnTo>
                    <a:pt x="256" y="430"/>
                  </a:lnTo>
                  <a:lnTo>
                    <a:pt x="254" y="430"/>
                  </a:lnTo>
                  <a:lnTo>
                    <a:pt x="260" y="438"/>
                  </a:lnTo>
                  <a:lnTo>
                    <a:pt x="262" y="454"/>
                  </a:lnTo>
                  <a:lnTo>
                    <a:pt x="278" y="456"/>
                  </a:lnTo>
                  <a:lnTo>
                    <a:pt x="296" y="458"/>
                  </a:lnTo>
                  <a:lnTo>
                    <a:pt x="298" y="478"/>
                  </a:lnTo>
                  <a:lnTo>
                    <a:pt x="310" y="490"/>
                  </a:lnTo>
                  <a:lnTo>
                    <a:pt x="314" y="496"/>
                  </a:lnTo>
                  <a:lnTo>
                    <a:pt x="310" y="512"/>
                  </a:lnTo>
                  <a:lnTo>
                    <a:pt x="304" y="528"/>
                  </a:lnTo>
                  <a:lnTo>
                    <a:pt x="308" y="536"/>
                  </a:lnTo>
                  <a:lnTo>
                    <a:pt x="304" y="538"/>
                  </a:lnTo>
                  <a:lnTo>
                    <a:pt x="310" y="548"/>
                  </a:lnTo>
                  <a:lnTo>
                    <a:pt x="312" y="576"/>
                  </a:lnTo>
                  <a:lnTo>
                    <a:pt x="336" y="582"/>
                  </a:lnTo>
                  <a:lnTo>
                    <a:pt x="350" y="584"/>
                  </a:lnTo>
                  <a:lnTo>
                    <a:pt x="356" y="600"/>
                  </a:lnTo>
                  <a:lnTo>
                    <a:pt x="362" y="618"/>
                  </a:lnTo>
                  <a:lnTo>
                    <a:pt x="372" y="618"/>
                  </a:lnTo>
                  <a:lnTo>
                    <a:pt x="382" y="618"/>
                  </a:lnTo>
                  <a:lnTo>
                    <a:pt x="380" y="636"/>
                  </a:lnTo>
                  <a:lnTo>
                    <a:pt x="380" y="654"/>
                  </a:lnTo>
                  <a:lnTo>
                    <a:pt x="390" y="654"/>
                  </a:lnTo>
                  <a:lnTo>
                    <a:pt x="400" y="680"/>
                  </a:lnTo>
                  <a:lnTo>
                    <a:pt x="388" y="690"/>
                  </a:lnTo>
                  <a:lnTo>
                    <a:pt x="376" y="702"/>
                  </a:lnTo>
                  <a:lnTo>
                    <a:pt x="368" y="714"/>
                  </a:lnTo>
                  <a:lnTo>
                    <a:pt x="358" y="726"/>
                  </a:lnTo>
                  <a:lnTo>
                    <a:pt x="348" y="738"/>
                  </a:lnTo>
                  <a:lnTo>
                    <a:pt x="338" y="750"/>
                  </a:lnTo>
                  <a:lnTo>
                    <a:pt x="338" y="752"/>
                  </a:lnTo>
                  <a:lnTo>
                    <a:pt x="348" y="748"/>
                  </a:lnTo>
                  <a:lnTo>
                    <a:pt x="370" y="766"/>
                  </a:lnTo>
                  <a:lnTo>
                    <a:pt x="376" y="766"/>
                  </a:lnTo>
                  <a:lnTo>
                    <a:pt x="386" y="774"/>
                  </a:lnTo>
                  <a:lnTo>
                    <a:pt x="406" y="788"/>
                  </a:lnTo>
                  <a:lnTo>
                    <a:pt x="422" y="802"/>
                  </a:lnTo>
                  <a:lnTo>
                    <a:pt x="422" y="812"/>
                  </a:lnTo>
                  <a:lnTo>
                    <a:pt x="426" y="826"/>
                  </a:lnTo>
                  <a:lnTo>
                    <a:pt x="434" y="812"/>
                  </a:lnTo>
                  <a:lnTo>
                    <a:pt x="438" y="798"/>
                  </a:lnTo>
                  <a:lnTo>
                    <a:pt x="440" y="786"/>
                  </a:lnTo>
                  <a:lnTo>
                    <a:pt x="446" y="774"/>
                  </a:lnTo>
                  <a:lnTo>
                    <a:pt x="452" y="764"/>
                  </a:lnTo>
                  <a:lnTo>
                    <a:pt x="450" y="752"/>
                  </a:lnTo>
                  <a:lnTo>
                    <a:pt x="452" y="750"/>
                  </a:lnTo>
                  <a:lnTo>
                    <a:pt x="460" y="752"/>
                  </a:lnTo>
                  <a:lnTo>
                    <a:pt x="464" y="754"/>
                  </a:lnTo>
                  <a:lnTo>
                    <a:pt x="458" y="770"/>
                  </a:lnTo>
                  <a:lnTo>
                    <a:pt x="448" y="784"/>
                  </a:lnTo>
                  <a:lnTo>
                    <a:pt x="444" y="788"/>
                  </a:lnTo>
                  <a:lnTo>
                    <a:pt x="446" y="790"/>
                  </a:lnTo>
                  <a:lnTo>
                    <a:pt x="458" y="774"/>
                  </a:lnTo>
                  <a:lnTo>
                    <a:pt x="470" y="756"/>
                  </a:lnTo>
                  <a:lnTo>
                    <a:pt x="476" y="740"/>
                  </a:lnTo>
                  <a:lnTo>
                    <a:pt x="484" y="722"/>
                  </a:lnTo>
                  <a:lnTo>
                    <a:pt x="490" y="712"/>
                  </a:lnTo>
                  <a:lnTo>
                    <a:pt x="490" y="694"/>
                  </a:lnTo>
                  <a:lnTo>
                    <a:pt x="490" y="678"/>
                  </a:lnTo>
                  <a:lnTo>
                    <a:pt x="488" y="666"/>
                  </a:lnTo>
                  <a:lnTo>
                    <a:pt x="486" y="658"/>
                  </a:lnTo>
                  <a:lnTo>
                    <a:pt x="490" y="652"/>
                  </a:lnTo>
                  <a:lnTo>
                    <a:pt x="488" y="650"/>
                  </a:lnTo>
                  <a:lnTo>
                    <a:pt x="494" y="648"/>
                  </a:lnTo>
                  <a:lnTo>
                    <a:pt x="510" y="632"/>
                  </a:lnTo>
                  <a:lnTo>
                    <a:pt x="524" y="618"/>
                  </a:lnTo>
                  <a:lnTo>
                    <a:pt x="540" y="612"/>
                  </a:lnTo>
                  <a:lnTo>
                    <a:pt x="554" y="602"/>
                  </a:lnTo>
                  <a:lnTo>
                    <a:pt x="562" y="598"/>
                  </a:lnTo>
                  <a:lnTo>
                    <a:pt x="574" y="598"/>
                  </a:lnTo>
                  <a:lnTo>
                    <a:pt x="568" y="598"/>
                  </a:lnTo>
                  <a:lnTo>
                    <a:pt x="580" y="596"/>
                  </a:lnTo>
                  <a:lnTo>
                    <a:pt x="582" y="594"/>
                  </a:lnTo>
                  <a:lnTo>
                    <a:pt x="602" y="594"/>
                  </a:lnTo>
                  <a:lnTo>
                    <a:pt x="608" y="582"/>
                  </a:lnTo>
                  <a:lnTo>
                    <a:pt x="620" y="576"/>
                  </a:lnTo>
                  <a:lnTo>
                    <a:pt x="622" y="552"/>
                  </a:lnTo>
                  <a:lnTo>
                    <a:pt x="630" y="536"/>
                  </a:lnTo>
                  <a:lnTo>
                    <a:pt x="638" y="520"/>
                  </a:lnTo>
                  <a:lnTo>
                    <a:pt x="642" y="490"/>
                  </a:lnTo>
                  <a:lnTo>
                    <a:pt x="646" y="480"/>
                  </a:lnTo>
                  <a:lnTo>
                    <a:pt x="646" y="460"/>
                  </a:lnTo>
                  <a:lnTo>
                    <a:pt x="648" y="440"/>
                  </a:lnTo>
                  <a:lnTo>
                    <a:pt x="646" y="424"/>
                  </a:lnTo>
                  <a:lnTo>
                    <a:pt x="646" y="408"/>
                  </a:lnTo>
                  <a:lnTo>
                    <a:pt x="644" y="402"/>
                  </a:lnTo>
                  <a:lnTo>
                    <a:pt x="646" y="382"/>
                  </a:lnTo>
                  <a:lnTo>
                    <a:pt x="652" y="380"/>
                  </a:lnTo>
                  <a:lnTo>
                    <a:pt x="654" y="386"/>
                  </a:lnTo>
                  <a:lnTo>
                    <a:pt x="664" y="370"/>
                  </a:lnTo>
                  <a:lnTo>
                    <a:pt x="672" y="352"/>
                  </a:lnTo>
                  <a:lnTo>
                    <a:pt x="672" y="350"/>
                  </a:lnTo>
                  <a:lnTo>
                    <a:pt x="676" y="346"/>
                  </a:lnTo>
                  <a:lnTo>
                    <a:pt x="686" y="332"/>
                  </a:lnTo>
                  <a:lnTo>
                    <a:pt x="698" y="314"/>
                  </a:lnTo>
                  <a:lnTo>
                    <a:pt x="714" y="292"/>
                  </a:lnTo>
                  <a:lnTo>
                    <a:pt x="718" y="262"/>
                  </a:lnTo>
                  <a:lnTo>
                    <a:pt x="710" y="240"/>
                  </a:lnTo>
                  <a:lnTo>
                    <a:pt x="702" y="218"/>
                  </a:lnTo>
                  <a:lnTo>
                    <a:pt x="686" y="216"/>
                  </a:lnTo>
                  <a:lnTo>
                    <a:pt x="672" y="214"/>
                  </a:lnTo>
                  <a:lnTo>
                    <a:pt x="652" y="196"/>
                  </a:lnTo>
                  <a:lnTo>
                    <a:pt x="634" y="178"/>
                  </a:lnTo>
                  <a:lnTo>
                    <a:pt x="606" y="170"/>
                  </a:lnTo>
                  <a:lnTo>
                    <a:pt x="590" y="170"/>
                  </a:lnTo>
                  <a:lnTo>
                    <a:pt x="574" y="168"/>
                  </a:lnTo>
                  <a:lnTo>
                    <a:pt x="558" y="162"/>
                  </a:lnTo>
                  <a:lnTo>
                    <a:pt x="544" y="168"/>
                  </a:lnTo>
                  <a:lnTo>
                    <a:pt x="544" y="16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8" name="Freeform 225"/>
            <p:cNvSpPr>
              <a:spLocks/>
            </p:cNvSpPr>
            <p:nvPr/>
          </p:nvSpPr>
          <p:spPr bwMode="auto">
            <a:xfrm>
              <a:off x="1612" y="3002"/>
              <a:ext cx="44" cy="36"/>
            </a:xfrm>
            <a:custGeom>
              <a:avLst/>
              <a:gdLst>
                <a:gd name="T0" fmla="*/ 24 w 44"/>
                <a:gd name="T1" fmla="*/ 32 h 36"/>
                <a:gd name="T2" fmla="*/ 18 w 44"/>
                <a:gd name="T3" fmla="*/ 34 h 36"/>
                <a:gd name="T4" fmla="*/ 8 w 44"/>
                <a:gd name="T5" fmla="*/ 30 h 36"/>
                <a:gd name="T6" fmla="*/ 4 w 44"/>
                <a:gd name="T7" fmla="*/ 36 h 36"/>
                <a:gd name="T8" fmla="*/ 0 w 44"/>
                <a:gd name="T9" fmla="*/ 20 h 36"/>
                <a:gd name="T10" fmla="*/ 2 w 44"/>
                <a:gd name="T11" fmla="*/ 20 h 36"/>
                <a:gd name="T12" fmla="*/ 0 w 44"/>
                <a:gd name="T13" fmla="*/ 10 h 36"/>
                <a:gd name="T14" fmla="*/ 6 w 44"/>
                <a:gd name="T15" fmla="*/ 0 h 36"/>
                <a:gd name="T16" fmla="*/ 26 w 44"/>
                <a:gd name="T17" fmla="*/ 2 h 36"/>
                <a:gd name="T18" fmla="*/ 44 w 44"/>
                <a:gd name="T19" fmla="*/ 4 h 36"/>
                <a:gd name="T20" fmla="*/ 36 w 44"/>
                <a:gd name="T21" fmla="*/ 22 h 36"/>
                <a:gd name="T22" fmla="*/ 34 w 44"/>
                <a:gd name="T23" fmla="*/ 24 h 36"/>
                <a:gd name="T24" fmla="*/ 32 w 44"/>
                <a:gd name="T25" fmla="*/ 30 h 36"/>
                <a:gd name="T26" fmla="*/ 28 w 44"/>
                <a:gd name="T27" fmla="*/ 30 h 36"/>
                <a:gd name="T28" fmla="*/ 24 w 44"/>
                <a:gd name="T29" fmla="*/ 32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"/>
                <a:gd name="T46" fmla="*/ 0 h 36"/>
                <a:gd name="T47" fmla="*/ 44 w 44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" h="36">
                  <a:moveTo>
                    <a:pt x="24" y="32"/>
                  </a:moveTo>
                  <a:lnTo>
                    <a:pt x="18" y="34"/>
                  </a:lnTo>
                  <a:lnTo>
                    <a:pt x="8" y="30"/>
                  </a:lnTo>
                  <a:lnTo>
                    <a:pt x="4" y="36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26" y="2"/>
                  </a:lnTo>
                  <a:lnTo>
                    <a:pt x="44" y="4"/>
                  </a:lnTo>
                  <a:lnTo>
                    <a:pt x="36" y="22"/>
                  </a:lnTo>
                  <a:lnTo>
                    <a:pt x="34" y="24"/>
                  </a:lnTo>
                  <a:lnTo>
                    <a:pt x="32" y="30"/>
                  </a:lnTo>
                  <a:lnTo>
                    <a:pt x="28" y="30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9" name="Freeform 226"/>
            <p:cNvSpPr>
              <a:spLocks/>
            </p:cNvSpPr>
            <p:nvPr/>
          </p:nvSpPr>
          <p:spPr bwMode="auto">
            <a:xfrm>
              <a:off x="2722" y="2950"/>
              <a:ext cx="34" cy="26"/>
            </a:xfrm>
            <a:custGeom>
              <a:avLst/>
              <a:gdLst>
                <a:gd name="T0" fmla="*/ 6 w 34"/>
                <a:gd name="T1" fmla="*/ 26 h 26"/>
                <a:gd name="T2" fmla="*/ 0 w 34"/>
                <a:gd name="T3" fmla="*/ 24 h 26"/>
                <a:gd name="T4" fmla="*/ 2 w 34"/>
                <a:gd name="T5" fmla="*/ 16 h 26"/>
                <a:gd name="T6" fmla="*/ 6 w 34"/>
                <a:gd name="T7" fmla="*/ 0 h 26"/>
                <a:gd name="T8" fmla="*/ 20 w 34"/>
                <a:gd name="T9" fmla="*/ 2 h 26"/>
                <a:gd name="T10" fmla="*/ 34 w 34"/>
                <a:gd name="T11" fmla="*/ 2 h 26"/>
                <a:gd name="T12" fmla="*/ 34 w 34"/>
                <a:gd name="T13" fmla="*/ 26 h 26"/>
                <a:gd name="T14" fmla="*/ 20 w 34"/>
                <a:gd name="T15" fmla="*/ 26 h 26"/>
                <a:gd name="T16" fmla="*/ 6 w 34"/>
                <a:gd name="T17" fmla="*/ 26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6"/>
                <a:gd name="T29" fmla="*/ 34 w 34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6">
                  <a:moveTo>
                    <a:pt x="6" y="26"/>
                  </a:moveTo>
                  <a:lnTo>
                    <a:pt x="0" y="24"/>
                  </a:lnTo>
                  <a:lnTo>
                    <a:pt x="2" y="16"/>
                  </a:lnTo>
                  <a:lnTo>
                    <a:pt x="6" y="0"/>
                  </a:lnTo>
                  <a:lnTo>
                    <a:pt x="20" y="2"/>
                  </a:lnTo>
                  <a:lnTo>
                    <a:pt x="34" y="2"/>
                  </a:lnTo>
                  <a:lnTo>
                    <a:pt x="34" y="26"/>
                  </a:lnTo>
                  <a:lnTo>
                    <a:pt x="20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0" name="Freeform 227"/>
            <p:cNvSpPr>
              <a:spLocks/>
            </p:cNvSpPr>
            <p:nvPr/>
          </p:nvSpPr>
          <p:spPr bwMode="auto">
            <a:xfrm>
              <a:off x="2704" y="2920"/>
              <a:ext cx="8" cy="8"/>
            </a:xfrm>
            <a:custGeom>
              <a:avLst/>
              <a:gdLst>
                <a:gd name="T0" fmla="*/ 8 w 8"/>
                <a:gd name="T1" fmla="*/ 0 h 8"/>
                <a:gd name="T2" fmla="*/ 6 w 8"/>
                <a:gd name="T3" fmla="*/ 0 h 8"/>
                <a:gd name="T4" fmla="*/ 0 w 8"/>
                <a:gd name="T5" fmla="*/ 8 h 8"/>
                <a:gd name="T6" fmla="*/ 8 w 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0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1" name="Freeform 228"/>
            <p:cNvSpPr>
              <a:spLocks/>
            </p:cNvSpPr>
            <p:nvPr/>
          </p:nvSpPr>
          <p:spPr bwMode="auto">
            <a:xfrm>
              <a:off x="2710" y="2952"/>
              <a:ext cx="104" cy="130"/>
            </a:xfrm>
            <a:custGeom>
              <a:avLst/>
              <a:gdLst>
                <a:gd name="T0" fmla="*/ 18 w 104"/>
                <a:gd name="T1" fmla="*/ 26 h 130"/>
                <a:gd name="T2" fmla="*/ 16 w 104"/>
                <a:gd name="T3" fmla="*/ 32 h 130"/>
                <a:gd name="T4" fmla="*/ 10 w 104"/>
                <a:gd name="T5" fmla="*/ 32 h 130"/>
                <a:gd name="T6" fmla="*/ 22 w 104"/>
                <a:gd name="T7" fmla="*/ 42 h 130"/>
                <a:gd name="T8" fmla="*/ 10 w 104"/>
                <a:gd name="T9" fmla="*/ 42 h 130"/>
                <a:gd name="T10" fmla="*/ 4 w 104"/>
                <a:gd name="T11" fmla="*/ 62 h 130"/>
                <a:gd name="T12" fmla="*/ 0 w 104"/>
                <a:gd name="T13" fmla="*/ 62 h 130"/>
                <a:gd name="T14" fmla="*/ 6 w 104"/>
                <a:gd name="T15" fmla="*/ 76 h 130"/>
                <a:gd name="T16" fmla="*/ 12 w 104"/>
                <a:gd name="T17" fmla="*/ 80 h 130"/>
                <a:gd name="T18" fmla="*/ 6 w 104"/>
                <a:gd name="T19" fmla="*/ 74 h 130"/>
                <a:gd name="T20" fmla="*/ 12 w 104"/>
                <a:gd name="T21" fmla="*/ 88 h 130"/>
                <a:gd name="T22" fmla="*/ 10 w 104"/>
                <a:gd name="T23" fmla="*/ 86 h 130"/>
                <a:gd name="T24" fmla="*/ 22 w 104"/>
                <a:gd name="T25" fmla="*/ 100 h 130"/>
                <a:gd name="T26" fmla="*/ 18 w 104"/>
                <a:gd name="T27" fmla="*/ 98 h 130"/>
                <a:gd name="T28" fmla="*/ 32 w 104"/>
                <a:gd name="T29" fmla="*/ 114 h 130"/>
                <a:gd name="T30" fmla="*/ 42 w 104"/>
                <a:gd name="T31" fmla="*/ 130 h 130"/>
                <a:gd name="T32" fmla="*/ 48 w 104"/>
                <a:gd name="T33" fmla="*/ 120 h 130"/>
                <a:gd name="T34" fmla="*/ 54 w 104"/>
                <a:gd name="T35" fmla="*/ 124 h 130"/>
                <a:gd name="T36" fmla="*/ 56 w 104"/>
                <a:gd name="T37" fmla="*/ 120 h 130"/>
                <a:gd name="T38" fmla="*/ 54 w 104"/>
                <a:gd name="T39" fmla="*/ 110 h 130"/>
                <a:gd name="T40" fmla="*/ 52 w 104"/>
                <a:gd name="T41" fmla="*/ 104 h 130"/>
                <a:gd name="T42" fmla="*/ 52 w 104"/>
                <a:gd name="T43" fmla="*/ 98 h 130"/>
                <a:gd name="T44" fmla="*/ 68 w 104"/>
                <a:gd name="T45" fmla="*/ 98 h 130"/>
                <a:gd name="T46" fmla="*/ 70 w 104"/>
                <a:gd name="T47" fmla="*/ 86 h 130"/>
                <a:gd name="T48" fmla="*/ 80 w 104"/>
                <a:gd name="T49" fmla="*/ 96 h 130"/>
                <a:gd name="T50" fmla="*/ 92 w 104"/>
                <a:gd name="T51" fmla="*/ 92 h 130"/>
                <a:gd name="T52" fmla="*/ 94 w 104"/>
                <a:gd name="T53" fmla="*/ 98 h 130"/>
                <a:gd name="T54" fmla="*/ 100 w 104"/>
                <a:gd name="T55" fmla="*/ 92 h 130"/>
                <a:gd name="T56" fmla="*/ 104 w 104"/>
                <a:gd name="T57" fmla="*/ 64 h 130"/>
                <a:gd name="T58" fmla="*/ 94 w 104"/>
                <a:gd name="T59" fmla="*/ 44 h 130"/>
                <a:gd name="T60" fmla="*/ 102 w 104"/>
                <a:gd name="T61" fmla="*/ 32 h 130"/>
                <a:gd name="T62" fmla="*/ 100 w 104"/>
                <a:gd name="T63" fmla="*/ 18 h 130"/>
                <a:gd name="T64" fmla="*/ 82 w 104"/>
                <a:gd name="T65" fmla="*/ 20 h 130"/>
                <a:gd name="T66" fmla="*/ 82 w 104"/>
                <a:gd name="T67" fmla="*/ 0 h 130"/>
                <a:gd name="T68" fmla="*/ 64 w 104"/>
                <a:gd name="T69" fmla="*/ 0 h 130"/>
                <a:gd name="T70" fmla="*/ 46 w 104"/>
                <a:gd name="T71" fmla="*/ 0 h 130"/>
                <a:gd name="T72" fmla="*/ 46 w 104"/>
                <a:gd name="T73" fmla="*/ 26 h 130"/>
                <a:gd name="T74" fmla="*/ 32 w 104"/>
                <a:gd name="T75" fmla="*/ 26 h 130"/>
                <a:gd name="T76" fmla="*/ 18 w 104"/>
                <a:gd name="T77" fmla="*/ 26 h 130"/>
                <a:gd name="T78" fmla="*/ 18 w 104"/>
                <a:gd name="T79" fmla="*/ 26 h 1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4"/>
                <a:gd name="T121" fmla="*/ 0 h 130"/>
                <a:gd name="T122" fmla="*/ 104 w 104"/>
                <a:gd name="T123" fmla="*/ 130 h 1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4" h="130">
                  <a:moveTo>
                    <a:pt x="18" y="26"/>
                  </a:moveTo>
                  <a:lnTo>
                    <a:pt x="16" y="32"/>
                  </a:lnTo>
                  <a:lnTo>
                    <a:pt x="10" y="32"/>
                  </a:lnTo>
                  <a:lnTo>
                    <a:pt x="22" y="42"/>
                  </a:lnTo>
                  <a:lnTo>
                    <a:pt x="10" y="42"/>
                  </a:lnTo>
                  <a:lnTo>
                    <a:pt x="4" y="62"/>
                  </a:lnTo>
                  <a:lnTo>
                    <a:pt x="0" y="62"/>
                  </a:lnTo>
                  <a:lnTo>
                    <a:pt x="6" y="76"/>
                  </a:lnTo>
                  <a:lnTo>
                    <a:pt x="12" y="80"/>
                  </a:lnTo>
                  <a:lnTo>
                    <a:pt x="6" y="74"/>
                  </a:lnTo>
                  <a:lnTo>
                    <a:pt x="12" y="88"/>
                  </a:lnTo>
                  <a:lnTo>
                    <a:pt x="10" y="86"/>
                  </a:lnTo>
                  <a:lnTo>
                    <a:pt x="22" y="100"/>
                  </a:lnTo>
                  <a:lnTo>
                    <a:pt x="18" y="98"/>
                  </a:lnTo>
                  <a:lnTo>
                    <a:pt x="32" y="114"/>
                  </a:lnTo>
                  <a:lnTo>
                    <a:pt x="42" y="130"/>
                  </a:lnTo>
                  <a:lnTo>
                    <a:pt x="48" y="120"/>
                  </a:lnTo>
                  <a:lnTo>
                    <a:pt x="54" y="124"/>
                  </a:lnTo>
                  <a:lnTo>
                    <a:pt x="56" y="120"/>
                  </a:lnTo>
                  <a:lnTo>
                    <a:pt x="54" y="110"/>
                  </a:lnTo>
                  <a:lnTo>
                    <a:pt x="52" y="104"/>
                  </a:lnTo>
                  <a:lnTo>
                    <a:pt x="52" y="98"/>
                  </a:lnTo>
                  <a:lnTo>
                    <a:pt x="68" y="98"/>
                  </a:lnTo>
                  <a:lnTo>
                    <a:pt x="70" y="86"/>
                  </a:lnTo>
                  <a:lnTo>
                    <a:pt x="80" y="96"/>
                  </a:lnTo>
                  <a:lnTo>
                    <a:pt x="92" y="92"/>
                  </a:lnTo>
                  <a:lnTo>
                    <a:pt x="94" y="98"/>
                  </a:lnTo>
                  <a:lnTo>
                    <a:pt x="100" y="92"/>
                  </a:lnTo>
                  <a:lnTo>
                    <a:pt x="104" y="64"/>
                  </a:lnTo>
                  <a:lnTo>
                    <a:pt x="94" y="44"/>
                  </a:lnTo>
                  <a:lnTo>
                    <a:pt x="102" y="32"/>
                  </a:lnTo>
                  <a:lnTo>
                    <a:pt x="100" y="18"/>
                  </a:lnTo>
                  <a:lnTo>
                    <a:pt x="82" y="20"/>
                  </a:lnTo>
                  <a:lnTo>
                    <a:pt x="82" y="0"/>
                  </a:lnTo>
                  <a:lnTo>
                    <a:pt x="64" y="0"/>
                  </a:lnTo>
                  <a:lnTo>
                    <a:pt x="46" y="0"/>
                  </a:lnTo>
                  <a:lnTo>
                    <a:pt x="46" y="26"/>
                  </a:lnTo>
                  <a:lnTo>
                    <a:pt x="32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2" name="Freeform 229"/>
            <p:cNvSpPr>
              <a:spLocks/>
            </p:cNvSpPr>
            <p:nvPr/>
          </p:nvSpPr>
          <p:spPr bwMode="auto">
            <a:xfrm>
              <a:off x="1420" y="3410"/>
              <a:ext cx="152" cy="172"/>
            </a:xfrm>
            <a:custGeom>
              <a:avLst/>
              <a:gdLst>
                <a:gd name="T0" fmla="*/ 8 w 152"/>
                <a:gd name="T1" fmla="*/ 14 h 172"/>
                <a:gd name="T2" fmla="*/ 4 w 152"/>
                <a:gd name="T3" fmla="*/ 38 h 172"/>
                <a:gd name="T4" fmla="*/ 0 w 152"/>
                <a:gd name="T5" fmla="*/ 62 h 172"/>
                <a:gd name="T6" fmla="*/ 16 w 152"/>
                <a:gd name="T7" fmla="*/ 78 h 172"/>
                <a:gd name="T8" fmla="*/ 34 w 152"/>
                <a:gd name="T9" fmla="*/ 96 h 172"/>
                <a:gd name="T10" fmla="*/ 50 w 152"/>
                <a:gd name="T11" fmla="*/ 102 h 172"/>
                <a:gd name="T12" fmla="*/ 64 w 152"/>
                <a:gd name="T13" fmla="*/ 110 h 172"/>
                <a:gd name="T14" fmla="*/ 80 w 152"/>
                <a:gd name="T15" fmla="*/ 118 h 172"/>
                <a:gd name="T16" fmla="*/ 98 w 152"/>
                <a:gd name="T17" fmla="*/ 128 h 172"/>
                <a:gd name="T18" fmla="*/ 90 w 152"/>
                <a:gd name="T19" fmla="*/ 148 h 172"/>
                <a:gd name="T20" fmla="*/ 84 w 152"/>
                <a:gd name="T21" fmla="*/ 168 h 172"/>
                <a:gd name="T22" fmla="*/ 104 w 152"/>
                <a:gd name="T23" fmla="*/ 170 h 172"/>
                <a:gd name="T24" fmla="*/ 126 w 152"/>
                <a:gd name="T25" fmla="*/ 172 h 172"/>
                <a:gd name="T26" fmla="*/ 138 w 152"/>
                <a:gd name="T27" fmla="*/ 166 h 172"/>
                <a:gd name="T28" fmla="*/ 152 w 152"/>
                <a:gd name="T29" fmla="*/ 146 h 172"/>
                <a:gd name="T30" fmla="*/ 150 w 152"/>
                <a:gd name="T31" fmla="*/ 132 h 172"/>
                <a:gd name="T32" fmla="*/ 150 w 152"/>
                <a:gd name="T33" fmla="*/ 116 h 172"/>
                <a:gd name="T34" fmla="*/ 152 w 152"/>
                <a:gd name="T35" fmla="*/ 98 h 172"/>
                <a:gd name="T36" fmla="*/ 142 w 152"/>
                <a:gd name="T37" fmla="*/ 96 h 172"/>
                <a:gd name="T38" fmla="*/ 132 w 152"/>
                <a:gd name="T39" fmla="*/ 96 h 172"/>
                <a:gd name="T40" fmla="*/ 126 w 152"/>
                <a:gd name="T41" fmla="*/ 80 h 172"/>
                <a:gd name="T42" fmla="*/ 122 w 152"/>
                <a:gd name="T43" fmla="*/ 62 h 172"/>
                <a:gd name="T44" fmla="*/ 108 w 152"/>
                <a:gd name="T45" fmla="*/ 60 h 172"/>
                <a:gd name="T46" fmla="*/ 82 w 152"/>
                <a:gd name="T47" fmla="*/ 56 h 172"/>
                <a:gd name="T48" fmla="*/ 80 w 152"/>
                <a:gd name="T49" fmla="*/ 26 h 172"/>
                <a:gd name="T50" fmla="*/ 74 w 152"/>
                <a:gd name="T51" fmla="*/ 18 h 172"/>
                <a:gd name="T52" fmla="*/ 74 w 152"/>
                <a:gd name="T53" fmla="*/ 14 h 172"/>
                <a:gd name="T54" fmla="*/ 58 w 152"/>
                <a:gd name="T55" fmla="*/ 0 h 172"/>
                <a:gd name="T56" fmla="*/ 34 w 152"/>
                <a:gd name="T57" fmla="*/ 2 h 172"/>
                <a:gd name="T58" fmla="*/ 8 w 152"/>
                <a:gd name="T59" fmla="*/ 6 h 172"/>
                <a:gd name="T60" fmla="*/ 8 w 152"/>
                <a:gd name="T61" fmla="*/ 14 h 1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72"/>
                <a:gd name="T95" fmla="*/ 152 w 152"/>
                <a:gd name="T96" fmla="*/ 172 h 1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72">
                  <a:moveTo>
                    <a:pt x="8" y="14"/>
                  </a:moveTo>
                  <a:lnTo>
                    <a:pt x="4" y="38"/>
                  </a:lnTo>
                  <a:lnTo>
                    <a:pt x="0" y="62"/>
                  </a:lnTo>
                  <a:lnTo>
                    <a:pt x="16" y="78"/>
                  </a:lnTo>
                  <a:lnTo>
                    <a:pt x="34" y="96"/>
                  </a:lnTo>
                  <a:lnTo>
                    <a:pt x="50" y="102"/>
                  </a:lnTo>
                  <a:lnTo>
                    <a:pt x="64" y="110"/>
                  </a:lnTo>
                  <a:lnTo>
                    <a:pt x="80" y="118"/>
                  </a:lnTo>
                  <a:lnTo>
                    <a:pt x="98" y="128"/>
                  </a:lnTo>
                  <a:lnTo>
                    <a:pt x="90" y="148"/>
                  </a:lnTo>
                  <a:lnTo>
                    <a:pt x="84" y="168"/>
                  </a:lnTo>
                  <a:lnTo>
                    <a:pt x="104" y="170"/>
                  </a:lnTo>
                  <a:lnTo>
                    <a:pt x="126" y="172"/>
                  </a:lnTo>
                  <a:lnTo>
                    <a:pt x="138" y="166"/>
                  </a:lnTo>
                  <a:lnTo>
                    <a:pt x="152" y="146"/>
                  </a:lnTo>
                  <a:lnTo>
                    <a:pt x="150" y="132"/>
                  </a:lnTo>
                  <a:lnTo>
                    <a:pt x="150" y="116"/>
                  </a:lnTo>
                  <a:lnTo>
                    <a:pt x="152" y="98"/>
                  </a:lnTo>
                  <a:lnTo>
                    <a:pt x="142" y="96"/>
                  </a:lnTo>
                  <a:lnTo>
                    <a:pt x="132" y="96"/>
                  </a:lnTo>
                  <a:lnTo>
                    <a:pt x="126" y="80"/>
                  </a:lnTo>
                  <a:lnTo>
                    <a:pt x="122" y="62"/>
                  </a:lnTo>
                  <a:lnTo>
                    <a:pt x="108" y="60"/>
                  </a:lnTo>
                  <a:lnTo>
                    <a:pt x="82" y="56"/>
                  </a:lnTo>
                  <a:lnTo>
                    <a:pt x="80" y="26"/>
                  </a:lnTo>
                  <a:lnTo>
                    <a:pt x="74" y="18"/>
                  </a:lnTo>
                  <a:lnTo>
                    <a:pt x="74" y="14"/>
                  </a:lnTo>
                  <a:lnTo>
                    <a:pt x="58" y="0"/>
                  </a:lnTo>
                  <a:lnTo>
                    <a:pt x="34" y="2"/>
                  </a:lnTo>
                  <a:lnTo>
                    <a:pt x="8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3" name="Freeform 230"/>
            <p:cNvSpPr>
              <a:spLocks/>
            </p:cNvSpPr>
            <p:nvPr/>
          </p:nvSpPr>
          <p:spPr bwMode="auto">
            <a:xfrm>
              <a:off x="2668" y="2990"/>
              <a:ext cx="4" cy="8"/>
            </a:xfrm>
            <a:custGeom>
              <a:avLst/>
              <a:gdLst>
                <a:gd name="T0" fmla="*/ 4 w 4"/>
                <a:gd name="T1" fmla="*/ 2 h 8"/>
                <a:gd name="T2" fmla="*/ 0 w 4"/>
                <a:gd name="T3" fmla="*/ 8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8"/>
                <a:gd name="T17" fmla="*/ 4 w 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8">
                  <a:moveTo>
                    <a:pt x="4" y="2"/>
                  </a:moveTo>
                  <a:lnTo>
                    <a:pt x="0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4" name="Rectangle 231"/>
            <p:cNvSpPr>
              <a:spLocks noChangeArrowheads="1"/>
            </p:cNvSpPr>
            <p:nvPr/>
          </p:nvSpPr>
          <p:spPr bwMode="auto">
            <a:xfrm>
              <a:off x="2684" y="2962"/>
              <a:ext cx="2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235" name="Freeform 232"/>
            <p:cNvSpPr>
              <a:spLocks/>
            </p:cNvSpPr>
            <p:nvPr/>
          </p:nvSpPr>
          <p:spPr bwMode="auto">
            <a:xfrm>
              <a:off x="3090" y="3020"/>
              <a:ext cx="198" cy="226"/>
            </a:xfrm>
            <a:custGeom>
              <a:avLst/>
              <a:gdLst>
                <a:gd name="T0" fmla="*/ 152 w 198"/>
                <a:gd name="T1" fmla="*/ 50 h 226"/>
                <a:gd name="T2" fmla="*/ 148 w 198"/>
                <a:gd name="T3" fmla="*/ 42 h 226"/>
                <a:gd name="T4" fmla="*/ 132 w 198"/>
                <a:gd name="T5" fmla="*/ 30 h 226"/>
                <a:gd name="T6" fmla="*/ 116 w 198"/>
                <a:gd name="T7" fmla="*/ 20 h 226"/>
                <a:gd name="T8" fmla="*/ 100 w 198"/>
                <a:gd name="T9" fmla="*/ 12 h 226"/>
                <a:gd name="T10" fmla="*/ 82 w 198"/>
                <a:gd name="T11" fmla="*/ 0 h 226"/>
                <a:gd name="T12" fmla="*/ 66 w 198"/>
                <a:gd name="T13" fmla="*/ 0 h 226"/>
                <a:gd name="T14" fmla="*/ 52 w 198"/>
                <a:gd name="T15" fmla="*/ 0 h 226"/>
                <a:gd name="T16" fmla="*/ 36 w 198"/>
                <a:gd name="T17" fmla="*/ 0 h 226"/>
                <a:gd name="T18" fmla="*/ 20 w 198"/>
                <a:gd name="T19" fmla="*/ 2 h 226"/>
                <a:gd name="T20" fmla="*/ 26 w 198"/>
                <a:gd name="T21" fmla="*/ 28 h 226"/>
                <a:gd name="T22" fmla="*/ 20 w 198"/>
                <a:gd name="T23" fmla="*/ 30 h 226"/>
                <a:gd name="T24" fmla="*/ 20 w 198"/>
                <a:gd name="T25" fmla="*/ 40 h 226"/>
                <a:gd name="T26" fmla="*/ 24 w 198"/>
                <a:gd name="T27" fmla="*/ 48 h 226"/>
                <a:gd name="T28" fmla="*/ 14 w 198"/>
                <a:gd name="T29" fmla="*/ 60 h 226"/>
                <a:gd name="T30" fmla="*/ 4 w 198"/>
                <a:gd name="T31" fmla="*/ 72 h 226"/>
                <a:gd name="T32" fmla="*/ 0 w 198"/>
                <a:gd name="T33" fmla="*/ 72 h 226"/>
                <a:gd name="T34" fmla="*/ 0 w 198"/>
                <a:gd name="T35" fmla="*/ 88 h 226"/>
                <a:gd name="T36" fmla="*/ 2 w 198"/>
                <a:gd name="T37" fmla="*/ 104 h 226"/>
                <a:gd name="T38" fmla="*/ 8 w 198"/>
                <a:gd name="T39" fmla="*/ 122 h 226"/>
                <a:gd name="T40" fmla="*/ 16 w 198"/>
                <a:gd name="T41" fmla="*/ 136 h 226"/>
                <a:gd name="T42" fmla="*/ 22 w 198"/>
                <a:gd name="T43" fmla="*/ 152 h 226"/>
                <a:gd name="T44" fmla="*/ 24 w 198"/>
                <a:gd name="T45" fmla="*/ 156 h 226"/>
                <a:gd name="T46" fmla="*/ 42 w 198"/>
                <a:gd name="T47" fmla="*/ 166 h 226"/>
                <a:gd name="T48" fmla="*/ 62 w 198"/>
                <a:gd name="T49" fmla="*/ 178 h 226"/>
                <a:gd name="T50" fmla="*/ 80 w 198"/>
                <a:gd name="T51" fmla="*/ 182 h 226"/>
                <a:gd name="T52" fmla="*/ 88 w 198"/>
                <a:gd name="T53" fmla="*/ 184 h 226"/>
                <a:gd name="T54" fmla="*/ 94 w 198"/>
                <a:gd name="T55" fmla="*/ 208 h 226"/>
                <a:gd name="T56" fmla="*/ 98 w 198"/>
                <a:gd name="T57" fmla="*/ 224 h 226"/>
                <a:gd name="T58" fmla="*/ 106 w 198"/>
                <a:gd name="T59" fmla="*/ 224 h 226"/>
                <a:gd name="T60" fmla="*/ 116 w 198"/>
                <a:gd name="T61" fmla="*/ 222 h 226"/>
                <a:gd name="T62" fmla="*/ 136 w 198"/>
                <a:gd name="T63" fmla="*/ 226 h 226"/>
                <a:gd name="T64" fmla="*/ 150 w 198"/>
                <a:gd name="T65" fmla="*/ 220 h 226"/>
                <a:gd name="T66" fmla="*/ 160 w 198"/>
                <a:gd name="T67" fmla="*/ 220 h 226"/>
                <a:gd name="T68" fmla="*/ 178 w 198"/>
                <a:gd name="T69" fmla="*/ 210 h 226"/>
                <a:gd name="T70" fmla="*/ 198 w 198"/>
                <a:gd name="T71" fmla="*/ 200 h 226"/>
                <a:gd name="T72" fmla="*/ 186 w 198"/>
                <a:gd name="T73" fmla="*/ 188 h 226"/>
                <a:gd name="T74" fmla="*/ 182 w 198"/>
                <a:gd name="T75" fmla="*/ 168 h 226"/>
                <a:gd name="T76" fmla="*/ 180 w 198"/>
                <a:gd name="T77" fmla="*/ 150 h 226"/>
                <a:gd name="T78" fmla="*/ 178 w 198"/>
                <a:gd name="T79" fmla="*/ 144 h 226"/>
                <a:gd name="T80" fmla="*/ 182 w 198"/>
                <a:gd name="T81" fmla="*/ 124 h 226"/>
                <a:gd name="T82" fmla="*/ 170 w 198"/>
                <a:gd name="T83" fmla="*/ 106 h 226"/>
                <a:gd name="T84" fmla="*/ 178 w 198"/>
                <a:gd name="T85" fmla="*/ 78 h 226"/>
                <a:gd name="T86" fmla="*/ 164 w 198"/>
                <a:gd name="T87" fmla="*/ 64 h 226"/>
                <a:gd name="T88" fmla="*/ 152 w 198"/>
                <a:gd name="T89" fmla="*/ 50 h 2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8"/>
                <a:gd name="T136" fmla="*/ 0 h 226"/>
                <a:gd name="T137" fmla="*/ 198 w 198"/>
                <a:gd name="T138" fmla="*/ 226 h 2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8" h="226">
                  <a:moveTo>
                    <a:pt x="152" y="50"/>
                  </a:moveTo>
                  <a:lnTo>
                    <a:pt x="148" y="42"/>
                  </a:lnTo>
                  <a:lnTo>
                    <a:pt x="132" y="30"/>
                  </a:lnTo>
                  <a:lnTo>
                    <a:pt x="116" y="20"/>
                  </a:lnTo>
                  <a:lnTo>
                    <a:pt x="100" y="12"/>
                  </a:lnTo>
                  <a:lnTo>
                    <a:pt x="82" y="0"/>
                  </a:lnTo>
                  <a:lnTo>
                    <a:pt x="66" y="0"/>
                  </a:lnTo>
                  <a:lnTo>
                    <a:pt x="52" y="0"/>
                  </a:lnTo>
                  <a:lnTo>
                    <a:pt x="36" y="0"/>
                  </a:lnTo>
                  <a:lnTo>
                    <a:pt x="20" y="2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20" y="40"/>
                  </a:lnTo>
                  <a:lnTo>
                    <a:pt x="24" y="48"/>
                  </a:lnTo>
                  <a:lnTo>
                    <a:pt x="14" y="60"/>
                  </a:lnTo>
                  <a:lnTo>
                    <a:pt x="4" y="72"/>
                  </a:lnTo>
                  <a:lnTo>
                    <a:pt x="0" y="72"/>
                  </a:lnTo>
                  <a:lnTo>
                    <a:pt x="0" y="88"/>
                  </a:lnTo>
                  <a:lnTo>
                    <a:pt x="2" y="104"/>
                  </a:lnTo>
                  <a:lnTo>
                    <a:pt x="8" y="122"/>
                  </a:lnTo>
                  <a:lnTo>
                    <a:pt x="16" y="136"/>
                  </a:lnTo>
                  <a:lnTo>
                    <a:pt x="22" y="152"/>
                  </a:lnTo>
                  <a:lnTo>
                    <a:pt x="24" y="156"/>
                  </a:lnTo>
                  <a:lnTo>
                    <a:pt x="42" y="166"/>
                  </a:lnTo>
                  <a:lnTo>
                    <a:pt x="62" y="178"/>
                  </a:lnTo>
                  <a:lnTo>
                    <a:pt x="80" y="182"/>
                  </a:lnTo>
                  <a:lnTo>
                    <a:pt x="88" y="184"/>
                  </a:lnTo>
                  <a:lnTo>
                    <a:pt x="94" y="208"/>
                  </a:lnTo>
                  <a:lnTo>
                    <a:pt x="98" y="224"/>
                  </a:lnTo>
                  <a:lnTo>
                    <a:pt x="106" y="224"/>
                  </a:lnTo>
                  <a:lnTo>
                    <a:pt x="116" y="222"/>
                  </a:lnTo>
                  <a:lnTo>
                    <a:pt x="136" y="226"/>
                  </a:lnTo>
                  <a:lnTo>
                    <a:pt x="150" y="220"/>
                  </a:lnTo>
                  <a:lnTo>
                    <a:pt x="160" y="220"/>
                  </a:lnTo>
                  <a:lnTo>
                    <a:pt x="178" y="210"/>
                  </a:lnTo>
                  <a:lnTo>
                    <a:pt x="198" y="200"/>
                  </a:lnTo>
                  <a:lnTo>
                    <a:pt x="186" y="188"/>
                  </a:lnTo>
                  <a:lnTo>
                    <a:pt x="182" y="168"/>
                  </a:lnTo>
                  <a:lnTo>
                    <a:pt x="180" y="150"/>
                  </a:lnTo>
                  <a:lnTo>
                    <a:pt x="178" y="144"/>
                  </a:lnTo>
                  <a:lnTo>
                    <a:pt x="182" y="124"/>
                  </a:lnTo>
                  <a:lnTo>
                    <a:pt x="170" y="106"/>
                  </a:lnTo>
                  <a:lnTo>
                    <a:pt x="178" y="78"/>
                  </a:lnTo>
                  <a:lnTo>
                    <a:pt x="164" y="64"/>
                  </a:lnTo>
                  <a:lnTo>
                    <a:pt x="152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6" name="Freeform 233"/>
            <p:cNvSpPr>
              <a:spLocks/>
            </p:cNvSpPr>
            <p:nvPr/>
          </p:nvSpPr>
          <p:spPr bwMode="auto">
            <a:xfrm>
              <a:off x="3268" y="3122"/>
              <a:ext cx="8" cy="12"/>
            </a:xfrm>
            <a:custGeom>
              <a:avLst/>
              <a:gdLst>
                <a:gd name="T0" fmla="*/ 8 w 8"/>
                <a:gd name="T1" fmla="*/ 12 h 12"/>
                <a:gd name="T2" fmla="*/ 4 w 8"/>
                <a:gd name="T3" fmla="*/ 0 h 12"/>
                <a:gd name="T4" fmla="*/ 0 w 8"/>
                <a:gd name="T5" fmla="*/ 4 h 12"/>
                <a:gd name="T6" fmla="*/ 8 w 8"/>
                <a:gd name="T7" fmla="*/ 12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2"/>
                <a:gd name="T14" fmla="*/ 8 w 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2">
                  <a:moveTo>
                    <a:pt x="8" y="1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7" name="Freeform 234"/>
            <p:cNvSpPr>
              <a:spLocks/>
            </p:cNvSpPr>
            <p:nvPr/>
          </p:nvSpPr>
          <p:spPr bwMode="auto">
            <a:xfrm>
              <a:off x="3092" y="2910"/>
              <a:ext cx="100" cy="118"/>
            </a:xfrm>
            <a:custGeom>
              <a:avLst/>
              <a:gdLst>
                <a:gd name="T0" fmla="*/ 90 w 100"/>
                <a:gd name="T1" fmla="*/ 14 h 118"/>
                <a:gd name="T2" fmla="*/ 82 w 100"/>
                <a:gd name="T3" fmla="*/ 0 h 118"/>
                <a:gd name="T4" fmla="*/ 74 w 100"/>
                <a:gd name="T5" fmla="*/ 8 h 118"/>
                <a:gd name="T6" fmla="*/ 52 w 100"/>
                <a:gd name="T7" fmla="*/ 8 h 118"/>
                <a:gd name="T8" fmla="*/ 44 w 100"/>
                <a:gd name="T9" fmla="*/ 12 h 118"/>
                <a:gd name="T10" fmla="*/ 38 w 100"/>
                <a:gd name="T11" fmla="*/ 8 h 118"/>
                <a:gd name="T12" fmla="*/ 24 w 100"/>
                <a:gd name="T13" fmla="*/ 10 h 118"/>
                <a:gd name="T14" fmla="*/ 22 w 100"/>
                <a:gd name="T15" fmla="*/ 14 h 118"/>
                <a:gd name="T16" fmla="*/ 22 w 100"/>
                <a:gd name="T17" fmla="*/ 32 h 118"/>
                <a:gd name="T18" fmla="*/ 32 w 100"/>
                <a:gd name="T19" fmla="*/ 42 h 118"/>
                <a:gd name="T20" fmla="*/ 20 w 100"/>
                <a:gd name="T21" fmla="*/ 56 h 118"/>
                <a:gd name="T22" fmla="*/ 8 w 100"/>
                <a:gd name="T23" fmla="*/ 70 h 118"/>
                <a:gd name="T24" fmla="*/ 4 w 100"/>
                <a:gd name="T25" fmla="*/ 94 h 118"/>
                <a:gd name="T26" fmla="*/ 0 w 100"/>
                <a:gd name="T27" fmla="*/ 118 h 118"/>
                <a:gd name="T28" fmla="*/ 4 w 100"/>
                <a:gd name="T29" fmla="*/ 118 h 118"/>
                <a:gd name="T30" fmla="*/ 16 w 100"/>
                <a:gd name="T31" fmla="*/ 112 h 118"/>
                <a:gd name="T32" fmla="*/ 32 w 100"/>
                <a:gd name="T33" fmla="*/ 110 h 118"/>
                <a:gd name="T34" fmla="*/ 48 w 100"/>
                <a:gd name="T35" fmla="*/ 110 h 118"/>
                <a:gd name="T36" fmla="*/ 64 w 100"/>
                <a:gd name="T37" fmla="*/ 110 h 118"/>
                <a:gd name="T38" fmla="*/ 80 w 100"/>
                <a:gd name="T39" fmla="*/ 110 h 118"/>
                <a:gd name="T40" fmla="*/ 80 w 100"/>
                <a:gd name="T41" fmla="*/ 86 h 118"/>
                <a:gd name="T42" fmla="*/ 92 w 100"/>
                <a:gd name="T43" fmla="*/ 66 h 118"/>
                <a:gd name="T44" fmla="*/ 100 w 100"/>
                <a:gd name="T45" fmla="*/ 48 h 118"/>
                <a:gd name="T46" fmla="*/ 96 w 100"/>
                <a:gd name="T47" fmla="*/ 32 h 118"/>
                <a:gd name="T48" fmla="*/ 90 w 100"/>
                <a:gd name="T49" fmla="*/ 14 h 1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0"/>
                <a:gd name="T76" fmla="*/ 0 h 118"/>
                <a:gd name="T77" fmla="*/ 100 w 100"/>
                <a:gd name="T78" fmla="*/ 118 h 1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0" h="118">
                  <a:moveTo>
                    <a:pt x="90" y="14"/>
                  </a:moveTo>
                  <a:lnTo>
                    <a:pt x="82" y="0"/>
                  </a:lnTo>
                  <a:lnTo>
                    <a:pt x="74" y="8"/>
                  </a:lnTo>
                  <a:lnTo>
                    <a:pt x="52" y="8"/>
                  </a:lnTo>
                  <a:lnTo>
                    <a:pt x="44" y="12"/>
                  </a:lnTo>
                  <a:lnTo>
                    <a:pt x="38" y="8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2" y="32"/>
                  </a:lnTo>
                  <a:lnTo>
                    <a:pt x="32" y="42"/>
                  </a:lnTo>
                  <a:lnTo>
                    <a:pt x="20" y="56"/>
                  </a:lnTo>
                  <a:lnTo>
                    <a:pt x="8" y="70"/>
                  </a:lnTo>
                  <a:lnTo>
                    <a:pt x="4" y="94"/>
                  </a:lnTo>
                  <a:lnTo>
                    <a:pt x="0" y="118"/>
                  </a:lnTo>
                  <a:lnTo>
                    <a:pt x="4" y="118"/>
                  </a:lnTo>
                  <a:lnTo>
                    <a:pt x="16" y="112"/>
                  </a:lnTo>
                  <a:lnTo>
                    <a:pt x="32" y="110"/>
                  </a:lnTo>
                  <a:lnTo>
                    <a:pt x="48" y="110"/>
                  </a:lnTo>
                  <a:lnTo>
                    <a:pt x="64" y="110"/>
                  </a:lnTo>
                  <a:lnTo>
                    <a:pt x="80" y="110"/>
                  </a:lnTo>
                  <a:lnTo>
                    <a:pt x="80" y="86"/>
                  </a:lnTo>
                  <a:lnTo>
                    <a:pt x="92" y="66"/>
                  </a:lnTo>
                  <a:lnTo>
                    <a:pt x="100" y="48"/>
                  </a:lnTo>
                  <a:lnTo>
                    <a:pt x="96" y="32"/>
                  </a:lnTo>
                  <a:lnTo>
                    <a:pt x="9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8" name="Freeform 235"/>
            <p:cNvSpPr>
              <a:spLocks/>
            </p:cNvSpPr>
            <p:nvPr/>
          </p:nvSpPr>
          <p:spPr bwMode="auto">
            <a:xfrm>
              <a:off x="2772" y="2886"/>
              <a:ext cx="352" cy="396"/>
            </a:xfrm>
            <a:custGeom>
              <a:avLst/>
              <a:gdLst>
                <a:gd name="T0" fmla="*/ 312 w 352"/>
                <a:gd name="T1" fmla="*/ 158 h 396"/>
                <a:gd name="T2" fmla="*/ 310 w 352"/>
                <a:gd name="T3" fmla="*/ 170 h 396"/>
                <a:gd name="T4" fmla="*/ 310 w 352"/>
                <a:gd name="T5" fmla="*/ 172 h 396"/>
                <a:gd name="T6" fmla="*/ 316 w 352"/>
                <a:gd name="T7" fmla="*/ 206 h 396"/>
                <a:gd name="T8" fmla="*/ 318 w 352"/>
                <a:gd name="T9" fmla="*/ 238 h 396"/>
                <a:gd name="T10" fmla="*/ 332 w 352"/>
                <a:gd name="T11" fmla="*/ 270 h 396"/>
                <a:gd name="T12" fmla="*/ 324 w 352"/>
                <a:gd name="T13" fmla="*/ 290 h 396"/>
                <a:gd name="T14" fmla="*/ 298 w 352"/>
                <a:gd name="T15" fmla="*/ 310 h 396"/>
                <a:gd name="T16" fmla="*/ 298 w 352"/>
                <a:gd name="T17" fmla="*/ 346 h 396"/>
                <a:gd name="T18" fmla="*/ 314 w 352"/>
                <a:gd name="T19" fmla="*/ 376 h 396"/>
                <a:gd name="T20" fmla="*/ 316 w 352"/>
                <a:gd name="T21" fmla="*/ 396 h 396"/>
                <a:gd name="T22" fmla="*/ 304 w 352"/>
                <a:gd name="T23" fmla="*/ 394 h 396"/>
                <a:gd name="T24" fmla="*/ 280 w 352"/>
                <a:gd name="T25" fmla="*/ 366 h 396"/>
                <a:gd name="T26" fmla="*/ 262 w 352"/>
                <a:gd name="T27" fmla="*/ 366 h 396"/>
                <a:gd name="T28" fmla="*/ 238 w 352"/>
                <a:gd name="T29" fmla="*/ 350 h 396"/>
                <a:gd name="T30" fmla="*/ 216 w 352"/>
                <a:gd name="T31" fmla="*/ 342 h 396"/>
                <a:gd name="T32" fmla="*/ 184 w 352"/>
                <a:gd name="T33" fmla="*/ 350 h 396"/>
                <a:gd name="T34" fmla="*/ 178 w 352"/>
                <a:gd name="T35" fmla="*/ 320 h 396"/>
                <a:gd name="T36" fmla="*/ 178 w 352"/>
                <a:gd name="T37" fmla="*/ 270 h 396"/>
                <a:gd name="T38" fmla="*/ 154 w 352"/>
                <a:gd name="T39" fmla="*/ 262 h 396"/>
                <a:gd name="T40" fmla="*/ 130 w 352"/>
                <a:gd name="T41" fmla="*/ 280 h 396"/>
                <a:gd name="T42" fmla="*/ 96 w 352"/>
                <a:gd name="T43" fmla="*/ 280 h 396"/>
                <a:gd name="T44" fmla="*/ 82 w 352"/>
                <a:gd name="T45" fmla="*/ 238 h 396"/>
                <a:gd name="T46" fmla="*/ 50 w 352"/>
                <a:gd name="T47" fmla="*/ 238 h 396"/>
                <a:gd name="T48" fmla="*/ 18 w 352"/>
                <a:gd name="T49" fmla="*/ 236 h 396"/>
                <a:gd name="T50" fmla="*/ 0 w 352"/>
                <a:gd name="T51" fmla="*/ 236 h 396"/>
                <a:gd name="T52" fmla="*/ 8 w 352"/>
                <a:gd name="T53" fmla="*/ 218 h 396"/>
                <a:gd name="T54" fmla="*/ 26 w 352"/>
                <a:gd name="T55" fmla="*/ 212 h 396"/>
                <a:gd name="T56" fmla="*/ 42 w 352"/>
                <a:gd name="T57" fmla="*/ 206 h 396"/>
                <a:gd name="T58" fmla="*/ 58 w 352"/>
                <a:gd name="T59" fmla="*/ 202 h 396"/>
                <a:gd name="T60" fmla="*/ 74 w 352"/>
                <a:gd name="T61" fmla="*/ 172 h 396"/>
                <a:gd name="T62" fmla="*/ 90 w 352"/>
                <a:gd name="T63" fmla="*/ 138 h 396"/>
                <a:gd name="T64" fmla="*/ 106 w 352"/>
                <a:gd name="T65" fmla="*/ 104 h 396"/>
                <a:gd name="T66" fmla="*/ 112 w 352"/>
                <a:gd name="T67" fmla="*/ 74 h 396"/>
                <a:gd name="T68" fmla="*/ 118 w 352"/>
                <a:gd name="T69" fmla="*/ 38 h 396"/>
                <a:gd name="T70" fmla="*/ 134 w 352"/>
                <a:gd name="T71" fmla="*/ 4 h 396"/>
                <a:gd name="T72" fmla="*/ 168 w 352"/>
                <a:gd name="T73" fmla="*/ 20 h 396"/>
                <a:gd name="T74" fmla="*/ 196 w 352"/>
                <a:gd name="T75" fmla="*/ 12 h 396"/>
                <a:gd name="T76" fmla="*/ 222 w 352"/>
                <a:gd name="T77" fmla="*/ 6 h 396"/>
                <a:gd name="T78" fmla="*/ 242 w 352"/>
                <a:gd name="T79" fmla="*/ 0 h 396"/>
                <a:gd name="T80" fmla="*/ 270 w 352"/>
                <a:gd name="T81" fmla="*/ 4 h 396"/>
                <a:gd name="T82" fmla="*/ 286 w 352"/>
                <a:gd name="T83" fmla="*/ 12 h 396"/>
                <a:gd name="T84" fmla="*/ 310 w 352"/>
                <a:gd name="T85" fmla="*/ 18 h 396"/>
                <a:gd name="T86" fmla="*/ 330 w 352"/>
                <a:gd name="T87" fmla="*/ 26 h 396"/>
                <a:gd name="T88" fmla="*/ 342 w 352"/>
                <a:gd name="T89" fmla="*/ 56 h 396"/>
                <a:gd name="T90" fmla="*/ 340 w 352"/>
                <a:gd name="T91" fmla="*/ 80 h 396"/>
                <a:gd name="T92" fmla="*/ 324 w 352"/>
                <a:gd name="T93" fmla="*/ 118 h 3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2"/>
                <a:gd name="T142" fmla="*/ 0 h 396"/>
                <a:gd name="T143" fmla="*/ 352 w 352"/>
                <a:gd name="T144" fmla="*/ 396 h 39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2" h="396">
                  <a:moveTo>
                    <a:pt x="320" y="142"/>
                  </a:moveTo>
                  <a:lnTo>
                    <a:pt x="312" y="158"/>
                  </a:lnTo>
                  <a:lnTo>
                    <a:pt x="308" y="170"/>
                  </a:lnTo>
                  <a:lnTo>
                    <a:pt x="310" y="170"/>
                  </a:lnTo>
                  <a:lnTo>
                    <a:pt x="310" y="172"/>
                  </a:lnTo>
                  <a:lnTo>
                    <a:pt x="314" y="188"/>
                  </a:lnTo>
                  <a:lnTo>
                    <a:pt x="316" y="206"/>
                  </a:lnTo>
                  <a:lnTo>
                    <a:pt x="316" y="222"/>
                  </a:lnTo>
                  <a:lnTo>
                    <a:pt x="318" y="238"/>
                  </a:lnTo>
                  <a:lnTo>
                    <a:pt x="324" y="254"/>
                  </a:lnTo>
                  <a:lnTo>
                    <a:pt x="332" y="270"/>
                  </a:lnTo>
                  <a:lnTo>
                    <a:pt x="340" y="284"/>
                  </a:lnTo>
                  <a:lnTo>
                    <a:pt x="324" y="290"/>
                  </a:lnTo>
                  <a:lnTo>
                    <a:pt x="306" y="294"/>
                  </a:lnTo>
                  <a:lnTo>
                    <a:pt x="298" y="310"/>
                  </a:lnTo>
                  <a:lnTo>
                    <a:pt x="300" y="328"/>
                  </a:lnTo>
                  <a:lnTo>
                    <a:pt x="298" y="346"/>
                  </a:lnTo>
                  <a:lnTo>
                    <a:pt x="298" y="364"/>
                  </a:lnTo>
                  <a:lnTo>
                    <a:pt x="314" y="376"/>
                  </a:lnTo>
                  <a:lnTo>
                    <a:pt x="320" y="368"/>
                  </a:lnTo>
                  <a:lnTo>
                    <a:pt x="316" y="396"/>
                  </a:lnTo>
                  <a:lnTo>
                    <a:pt x="312" y="394"/>
                  </a:lnTo>
                  <a:lnTo>
                    <a:pt x="304" y="394"/>
                  </a:lnTo>
                  <a:lnTo>
                    <a:pt x="290" y="374"/>
                  </a:lnTo>
                  <a:lnTo>
                    <a:pt x="280" y="366"/>
                  </a:lnTo>
                  <a:lnTo>
                    <a:pt x="270" y="358"/>
                  </a:lnTo>
                  <a:lnTo>
                    <a:pt x="262" y="366"/>
                  </a:lnTo>
                  <a:lnTo>
                    <a:pt x="240" y="356"/>
                  </a:lnTo>
                  <a:lnTo>
                    <a:pt x="238" y="350"/>
                  </a:lnTo>
                  <a:lnTo>
                    <a:pt x="222" y="352"/>
                  </a:lnTo>
                  <a:lnTo>
                    <a:pt x="216" y="342"/>
                  </a:lnTo>
                  <a:lnTo>
                    <a:pt x="200" y="346"/>
                  </a:lnTo>
                  <a:lnTo>
                    <a:pt x="184" y="350"/>
                  </a:lnTo>
                  <a:lnTo>
                    <a:pt x="184" y="342"/>
                  </a:lnTo>
                  <a:lnTo>
                    <a:pt x="178" y="320"/>
                  </a:lnTo>
                  <a:lnTo>
                    <a:pt x="178" y="294"/>
                  </a:lnTo>
                  <a:lnTo>
                    <a:pt x="178" y="270"/>
                  </a:lnTo>
                  <a:lnTo>
                    <a:pt x="154" y="266"/>
                  </a:lnTo>
                  <a:lnTo>
                    <a:pt x="154" y="262"/>
                  </a:lnTo>
                  <a:lnTo>
                    <a:pt x="136" y="260"/>
                  </a:lnTo>
                  <a:lnTo>
                    <a:pt x="130" y="280"/>
                  </a:lnTo>
                  <a:lnTo>
                    <a:pt x="108" y="284"/>
                  </a:lnTo>
                  <a:lnTo>
                    <a:pt x="96" y="280"/>
                  </a:lnTo>
                  <a:lnTo>
                    <a:pt x="88" y="258"/>
                  </a:lnTo>
                  <a:lnTo>
                    <a:pt x="82" y="238"/>
                  </a:lnTo>
                  <a:lnTo>
                    <a:pt x="64" y="238"/>
                  </a:lnTo>
                  <a:lnTo>
                    <a:pt x="50" y="238"/>
                  </a:lnTo>
                  <a:lnTo>
                    <a:pt x="34" y="238"/>
                  </a:lnTo>
                  <a:lnTo>
                    <a:pt x="18" y="236"/>
                  </a:lnTo>
                  <a:lnTo>
                    <a:pt x="4" y="238"/>
                  </a:lnTo>
                  <a:lnTo>
                    <a:pt x="0" y="236"/>
                  </a:lnTo>
                  <a:lnTo>
                    <a:pt x="6" y="232"/>
                  </a:lnTo>
                  <a:lnTo>
                    <a:pt x="8" y="218"/>
                  </a:lnTo>
                  <a:lnTo>
                    <a:pt x="18" y="210"/>
                  </a:lnTo>
                  <a:lnTo>
                    <a:pt x="26" y="212"/>
                  </a:lnTo>
                  <a:lnTo>
                    <a:pt x="32" y="208"/>
                  </a:lnTo>
                  <a:lnTo>
                    <a:pt x="42" y="206"/>
                  </a:lnTo>
                  <a:lnTo>
                    <a:pt x="44" y="216"/>
                  </a:lnTo>
                  <a:lnTo>
                    <a:pt x="58" y="202"/>
                  </a:lnTo>
                  <a:lnTo>
                    <a:pt x="72" y="188"/>
                  </a:lnTo>
                  <a:lnTo>
                    <a:pt x="74" y="172"/>
                  </a:lnTo>
                  <a:lnTo>
                    <a:pt x="76" y="154"/>
                  </a:lnTo>
                  <a:lnTo>
                    <a:pt x="90" y="138"/>
                  </a:lnTo>
                  <a:lnTo>
                    <a:pt x="104" y="120"/>
                  </a:lnTo>
                  <a:lnTo>
                    <a:pt x="106" y="104"/>
                  </a:lnTo>
                  <a:lnTo>
                    <a:pt x="108" y="90"/>
                  </a:lnTo>
                  <a:lnTo>
                    <a:pt x="112" y="74"/>
                  </a:lnTo>
                  <a:lnTo>
                    <a:pt x="114" y="56"/>
                  </a:lnTo>
                  <a:lnTo>
                    <a:pt x="118" y="38"/>
                  </a:lnTo>
                  <a:lnTo>
                    <a:pt x="116" y="22"/>
                  </a:lnTo>
                  <a:lnTo>
                    <a:pt x="134" y="4"/>
                  </a:lnTo>
                  <a:lnTo>
                    <a:pt x="152" y="14"/>
                  </a:lnTo>
                  <a:lnTo>
                    <a:pt x="168" y="20"/>
                  </a:lnTo>
                  <a:lnTo>
                    <a:pt x="186" y="26"/>
                  </a:lnTo>
                  <a:lnTo>
                    <a:pt x="196" y="12"/>
                  </a:lnTo>
                  <a:lnTo>
                    <a:pt x="204" y="14"/>
                  </a:lnTo>
                  <a:lnTo>
                    <a:pt x="222" y="6"/>
                  </a:lnTo>
                  <a:lnTo>
                    <a:pt x="234" y="6"/>
                  </a:lnTo>
                  <a:lnTo>
                    <a:pt x="242" y="0"/>
                  </a:lnTo>
                  <a:lnTo>
                    <a:pt x="256" y="2"/>
                  </a:lnTo>
                  <a:lnTo>
                    <a:pt x="270" y="4"/>
                  </a:lnTo>
                  <a:lnTo>
                    <a:pt x="280" y="6"/>
                  </a:lnTo>
                  <a:lnTo>
                    <a:pt x="286" y="12"/>
                  </a:lnTo>
                  <a:lnTo>
                    <a:pt x="298" y="20"/>
                  </a:lnTo>
                  <a:lnTo>
                    <a:pt x="310" y="18"/>
                  </a:lnTo>
                  <a:lnTo>
                    <a:pt x="316" y="14"/>
                  </a:lnTo>
                  <a:lnTo>
                    <a:pt x="330" y="26"/>
                  </a:lnTo>
                  <a:lnTo>
                    <a:pt x="344" y="38"/>
                  </a:lnTo>
                  <a:lnTo>
                    <a:pt x="342" y="56"/>
                  </a:lnTo>
                  <a:lnTo>
                    <a:pt x="352" y="66"/>
                  </a:lnTo>
                  <a:lnTo>
                    <a:pt x="340" y="80"/>
                  </a:lnTo>
                  <a:lnTo>
                    <a:pt x="328" y="94"/>
                  </a:lnTo>
                  <a:lnTo>
                    <a:pt x="324" y="118"/>
                  </a:lnTo>
                  <a:lnTo>
                    <a:pt x="320" y="1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9" name="Freeform 236"/>
            <p:cNvSpPr>
              <a:spLocks/>
            </p:cNvSpPr>
            <p:nvPr/>
          </p:nvSpPr>
          <p:spPr bwMode="auto">
            <a:xfrm>
              <a:off x="2948" y="3172"/>
              <a:ext cx="216" cy="210"/>
            </a:xfrm>
            <a:custGeom>
              <a:avLst/>
              <a:gdLst>
                <a:gd name="T0" fmla="*/ 38 w 216"/>
                <a:gd name="T1" fmla="*/ 102 h 210"/>
                <a:gd name="T2" fmla="*/ 20 w 216"/>
                <a:gd name="T3" fmla="*/ 102 h 210"/>
                <a:gd name="T4" fmla="*/ 2 w 216"/>
                <a:gd name="T5" fmla="*/ 102 h 210"/>
                <a:gd name="T6" fmla="*/ 2 w 216"/>
                <a:gd name="T7" fmla="*/ 120 h 210"/>
                <a:gd name="T8" fmla="*/ 2 w 216"/>
                <a:gd name="T9" fmla="*/ 136 h 210"/>
                <a:gd name="T10" fmla="*/ 2 w 216"/>
                <a:gd name="T11" fmla="*/ 154 h 210"/>
                <a:gd name="T12" fmla="*/ 0 w 216"/>
                <a:gd name="T13" fmla="*/ 170 h 210"/>
                <a:gd name="T14" fmla="*/ 12 w 216"/>
                <a:gd name="T15" fmla="*/ 186 h 210"/>
                <a:gd name="T16" fmla="*/ 26 w 216"/>
                <a:gd name="T17" fmla="*/ 202 h 210"/>
                <a:gd name="T18" fmla="*/ 38 w 216"/>
                <a:gd name="T19" fmla="*/ 198 h 210"/>
                <a:gd name="T20" fmla="*/ 58 w 216"/>
                <a:gd name="T21" fmla="*/ 206 h 210"/>
                <a:gd name="T22" fmla="*/ 84 w 216"/>
                <a:gd name="T23" fmla="*/ 210 h 210"/>
                <a:gd name="T24" fmla="*/ 102 w 216"/>
                <a:gd name="T25" fmla="*/ 196 h 210"/>
                <a:gd name="T26" fmla="*/ 122 w 216"/>
                <a:gd name="T27" fmla="*/ 178 h 210"/>
                <a:gd name="T28" fmla="*/ 126 w 216"/>
                <a:gd name="T29" fmla="*/ 166 h 210"/>
                <a:gd name="T30" fmla="*/ 140 w 216"/>
                <a:gd name="T31" fmla="*/ 162 h 210"/>
                <a:gd name="T32" fmla="*/ 154 w 216"/>
                <a:gd name="T33" fmla="*/ 158 h 210"/>
                <a:gd name="T34" fmla="*/ 150 w 216"/>
                <a:gd name="T35" fmla="*/ 148 h 210"/>
                <a:gd name="T36" fmla="*/ 164 w 216"/>
                <a:gd name="T37" fmla="*/ 142 h 210"/>
                <a:gd name="T38" fmla="*/ 178 w 216"/>
                <a:gd name="T39" fmla="*/ 136 h 210"/>
                <a:gd name="T40" fmla="*/ 192 w 216"/>
                <a:gd name="T41" fmla="*/ 130 h 210"/>
                <a:gd name="T42" fmla="*/ 206 w 216"/>
                <a:gd name="T43" fmla="*/ 124 h 210"/>
                <a:gd name="T44" fmla="*/ 198 w 216"/>
                <a:gd name="T45" fmla="*/ 114 h 210"/>
                <a:gd name="T46" fmla="*/ 208 w 216"/>
                <a:gd name="T47" fmla="*/ 94 h 210"/>
                <a:gd name="T48" fmla="*/ 210 w 216"/>
                <a:gd name="T49" fmla="*/ 90 h 210"/>
                <a:gd name="T50" fmla="*/ 210 w 216"/>
                <a:gd name="T51" fmla="*/ 72 h 210"/>
                <a:gd name="T52" fmla="*/ 212 w 216"/>
                <a:gd name="T53" fmla="*/ 56 h 210"/>
                <a:gd name="T54" fmla="*/ 216 w 216"/>
                <a:gd name="T55" fmla="*/ 50 h 210"/>
                <a:gd name="T56" fmla="*/ 204 w 216"/>
                <a:gd name="T57" fmla="*/ 32 h 210"/>
                <a:gd name="T58" fmla="*/ 204 w 216"/>
                <a:gd name="T59" fmla="*/ 28 h 210"/>
                <a:gd name="T60" fmla="*/ 184 w 216"/>
                <a:gd name="T61" fmla="*/ 14 h 210"/>
                <a:gd name="T62" fmla="*/ 166 w 216"/>
                <a:gd name="T63" fmla="*/ 4 h 210"/>
                <a:gd name="T64" fmla="*/ 164 w 216"/>
                <a:gd name="T65" fmla="*/ 0 h 210"/>
                <a:gd name="T66" fmla="*/ 148 w 216"/>
                <a:gd name="T67" fmla="*/ 6 h 210"/>
                <a:gd name="T68" fmla="*/ 132 w 216"/>
                <a:gd name="T69" fmla="*/ 8 h 210"/>
                <a:gd name="T70" fmla="*/ 122 w 216"/>
                <a:gd name="T71" fmla="*/ 24 h 210"/>
                <a:gd name="T72" fmla="*/ 124 w 216"/>
                <a:gd name="T73" fmla="*/ 42 h 210"/>
                <a:gd name="T74" fmla="*/ 122 w 216"/>
                <a:gd name="T75" fmla="*/ 62 h 210"/>
                <a:gd name="T76" fmla="*/ 122 w 216"/>
                <a:gd name="T77" fmla="*/ 78 h 210"/>
                <a:gd name="T78" fmla="*/ 138 w 216"/>
                <a:gd name="T79" fmla="*/ 92 h 210"/>
                <a:gd name="T80" fmla="*/ 146 w 216"/>
                <a:gd name="T81" fmla="*/ 84 h 210"/>
                <a:gd name="T82" fmla="*/ 140 w 216"/>
                <a:gd name="T83" fmla="*/ 112 h 210"/>
                <a:gd name="T84" fmla="*/ 136 w 216"/>
                <a:gd name="T85" fmla="*/ 110 h 210"/>
                <a:gd name="T86" fmla="*/ 128 w 216"/>
                <a:gd name="T87" fmla="*/ 110 h 210"/>
                <a:gd name="T88" fmla="*/ 114 w 216"/>
                <a:gd name="T89" fmla="*/ 90 h 210"/>
                <a:gd name="T90" fmla="*/ 104 w 216"/>
                <a:gd name="T91" fmla="*/ 80 h 210"/>
                <a:gd name="T92" fmla="*/ 94 w 216"/>
                <a:gd name="T93" fmla="*/ 74 h 210"/>
                <a:gd name="T94" fmla="*/ 88 w 216"/>
                <a:gd name="T95" fmla="*/ 80 h 210"/>
                <a:gd name="T96" fmla="*/ 64 w 216"/>
                <a:gd name="T97" fmla="*/ 72 h 210"/>
                <a:gd name="T98" fmla="*/ 62 w 216"/>
                <a:gd name="T99" fmla="*/ 66 h 210"/>
                <a:gd name="T100" fmla="*/ 46 w 216"/>
                <a:gd name="T101" fmla="*/ 66 h 210"/>
                <a:gd name="T102" fmla="*/ 40 w 216"/>
                <a:gd name="T103" fmla="*/ 58 h 210"/>
                <a:gd name="T104" fmla="*/ 38 w 216"/>
                <a:gd name="T105" fmla="*/ 80 h 210"/>
                <a:gd name="T106" fmla="*/ 38 w 216"/>
                <a:gd name="T107" fmla="*/ 102 h 2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6"/>
                <a:gd name="T163" fmla="*/ 0 h 210"/>
                <a:gd name="T164" fmla="*/ 216 w 216"/>
                <a:gd name="T165" fmla="*/ 210 h 2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6" h="210">
                  <a:moveTo>
                    <a:pt x="38" y="102"/>
                  </a:moveTo>
                  <a:lnTo>
                    <a:pt x="20" y="102"/>
                  </a:lnTo>
                  <a:lnTo>
                    <a:pt x="2" y="102"/>
                  </a:lnTo>
                  <a:lnTo>
                    <a:pt x="2" y="120"/>
                  </a:lnTo>
                  <a:lnTo>
                    <a:pt x="2" y="136"/>
                  </a:lnTo>
                  <a:lnTo>
                    <a:pt x="2" y="154"/>
                  </a:lnTo>
                  <a:lnTo>
                    <a:pt x="0" y="170"/>
                  </a:lnTo>
                  <a:lnTo>
                    <a:pt x="12" y="186"/>
                  </a:lnTo>
                  <a:lnTo>
                    <a:pt x="26" y="202"/>
                  </a:lnTo>
                  <a:lnTo>
                    <a:pt x="38" y="198"/>
                  </a:lnTo>
                  <a:lnTo>
                    <a:pt x="58" y="206"/>
                  </a:lnTo>
                  <a:lnTo>
                    <a:pt x="84" y="210"/>
                  </a:lnTo>
                  <a:lnTo>
                    <a:pt x="102" y="196"/>
                  </a:lnTo>
                  <a:lnTo>
                    <a:pt x="122" y="178"/>
                  </a:lnTo>
                  <a:lnTo>
                    <a:pt x="126" y="166"/>
                  </a:lnTo>
                  <a:lnTo>
                    <a:pt x="140" y="162"/>
                  </a:lnTo>
                  <a:lnTo>
                    <a:pt x="154" y="158"/>
                  </a:lnTo>
                  <a:lnTo>
                    <a:pt x="150" y="148"/>
                  </a:lnTo>
                  <a:lnTo>
                    <a:pt x="164" y="142"/>
                  </a:lnTo>
                  <a:lnTo>
                    <a:pt x="178" y="136"/>
                  </a:lnTo>
                  <a:lnTo>
                    <a:pt x="192" y="130"/>
                  </a:lnTo>
                  <a:lnTo>
                    <a:pt x="206" y="124"/>
                  </a:lnTo>
                  <a:lnTo>
                    <a:pt x="198" y="114"/>
                  </a:lnTo>
                  <a:lnTo>
                    <a:pt x="208" y="94"/>
                  </a:lnTo>
                  <a:lnTo>
                    <a:pt x="210" y="90"/>
                  </a:lnTo>
                  <a:lnTo>
                    <a:pt x="210" y="72"/>
                  </a:lnTo>
                  <a:lnTo>
                    <a:pt x="212" y="56"/>
                  </a:lnTo>
                  <a:lnTo>
                    <a:pt x="216" y="50"/>
                  </a:lnTo>
                  <a:lnTo>
                    <a:pt x="204" y="32"/>
                  </a:lnTo>
                  <a:lnTo>
                    <a:pt x="204" y="28"/>
                  </a:lnTo>
                  <a:lnTo>
                    <a:pt x="184" y="14"/>
                  </a:lnTo>
                  <a:lnTo>
                    <a:pt x="166" y="4"/>
                  </a:lnTo>
                  <a:lnTo>
                    <a:pt x="164" y="0"/>
                  </a:lnTo>
                  <a:lnTo>
                    <a:pt x="148" y="6"/>
                  </a:lnTo>
                  <a:lnTo>
                    <a:pt x="132" y="8"/>
                  </a:lnTo>
                  <a:lnTo>
                    <a:pt x="122" y="24"/>
                  </a:lnTo>
                  <a:lnTo>
                    <a:pt x="124" y="42"/>
                  </a:lnTo>
                  <a:lnTo>
                    <a:pt x="122" y="62"/>
                  </a:lnTo>
                  <a:lnTo>
                    <a:pt x="122" y="78"/>
                  </a:lnTo>
                  <a:lnTo>
                    <a:pt x="138" y="92"/>
                  </a:lnTo>
                  <a:lnTo>
                    <a:pt x="146" y="84"/>
                  </a:lnTo>
                  <a:lnTo>
                    <a:pt x="140" y="112"/>
                  </a:lnTo>
                  <a:lnTo>
                    <a:pt x="136" y="110"/>
                  </a:lnTo>
                  <a:lnTo>
                    <a:pt x="128" y="110"/>
                  </a:lnTo>
                  <a:lnTo>
                    <a:pt x="114" y="90"/>
                  </a:lnTo>
                  <a:lnTo>
                    <a:pt x="104" y="80"/>
                  </a:lnTo>
                  <a:lnTo>
                    <a:pt x="94" y="74"/>
                  </a:lnTo>
                  <a:lnTo>
                    <a:pt x="88" y="80"/>
                  </a:lnTo>
                  <a:lnTo>
                    <a:pt x="64" y="72"/>
                  </a:lnTo>
                  <a:lnTo>
                    <a:pt x="62" y="66"/>
                  </a:lnTo>
                  <a:lnTo>
                    <a:pt x="46" y="66"/>
                  </a:lnTo>
                  <a:lnTo>
                    <a:pt x="40" y="58"/>
                  </a:lnTo>
                  <a:lnTo>
                    <a:pt x="38" y="80"/>
                  </a:lnTo>
                  <a:lnTo>
                    <a:pt x="38" y="1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0" name="Freeform 237"/>
            <p:cNvSpPr>
              <a:spLocks/>
            </p:cNvSpPr>
            <p:nvPr/>
          </p:nvSpPr>
          <p:spPr bwMode="auto">
            <a:xfrm>
              <a:off x="3008" y="3332"/>
              <a:ext cx="138" cy="142"/>
            </a:xfrm>
            <a:custGeom>
              <a:avLst/>
              <a:gdLst>
                <a:gd name="T0" fmla="*/ 66 w 138"/>
                <a:gd name="T1" fmla="*/ 136 h 142"/>
                <a:gd name="T2" fmla="*/ 64 w 138"/>
                <a:gd name="T3" fmla="*/ 132 h 142"/>
                <a:gd name="T4" fmla="*/ 48 w 138"/>
                <a:gd name="T5" fmla="*/ 124 h 142"/>
                <a:gd name="T6" fmla="*/ 42 w 138"/>
                <a:gd name="T7" fmla="*/ 108 h 142"/>
                <a:gd name="T8" fmla="*/ 36 w 138"/>
                <a:gd name="T9" fmla="*/ 100 h 142"/>
                <a:gd name="T10" fmla="*/ 34 w 138"/>
                <a:gd name="T11" fmla="*/ 96 h 142"/>
                <a:gd name="T12" fmla="*/ 20 w 138"/>
                <a:gd name="T13" fmla="*/ 86 h 142"/>
                <a:gd name="T14" fmla="*/ 10 w 138"/>
                <a:gd name="T15" fmla="*/ 66 h 142"/>
                <a:gd name="T16" fmla="*/ 0 w 138"/>
                <a:gd name="T17" fmla="*/ 44 h 142"/>
                <a:gd name="T18" fmla="*/ 24 w 138"/>
                <a:gd name="T19" fmla="*/ 52 h 142"/>
                <a:gd name="T20" fmla="*/ 42 w 138"/>
                <a:gd name="T21" fmla="*/ 36 h 142"/>
                <a:gd name="T22" fmla="*/ 62 w 138"/>
                <a:gd name="T23" fmla="*/ 18 h 142"/>
                <a:gd name="T24" fmla="*/ 66 w 138"/>
                <a:gd name="T25" fmla="*/ 6 h 142"/>
                <a:gd name="T26" fmla="*/ 80 w 138"/>
                <a:gd name="T27" fmla="*/ 2 h 142"/>
                <a:gd name="T28" fmla="*/ 94 w 138"/>
                <a:gd name="T29" fmla="*/ 0 h 142"/>
                <a:gd name="T30" fmla="*/ 94 w 138"/>
                <a:gd name="T31" fmla="*/ 8 h 142"/>
                <a:gd name="T32" fmla="*/ 104 w 138"/>
                <a:gd name="T33" fmla="*/ 6 h 142"/>
                <a:gd name="T34" fmla="*/ 120 w 138"/>
                <a:gd name="T35" fmla="*/ 14 h 142"/>
                <a:gd name="T36" fmla="*/ 138 w 138"/>
                <a:gd name="T37" fmla="*/ 22 h 142"/>
                <a:gd name="T38" fmla="*/ 138 w 138"/>
                <a:gd name="T39" fmla="*/ 48 h 142"/>
                <a:gd name="T40" fmla="*/ 134 w 138"/>
                <a:gd name="T41" fmla="*/ 66 h 142"/>
                <a:gd name="T42" fmla="*/ 136 w 138"/>
                <a:gd name="T43" fmla="*/ 84 h 142"/>
                <a:gd name="T44" fmla="*/ 130 w 138"/>
                <a:gd name="T45" fmla="*/ 104 h 142"/>
                <a:gd name="T46" fmla="*/ 126 w 138"/>
                <a:gd name="T47" fmla="*/ 120 h 142"/>
                <a:gd name="T48" fmla="*/ 116 w 138"/>
                <a:gd name="T49" fmla="*/ 132 h 142"/>
                <a:gd name="T50" fmla="*/ 104 w 138"/>
                <a:gd name="T51" fmla="*/ 142 h 142"/>
                <a:gd name="T52" fmla="*/ 86 w 138"/>
                <a:gd name="T53" fmla="*/ 140 h 142"/>
                <a:gd name="T54" fmla="*/ 68 w 138"/>
                <a:gd name="T55" fmla="*/ 136 h 142"/>
                <a:gd name="T56" fmla="*/ 66 w 138"/>
                <a:gd name="T57" fmla="*/ 136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8"/>
                <a:gd name="T88" fmla="*/ 0 h 142"/>
                <a:gd name="T89" fmla="*/ 138 w 138"/>
                <a:gd name="T90" fmla="*/ 142 h 14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8" h="142">
                  <a:moveTo>
                    <a:pt x="66" y="136"/>
                  </a:moveTo>
                  <a:lnTo>
                    <a:pt x="64" y="132"/>
                  </a:lnTo>
                  <a:lnTo>
                    <a:pt x="48" y="124"/>
                  </a:lnTo>
                  <a:lnTo>
                    <a:pt x="42" y="108"/>
                  </a:lnTo>
                  <a:lnTo>
                    <a:pt x="36" y="100"/>
                  </a:lnTo>
                  <a:lnTo>
                    <a:pt x="34" y="96"/>
                  </a:lnTo>
                  <a:lnTo>
                    <a:pt x="20" y="86"/>
                  </a:lnTo>
                  <a:lnTo>
                    <a:pt x="10" y="66"/>
                  </a:lnTo>
                  <a:lnTo>
                    <a:pt x="0" y="44"/>
                  </a:lnTo>
                  <a:lnTo>
                    <a:pt x="24" y="52"/>
                  </a:lnTo>
                  <a:lnTo>
                    <a:pt x="42" y="36"/>
                  </a:lnTo>
                  <a:lnTo>
                    <a:pt x="62" y="18"/>
                  </a:lnTo>
                  <a:lnTo>
                    <a:pt x="66" y="6"/>
                  </a:lnTo>
                  <a:lnTo>
                    <a:pt x="80" y="2"/>
                  </a:lnTo>
                  <a:lnTo>
                    <a:pt x="94" y="0"/>
                  </a:lnTo>
                  <a:lnTo>
                    <a:pt x="94" y="8"/>
                  </a:lnTo>
                  <a:lnTo>
                    <a:pt x="104" y="6"/>
                  </a:lnTo>
                  <a:lnTo>
                    <a:pt x="120" y="14"/>
                  </a:lnTo>
                  <a:lnTo>
                    <a:pt x="138" y="22"/>
                  </a:lnTo>
                  <a:lnTo>
                    <a:pt x="138" y="48"/>
                  </a:lnTo>
                  <a:lnTo>
                    <a:pt x="134" y="66"/>
                  </a:lnTo>
                  <a:lnTo>
                    <a:pt x="136" y="84"/>
                  </a:lnTo>
                  <a:lnTo>
                    <a:pt x="130" y="104"/>
                  </a:lnTo>
                  <a:lnTo>
                    <a:pt x="126" y="120"/>
                  </a:lnTo>
                  <a:lnTo>
                    <a:pt x="116" y="132"/>
                  </a:lnTo>
                  <a:lnTo>
                    <a:pt x="104" y="142"/>
                  </a:lnTo>
                  <a:lnTo>
                    <a:pt x="86" y="140"/>
                  </a:lnTo>
                  <a:lnTo>
                    <a:pt x="68" y="136"/>
                  </a:lnTo>
                  <a:lnTo>
                    <a:pt x="66" y="13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1" name="Freeform 238"/>
            <p:cNvSpPr>
              <a:spLocks/>
            </p:cNvSpPr>
            <p:nvPr/>
          </p:nvSpPr>
          <p:spPr bwMode="auto">
            <a:xfrm>
              <a:off x="1528" y="3638"/>
              <a:ext cx="88" cy="100"/>
            </a:xfrm>
            <a:custGeom>
              <a:avLst/>
              <a:gdLst>
                <a:gd name="T0" fmla="*/ 86 w 88"/>
                <a:gd name="T1" fmla="*/ 54 h 100"/>
                <a:gd name="T2" fmla="*/ 68 w 88"/>
                <a:gd name="T3" fmla="*/ 40 h 100"/>
                <a:gd name="T4" fmla="*/ 48 w 88"/>
                <a:gd name="T5" fmla="*/ 24 h 100"/>
                <a:gd name="T6" fmla="*/ 38 w 88"/>
                <a:gd name="T7" fmla="*/ 18 h 100"/>
                <a:gd name="T8" fmla="*/ 32 w 88"/>
                <a:gd name="T9" fmla="*/ 18 h 100"/>
                <a:gd name="T10" fmla="*/ 10 w 88"/>
                <a:gd name="T11" fmla="*/ 0 h 100"/>
                <a:gd name="T12" fmla="*/ 0 w 88"/>
                <a:gd name="T13" fmla="*/ 2 h 100"/>
                <a:gd name="T14" fmla="*/ 2 w 88"/>
                <a:gd name="T15" fmla="*/ 4 h 100"/>
                <a:gd name="T16" fmla="*/ 0 w 88"/>
                <a:gd name="T17" fmla="*/ 28 h 100"/>
                <a:gd name="T18" fmla="*/ 0 w 88"/>
                <a:gd name="T19" fmla="*/ 50 h 100"/>
                <a:gd name="T20" fmla="*/ 0 w 88"/>
                <a:gd name="T21" fmla="*/ 54 h 100"/>
                <a:gd name="T22" fmla="*/ 0 w 88"/>
                <a:gd name="T23" fmla="*/ 70 h 100"/>
                <a:gd name="T24" fmla="*/ 8 w 88"/>
                <a:gd name="T25" fmla="*/ 88 h 100"/>
                <a:gd name="T26" fmla="*/ 30 w 88"/>
                <a:gd name="T27" fmla="*/ 96 h 100"/>
                <a:gd name="T28" fmla="*/ 60 w 88"/>
                <a:gd name="T29" fmla="*/ 100 h 100"/>
                <a:gd name="T30" fmla="*/ 76 w 88"/>
                <a:gd name="T31" fmla="*/ 94 h 100"/>
                <a:gd name="T32" fmla="*/ 88 w 88"/>
                <a:gd name="T33" fmla="*/ 78 h 100"/>
                <a:gd name="T34" fmla="*/ 84 w 88"/>
                <a:gd name="T35" fmla="*/ 62 h 100"/>
                <a:gd name="T36" fmla="*/ 86 w 88"/>
                <a:gd name="T37" fmla="*/ 54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100"/>
                <a:gd name="T59" fmla="*/ 88 w 88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100">
                  <a:moveTo>
                    <a:pt x="86" y="54"/>
                  </a:moveTo>
                  <a:lnTo>
                    <a:pt x="68" y="40"/>
                  </a:lnTo>
                  <a:lnTo>
                    <a:pt x="48" y="24"/>
                  </a:lnTo>
                  <a:lnTo>
                    <a:pt x="38" y="18"/>
                  </a:lnTo>
                  <a:lnTo>
                    <a:pt x="32" y="18"/>
                  </a:lnTo>
                  <a:lnTo>
                    <a:pt x="1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0" y="28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0" y="70"/>
                  </a:lnTo>
                  <a:lnTo>
                    <a:pt x="8" y="88"/>
                  </a:lnTo>
                  <a:lnTo>
                    <a:pt x="30" y="96"/>
                  </a:lnTo>
                  <a:lnTo>
                    <a:pt x="60" y="100"/>
                  </a:lnTo>
                  <a:lnTo>
                    <a:pt x="76" y="94"/>
                  </a:lnTo>
                  <a:lnTo>
                    <a:pt x="88" y="78"/>
                  </a:lnTo>
                  <a:lnTo>
                    <a:pt x="84" y="62"/>
                  </a:lnTo>
                  <a:lnTo>
                    <a:pt x="86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2" name="Freeform 239"/>
            <p:cNvSpPr>
              <a:spLocks/>
            </p:cNvSpPr>
            <p:nvPr/>
          </p:nvSpPr>
          <p:spPr bwMode="auto">
            <a:xfrm>
              <a:off x="1308" y="3462"/>
              <a:ext cx="280" cy="642"/>
            </a:xfrm>
            <a:custGeom>
              <a:avLst/>
              <a:gdLst>
                <a:gd name="T0" fmla="*/ 156 w 280"/>
                <a:gd name="T1" fmla="*/ 406 h 642"/>
                <a:gd name="T2" fmla="*/ 152 w 280"/>
                <a:gd name="T3" fmla="*/ 432 h 642"/>
                <a:gd name="T4" fmla="*/ 164 w 280"/>
                <a:gd name="T5" fmla="*/ 434 h 642"/>
                <a:gd name="T6" fmla="*/ 174 w 280"/>
                <a:gd name="T7" fmla="*/ 446 h 642"/>
                <a:gd name="T8" fmla="*/ 152 w 280"/>
                <a:gd name="T9" fmla="*/ 442 h 642"/>
                <a:gd name="T10" fmla="*/ 154 w 280"/>
                <a:gd name="T11" fmla="*/ 464 h 642"/>
                <a:gd name="T12" fmla="*/ 154 w 280"/>
                <a:gd name="T13" fmla="*/ 490 h 642"/>
                <a:gd name="T14" fmla="*/ 134 w 280"/>
                <a:gd name="T15" fmla="*/ 520 h 642"/>
                <a:gd name="T16" fmla="*/ 170 w 280"/>
                <a:gd name="T17" fmla="*/ 540 h 642"/>
                <a:gd name="T18" fmla="*/ 170 w 280"/>
                <a:gd name="T19" fmla="*/ 554 h 642"/>
                <a:gd name="T20" fmla="*/ 152 w 280"/>
                <a:gd name="T21" fmla="*/ 580 h 642"/>
                <a:gd name="T22" fmla="*/ 142 w 280"/>
                <a:gd name="T23" fmla="*/ 592 h 642"/>
                <a:gd name="T24" fmla="*/ 146 w 280"/>
                <a:gd name="T25" fmla="*/ 600 h 642"/>
                <a:gd name="T26" fmla="*/ 140 w 280"/>
                <a:gd name="T27" fmla="*/ 614 h 642"/>
                <a:gd name="T28" fmla="*/ 144 w 280"/>
                <a:gd name="T29" fmla="*/ 626 h 642"/>
                <a:gd name="T30" fmla="*/ 166 w 280"/>
                <a:gd name="T31" fmla="*/ 642 h 642"/>
                <a:gd name="T32" fmla="*/ 106 w 280"/>
                <a:gd name="T33" fmla="*/ 632 h 642"/>
                <a:gd name="T34" fmla="*/ 84 w 280"/>
                <a:gd name="T35" fmla="*/ 606 h 642"/>
                <a:gd name="T36" fmla="*/ 60 w 280"/>
                <a:gd name="T37" fmla="*/ 580 h 642"/>
                <a:gd name="T38" fmla="*/ 66 w 280"/>
                <a:gd name="T39" fmla="*/ 540 h 642"/>
                <a:gd name="T40" fmla="*/ 62 w 280"/>
                <a:gd name="T41" fmla="*/ 500 h 642"/>
                <a:gd name="T42" fmla="*/ 50 w 280"/>
                <a:gd name="T43" fmla="*/ 486 h 642"/>
                <a:gd name="T44" fmla="*/ 50 w 280"/>
                <a:gd name="T45" fmla="*/ 474 h 642"/>
                <a:gd name="T46" fmla="*/ 32 w 280"/>
                <a:gd name="T47" fmla="*/ 440 h 642"/>
                <a:gd name="T48" fmla="*/ 26 w 280"/>
                <a:gd name="T49" fmla="*/ 394 h 642"/>
                <a:gd name="T50" fmla="*/ 26 w 280"/>
                <a:gd name="T51" fmla="*/ 360 h 642"/>
                <a:gd name="T52" fmla="*/ 20 w 280"/>
                <a:gd name="T53" fmla="*/ 330 h 642"/>
                <a:gd name="T54" fmla="*/ 24 w 280"/>
                <a:gd name="T55" fmla="*/ 298 h 642"/>
                <a:gd name="T56" fmla="*/ 20 w 280"/>
                <a:gd name="T57" fmla="*/ 256 h 642"/>
                <a:gd name="T58" fmla="*/ 8 w 280"/>
                <a:gd name="T59" fmla="*/ 226 h 642"/>
                <a:gd name="T60" fmla="*/ 0 w 280"/>
                <a:gd name="T61" fmla="*/ 196 h 642"/>
                <a:gd name="T62" fmla="*/ 2 w 280"/>
                <a:gd name="T63" fmla="*/ 168 h 642"/>
                <a:gd name="T64" fmla="*/ 8 w 280"/>
                <a:gd name="T65" fmla="*/ 134 h 642"/>
                <a:gd name="T66" fmla="*/ 22 w 280"/>
                <a:gd name="T67" fmla="*/ 108 h 642"/>
                <a:gd name="T68" fmla="*/ 12 w 280"/>
                <a:gd name="T69" fmla="*/ 66 h 642"/>
                <a:gd name="T70" fmla="*/ 30 w 280"/>
                <a:gd name="T71" fmla="*/ 48 h 642"/>
                <a:gd name="T72" fmla="*/ 30 w 280"/>
                <a:gd name="T73" fmla="*/ 22 h 642"/>
                <a:gd name="T74" fmla="*/ 50 w 280"/>
                <a:gd name="T75" fmla="*/ 2 h 642"/>
                <a:gd name="T76" fmla="*/ 80 w 280"/>
                <a:gd name="T77" fmla="*/ 20 h 642"/>
                <a:gd name="T78" fmla="*/ 106 w 280"/>
                <a:gd name="T79" fmla="*/ 4 h 642"/>
                <a:gd name="T80" fmla="*/ 128 w 280"/>
                <a:gd name="T81" fmla="*/ 28 h 642"/>
                <a:gd name="T82" fmla="*/ 162 w 280"/>
                <a:gd name="T83" fmla="*/ 52 h 642"/>
                <a:gd name="T84" fmla="*/ 194 w 280"/>
                <a:gd name="T85" fmla="*/ 66 h 642"/>
                <a:gd name="T86" fmla="*/ 202 w 280"/>
                <a:gd name="T87" fmla="*/ 98 h 642"/>
                <a:gd name="T88" fmla="*/ 216 w 280"/>
                <a:gd name="T89" fmla="*/ 120 h 642"/>
                <a:gd name="T90" fmla="*/ 248 w 280"/>
                <a:gd name="T91" fmla="*/ 116 h 642"/>
                <a:gd name="T92" fmla="*/ 262 w 280"/>
                <a:gd name="T93" fmla="*/ 80 h 642"/>
                <a:gd name="T94" fmla="*/ 280 w 280"/>
                <a:gd name="T95" fmla="*/ 108 h 642"/>
                <a:gd name="T96" fmla="*/ 258 w 280"/>
                <a:gd name="T97" fmla="*/ 130 h 642"/>
                <a:gd name="T98" fmla="*/ 240 w 280"/>
                <a:gd name="T99" fmla="*/ 154 h 642"/>
                <a:gd name="T100" fmla="*/ 220 w 280"/>
                <a:gd name="T101" fmla="*/ 178 h 642"/>
                <a:gd name="T102" fmla="*/ 220 w 280"/>
                <a:gd name="T103" fmla="*/ 204 h 642"/>
                <a:gd name="T104" fmla="*/ 222 w 280"/>
                <a:gd name="T105" fmla="*/ 240 h 642"/>
                <a:gd name="T106" fmla="*/ 224 w 280"/>
                <a:gd name="T107" fmla="*/ 274 h 642"/>
                <a:gd name="T108" fmla="*/ 250 w 280"/>
                <a:gd name="T109" fmla="*/ 306 h 642"/>
                <a:gd name="T110" fmla="*/ 254 w 280"/>
                <a:gd name="T111" fmla="*/ 332 h 642"/>
                <a:gd name="T112" fmla="*/ 234 w 280"/>
                <a:gd name="T113" fmla="*/ 354 h 642"/>
                <a:gd name="T114" fmla="*/ 204 w 280"/>
                <a:gd name="T115" fmla="*/ 362 h 642"/>
                <a:gd name="T116" fmla="*/ 176 w 280"/>
                <a:gd name="T117" fmla="*/ 364 h 642"/>
                <a:gd name="T118" fmla="*/ 184 w 280"/>
                <a:gd name="T119" fmla="*/ 398 h 6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0"/>
                <a:gd name="T181" fmla="*/ 0 h 642"/>
                <a:gd name="T182" fmla="*/ 280 w 280"/>
                <a:gd name="T183" fmla="*/ 642 h 6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0" h="642">
                  <a:moveTo>
                    <a:pt x="182" y="408"/>
                  </a:moveTo>
                  <a:lnTo>
                    <a:pt x="156" y="406"/>
                  </a:lnTo>
                  <a:lnTo>
                    <a:pt x="140" y="404"/>
                  </a:lnTo>
                  <a:lnTo>
                    <a:pt x="152" y="432"/>
                  </a:lnTo>
                  <a:lnTo>
                    <a:pt x="158" y="434"/>
                  </a:lnTo>
                  <a:lnTo>
                    <a:pt x="164" y="434"/>
                  </a:lnTo>
                  <a:lnTo>
                    <a:pt x="170" y="430"/>
                  </a:lnTo>
                  <a:lnTo>
                    <a:pt x="174" y="446"/>
                  </a:lnTo>
                  <a:lnTo>
                    <a:pt x="166" y="442"/>
                  </a:lnTo>
                  <a:lnTo>
                    <a:pt x="152" y="442"/>
                  </a:lnTo>
                  <a:lnTo>
                    <a:pt x="166" y="448"/>
                  </a:lnTo>
                  <a:lnTo>
                    <a:pt x="154" y="464"/>
                  </a:lnTo>
                  <a:lnTo>
                    <a:pt x="156" y="482"/>
                  </a:lnTo>
                  <a:lnTo>
                    <a:pt x="154" y="490"/>
                  </a:lnTo>
                  <a:lnTo>
                    <a:pt x="134" y="500"/>
                  </a:lnTo>
                  <a:lnTo>
                    <a:pt x="134" y="520"/>
                  </a:lnTo>
                  <a:lnTo>
                    <a:pt x="160" y="534"/>
                  </a:lnTo>
                  <a:lnTo>
                    <a:pt x="170" y="540"/>
                  </a:lnTo>
                  <a:lnTo>
                    <a:pt x="166" y="550"/>
                  </a:lnTo>
                  <a:lnTo>
                    <a:pt x="170" y="554"/>
                  </a:lnTo>
                  <a:lnTo>
                    <a:pt x="162" y="566"/>
                  </a:lnTo>
                  <a:lnTo>
                    <a:pt x="152" y="580"/>
                  </a:lnTo>
                  <a:lnTo>
                    <a:pt x="152" y="596"/>
                  </a:lnTo>
                  <a:lnTo>
                    <a:pt x="142" y="592"/>
                  </a:lnTo>
                  <a:lnTo>
                    <a:pt x="140" y="594"/>
                  </a:lnTo>
                  <a:lnTo>
                    <a:pt x="146" y="600"/>
                  </a:lnTo>
                  <a:lnTo>
                    <a:pt x="140" y="610"/>
                  </a:lnTo>
                  <a:lnTo>
                    <a:pt x="140" y="614"/>
                  </a:lnTo>
                  <a:lnTo>
                    <a:pt x="146" y="626"/>
                  </a:lnTo>
                  <a:lnTo>
                    <a:pt x="144" y="626"/>
                  </a:lnTo>
                  <a:lnTo>
                    <a:pt x="154" y="634"/>
                  </a:lnTo>
                  <a:lnTo>
                    <a:pt x="166" y="642"/>
                  </a:lnTo>
                  <a:lnTo>
                    <a:pt x="136" y="636"/>
                  </a:lnTo>
                  <a:lnTo>
                    <a:pt x="106" y="632"/>
                  </a:lnTo>
                  <a:lnTo>
                    <a:pt x="96" y="624"/>
                  </a:lnTo>
                  <a:lnTo>
                    <a:pt x="84" y="606"/>
                  </a:lnTo>
                  <a:lnTo>
                    <a:pt x="76" y="606"/>
                  </a:lnTo>
                  <a:lnTo>
                    <a:pt x="60" y="580"/>
                  </a:lnTo>
                  <a:lnTo>
                    <a:pt x="70" y="568"/>
                  </a:lnTo>
                  <a:lnTo>
                    <a:pt x="66" y="540"/>
                  </a:lnTo>
                  <a:lnTo>
                    <a:pt x="64" y="516"/>
                  </a:lnTo>
                  <a:lnTo>
                    <a:pt x="62" y="500"/>
                  </a:lnTo>
                  <a:lnTo>
                    <a:pt x="58" y="490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50" y="474"/>
                  </a:lnTo>
                  <a:lnTo>
                    <a:pt x="40" y="452"/>
                  </a:lnTo>
                  <a:lnTo>
                    <a:pt x="32" y="440"/>
                  </a:lnTo>
                  <a:lnTo>
                    <a:pt x="32" y="424"/>
                  </a:lnTo>
                  <a:lnTo>
                    <a:pt x="26" y="394"/>
                  </a:lnTo>
                  <a:lnTo>
                    <a:pt x="24" y="372"/>
                  </a:lnTo>
                  <a:lnTo>
                    <a:pt x="26" y="360"/>
                  </a:lnTo>
                  <a:lnTo>
                    <a:pt x="24" y="348"/>
                  </a:lnTo>
                  <a:lnTo>
                    <a:pt x="20" y="330"/>
                  </a:lnTo>
                  <a:lnTo>
                    <a:pt x="14" y="312"/>
                  </a:lnTo>
                  <a:lnTo>
                    <a:pt x="24" y="298"/>
                  </a:lnTo>
                  <a:lnTo>
                    <a:pt x="18" y="284"/>
                  </a:lnTo>
                  <a:lnTo>
                    <a:pt x="20" y="256"/>
                  </a:lnTo>
                  <a:lnTo>
                    <a:pt x="18" y="244"/>
                  </a:lnTo>
                  <a:lnTo>
                    <a:pt x="8" y="226"/>
                  </a:lnTo>
                  <a:lnTo>
                    <a:pt x="0" y="210"/>
                  </a:lnTo>
                  <a:lnTo>
                    <a:pt x="0" y="196"/>
                  </a:lnTo>
                  <a:lnTo>
                    <a:pt x="4" y="182"/>
                  </a:lnTo>
                  <a:lnTo>
                    <a:pt x="2" y="168"/>
                  </a:lnTo>
                  <a:lnTo>
                    <a:pt x="2" y="152"/>
                  </a:lnTo>
                  <a:lnTo>
                    <a:pt x="8" y="134"/>
                  </a:lnTo>
                  <a:lnTo>
                    <a:pt x="18" y="112"/>
                  </a:lnTo>
                  <a:lnTo>
                    <a:pt x="22" y="108"/>
                  </a:lnTo>
                  <a:lnTo>
                    <a:pt x="14" y="96"/>
                  </a:lnTo>
                  <a:lnTo>
                    <a:pt x="12" y="66"/>
                  </a:lnTo>
                  <a:lnTo>
                    <a:pt x="14" y="54"/>
                  </a:lnTo>
                  <a:lnTo>
                    <a:pt x="30" y="48"/>
                  </a:lnTo>
                  <a:lnTo>
                    <a:pt x="34" y="26"/>
                  </a:lnTo>
                  <a:lnTo>
                    <a:pt x="30" y="22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70" y="6"/>
                  </a:lnTo>
                  <a:lnTo>
                    <a:pt x="80" y="20"/>
                  </a:lnTo>
                  <a:lnTo>
                    <a:pt x="86" y="8"/>
                  </a:lnTo>
                  <a:lnTo>
                    <a:pt x="106" y="4"/>
                  </a:lnTo>
                  <a:lnTo>
                    <a:pt x="112" y="10"/>
                  </a:lnTo>
                  <a:lnTo>
                    <a:pt x="128" y="28"/>
                  </a:lnTo>
                  <a:lnTo>
                    <a:pt x="146" y="44"/>
                  </a:lnTo>
                  <a:lnTo>
                    <a:pt x="162" y="52"/>
                  </a:lnTo>
                  <a:lnTo>
                    <a:pt x="176" y="58"/>
                  </a:lnTo>
                  <a:lnTo>
                    <a:pt x="194" y="66"/>
                  </a:lnTo>
                  <a:lnTo>
                    <a:pt x="208" y="76"/>
                  </a:lnTo>
                  <a:lnTo>
                    <a:pt x="202" y="98"/>
                  </a:lnTo>
                  <a:lnTo>
                    <a:pt x="196" y="118"/>
                  </a:lnTo>
                  <a:lnTo>
                    <a:pt x="216" y="120"/>
                  </a:lnTo>
                  <a:lnTo>
                    <a:pt x="238" y="120"/>
                  </a:lnTo>
                  <a:lnTo>
                    <a:pt x="248" y="116"/>
                  </a:lnTo>
                  <a:lnTo>
                    <a:pt x="264" y="94"/>
                  </a:lnTo>
                  <a:lnTo>
                    <a:pt x="262" y="80"/>
                  </a:lnTo>
                  <a:lnTo>
                    <a:pt x="272" y="80"/>
                  </a:lnTo>
                  <a:lnTo>
                    <a:pt x="280" y="108"/>
                  </a:lnTo>
                  <a:lnTo>
                    <a:pt x="270" y="118"/>
                  </a:lnTo>
                  <a:lnTo>
                    <a:pt x="258" y="130"/>
                  </a:lnTo>
                  <a:lnTo>
                    <a:pt x="248" y="142"/>
                  </a:lnTo>
                  <a:lnTo>
                    <a:pt x="240" y="154"/>
                  </a:lnTo>
                  <a:lnTo>
                    <a:pt x="230" y="166"/>
                  </a:lnTo>
                  <a:lnTo>
                    <a:pt x="220" y="178"/>
                  </a:lnTo>
                  <a:lnTo>
                    <a:pt x="222" y="180"/>
                  </a:lnTo>
                  <a:lnTo>
                    <a:pt x="220" y="204"/>
                  </a:lnTo>
                  <a:lnTo>
                    <a:pt x="218" y="226"/>
                  </a:lnTo>
                  <a:lnTo>
                    <a:pt x="222" y="240"/>
                  </a:lnTo>
                  <a:lnTo>
                    <a:pt x="216" y="248"/>
                  </a:lnTo>
                  <a:lnTo>
                    <a:pt x="224" y="274"/>
                  </a:lnTo>
                  <a:lnTo>
                    <a:pt x="248" y="290"/>
                  </a:lnTo>
                  <a:lnTo>
                    <a:pt x="250" y="306"/>
                  </a:lnTo>
                  <a:lnTo>
                    <a:pt x="262" y="312"/>
                  </a:lnTo>
                  <a:lnTo>
                    <a:pt x="254" y="332"/>
                  </a:lnTo>
                  <a:lnTo>
                    <a:pt x="248" y="350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204" y="362"/>
                  </a:lnTo>
                  <a:lnTo>
                    <a:pt x="188" y="366"/>
                  </a:lnTo>
                  <a:lnTo>
                    <a:pt x="176" y="364"/>
                  </a:lnTo>
                  <a:lnTo>
                    <a:pt x="182" y="372"/>
                  </a:lnTo>
                  <a:lnTo>
                    <a:pt x="184" y="398"/>
                  </a:lnTo>
                  <a:lnTo>
                    <a:pt x="182" y="40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1472" y="4112"/>
              <a:ext cx="70" cy="44"/>
            </a:xfrm>
            <a:custGeom>
              <a:avLst/>
              <a:gdLst>
                <a:gd name="T0" fmla="*/ 6 w 70"/>
                <a:gd name="T1" fmla="*/ 8 h 44"/>
                <a:gd name="T2" fmla="*/ 0 w 70"/>
                <a:gd name="T3" fmla="*/ 0 h 44"/>
                <a:gd name="T4" fmla="*/ 10 w 70"/>
                <a:gd name="T5" fmla="*/ 20 h 44"/>
                <a:gd name="T6" fmla="*/ 18 w 70"/>
                <a:gd name="T7" fmla="*/ 44 h 44"/>
                <a:gd name="T8" fmla="*/ 46 w 70"/>
                <a:gd name="T9" fmla="*/ 44 h 44"/>
                <a:gd name="T10" fmla="*/ 70 w 70"/>
                <a:gd name="T11" fmla="*/ 44 h 44"/>
                <a:gd name="T12" fmla="*/ 68 w 70"/>
                <a:gd name="T13" fmla="*/ 38 h 44"/>
                <a:gd name="T14" fmla="*/ 32 w 70"/>
                <a:gd name="T15" fmla="*/ 26 h 44"/>
                <a:gd name="T16" fmla="*/ 6 w 70"/>
                <a:gd name="T17" fmla="*/ 8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44"/>
                <a:gd name="T29" fmla="*/ 70 w 70"/>
                <a:gd name="T30" fmla="*/ 44 h 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44">
                  <a:moveTo>
                    <a:pt x="6" y="8"/>
                  </a:moveTo>
                  <a:lnTo>
                    <a:pt x="0" y="0"/>
                  </a:lnTo>
                  <a:lnTo>
                    <a:pt x="10" y="20"/>
                  </a:lnTo>
                  <a:lnTo>
                    <a:pt x="18" y="44"/>
                  </a:lnTo>
                  <a:lnTo>
                    <a:pt x="46" y="44"/>
                  </a:lnTo>
                  <a:lnTo>
                    <a:pt x="70" y="44"/>
                  </a:lnTo>
                  <a:lnTo>
                    <a:pt x="68" y="38"/>
                  </a:lnTo>
                  <a:lnTo>
                    <a:pt x="32" y="26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1270" y="3370"/>
              <a:ext cx="202" cy="764"/>
            </a:xfrm>
            <a:custGeom>
              <a:avLst/>
              <a:gdLst>
                <a:gd name="T0" fmla="*/ 20 w 202"/>
                <a:gd name="T1" fmla="*/ 304 h 764"/>
                <a:gd name="T2" fmla="*/ 22 w 202"/>
                <a:gd name="T3" fmla="*/ 354 h 764"/>
                <a:gd name="T4" fmla="*/ 18 w 202"/>
                <a:gd name="T5" fmla="*/ 410 h 764"/>
                <a:gd name="T6" fmla="*/ 24 w 202"/>
                <a:gd name="T7" fmla="*/ 454 h 764"/>
                <a:gd name="T8" fmla="*/ 38 w 202"/>
                <a:gd name="T9" fmla="*/ 510 h 764"/>
                <a:gd name="T10" fmla="*/ 52 w 202"/>
                <a:gd name="T11" fmla="*/ 510 h 764"/>
                <a:gd name="T12" fmla="*/ 62 w 202"/>
                <a:gd name="T13" fmla="*/ 526 h 764"/>
                <a:gd name="T14" fmla="*/ 64 w 202"/>
                <a:gd name="T15" fmla="*/ 540 h 764"/>
                <a:gd name="T16" fmla="*/ 74 w 202"/>
                <a:gd name="T17" fmla="*/ 572 h 764"/>
                <a:gd name="T18" fmla="*/ 70 w 202"/>
                <a:gd name="T19" fmla="*/ 590 h 764"/>
                <a:gd name="T20" fmla="*/ 72 w 202"/>
                <a:gd name="T21" fmla="*/ 606 h 764"/>
                <a:gd name="T22" fmla="*/ 60 w 202"/>
                <a:gd name="T23" fmla="*/ 608 h 764"/>
                <a:gd name="T24" fmla="*/ 50 w 202"/>
                <a:gd name="T25" fmla="*/ 604 h 764"/>
                <a:gd name="T26" fmla="*/ 50 w 202"/>
                <a:gd name="T27" fmla="*/ 614 h 764"/>
                <a:gd name="T28" fmla="*/ 68 w 202"/>
                <a:gd name="T29" fmla="*/ 632 h 764"/>
                <a:gd name="T30" fmla="*/ 80 w 202"/>
                <a:gd name="T31" fmla="*/ 640 h 764"/>
                <a:gd name="T32" fmla="*/ 88 w 202"/>
                <a:gd name="T33" fmla="*/ 650 h 764"/>
                <a:gd name="T34" fmla="*/ 78 w 202"/>
                <a:gd name="T35" fmla="*/ 658 h 764"/>
                <a:gd name="T36" fmla="*/ 90 w 202"/>
                <a:gd name="T37" fmla="*/ 688 h 764"/>
                <a:gd name="T38" fmla="*/ 102 w 202"/>
                <a:gd name="T39" fmla="*/ 704 h 764"/>
                <a:gd name="T40" fmla="*/ 114 w 202"/>
                <a:gd name="T41" fmla="*/ 718 h 764"/>
                <a:gd name="T42" fmla="*/ 120 w 202"/>
                <a:gd name="T43" fmla="*/ 730 h 764"/>
                <a:gd name="T44" fmla="*/ 138 w 202"/>
                <a:gd name="T45" fmla="*/ 748 h 764"/>
                <a:gd name="T46" fmla="*/ 146 w 202"/>
                <a:gd name="T47" fmla="*/ 756 h 764"/>
                <a:gd name="T48" fmla="*/ 184 w 202"/>
                <a:gd name="T49" fmla="*/ 732 h 764"/>
                <a:gd name="T50" fmla="*/ 142 w 202"/>
                <a:gd name="T51" fmla="*/ 724 h 764"/>
                <a:gd name="T52" fmla="*/ 112 w 202"/>
                <a:gd name="T53" fmla="*/ 698 h 764"/>
                <a:gd name="T54" fmla="*/ 104 w 202"/>
                <a:gd name="T55" fmla="*/ 632 h 764"/>
                <a:gd name="T56" fmla="*/ 94 w 202"/>
                <a:gd name="T57" fmla="*/ 582 h 764"/>
                <a:gd name="T58" fmla="*/ 86 w 202"/>
                <a:gd name="T59" fmla="*/ 566 h 764"/>
                <a:gd name="T60" fmla="*/ 68 w 202"/>
                <a:gd name="T61" fmla="*/ 514 h 764"/>
                <a:gd name="T62" fmla="*/ 64 w 202"/>
                <a:gd name="T63" fmla="*/ 452 h 764"/>
                <a:gd name="T64" fmla="*/ 52 w 202"/>
                <a:gd name="T65" fmla="*/ 404 h 764"/>
                <a:gd name="T66" fmla="*/ 58 w 202"/>
                <a:gd name="T67" fmla="*/ 348 h 764"/>
                <a:gd name="T68" fmla="*/ 38 w 202"/>
                <a:gd name="T69" fmla="*/ 300 h 764"/>
                <a:gd name="T70" fmla="*/ 40 w 202"/>
                <a:gd name="T71" fmla="*/ 258 h 764"/>
                <a:gd name="T72" fmla="*/ 54 w 202"/>
                <a:gd name="T73" fmla="*/ 204 h 764"/>
                <a:gd name="T74" fmla="*/ 50 w 202"/>
                <a:gd name="T75" fmla="*/ 158 h 764"/>
                <a:gd name="T76" fmla="*/ 70 w 202"/>
                <a:gd name="T77" fmla="*/ 118 h 764"/>
                <a:gd name="T78" fmla="*/ 48 w 202"/>
                <a:gd name="T79" fmla="*/ 92 h 764"/>
                <a:gd name="T80" fmla="*/ 36 w 202"/>
                <a:gd name="T81" fmla="*/ 38 h 764"/>
                <a:gd name="T82" fmla="*/ 14 w 202"/>
                <a:gd name="T83" fmla="*/ 0 h 764"/>
                <a:gd name="T84" fmla="*/ 0 w 202"/>
                <a:gd name="T85" fmla="*/ 18 h 764"/>
                <a:gd name="T86" fmla="*/ 10 w 202"/>
                <a:gd name="T87" fmla="*/ 94 h 764"/>
                <a:gd name="T88" fmla="*/ 12 w 202"/>
                <a:gd name="T89" fmla="*/ 154 h 764"/>
                <a:gd name="T90" fmla="*/ 10 w 202"/>
                <a:gd name="T91" fmla="*/ 238 h 76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2"/>
                <a:gd name="T139" fmla="*/ 0 h 764"/>
                <a:gd name="T140" fmla="*/ 202 w 202"/>
                <a:gd name="T141" fmla="*/ 764 h 76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2" h="764">
                  <a:moveTo>
                    <a:pt x="12" y="272"/>
                  </a:moveTo>
                  <a:lnTo>
                    <a:pt x="18" y="288"/>
                  </a:lnTo>
                  <a:lnTo>
                    <a:pt x="20" y="304"/>
                  </a:lnTo>
                  <a:lnTo>
                    <a:pt x="22" y="320"/>
                  </a:lnTo>
                  <a:lnTo>
                    <a:pt x="24" y="336"/>
                  </a:lnTo>
                  <a:lnTo>
                    <a:pt x="22" y="354"/>
                  </a:lnTo>
                  <a:lnTo>
                    <a:pt x="20" y="372"/>
                  </a:lnTo>
                  <a:lnTo>
                    <a:pt x="18" y="392"/>
                  </a:lnTo>
                  <a:lnTo>
                    <a:pt x="18" y="410"/>
                  </a:lnTo>
                  <a:lnTo>
                    <a:pt x="12" y="418"/>
                  </a:lnTo>
                  <a:lnTo>
                    <a:pt x="18" y="436"/>
                  </a:lnTo>
                  <a:lnTo>
                    <a:pt x="24" y="454"/>
                  </a:lnTo>
                  <a:lnTo>
                    <a:pt x="28" y="474"/>
                  </a:lnTo>
                  <a:lnTo>
                    <a:pt x="28" y="494"/>
                  </a:lnTo>
                  <a:lnTo>
                    <a:pt x="38" y="510"/>
                  </a:lnTo>
                  <a:lnTo>
                    <a:pt x="40" y="514"/>
                  </a:lnTo>
                  <a:lnTo>
                    <a:pt x="48" y="510"/>
                  </a:lnTo>
                  <a:lnTo>
                    <a:pt x="52" y="510"/>
                  </a:lnTo>
                  <a:lnTo>
                    <a:pt x="58" y="508"/>
                  </a:lnTo>
                  <a:lnTo>
                    <a:pt x="56" y="520"/>
                  </a:lnTo>
                  <a:lnTo>
                    <a:pt x="62" y="526"/>
                  </a:lnTo>
                  <a:lnTo>
                    <a:pt x="60" y="524"/>
                  </a:lnTo>
                  <a:lnTo>
                    <a:pt x="60" y="530"/>
                  </a:lnTo>
                  <a:lnTo>
                    <a:pt x="64" y="540"/>
                  </a:lnTo>
                  <a:lnTo>
                    <a:pt x="64" y="556"/>
                  </a:lnTo>
                  <a:lnTo>
                    <a:pt x="64" y="564"/>
                  </a:lnTo>
                  <a:lnTo>
                    <a:pt x="74" y="572"/>
                  </a:lnTo>
                  <a:lnTo>
                    <a:pt x="68" y="586"/>
                  </a:lnTo>
                  <a:lnTo>
                    <a:pt x="74" y="590"/>
                  </a:lnTo>
                  <a:lnTo>
                    <a:pt x="70" y="590"/>
                  </a:lnTo>
                  <a:lnTo>
                    <a:pt x="70" y="596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68" y="614"/>
                  </a:lnTo>
                  <a:lnTo>
                    <a:pt x="66" y="608"/>
                  </a:lnTo>
                  <a:lnTo>
                    <a:pt x="60" y="608"/>
                  </a:lnTo>
                  <a:lnTo>
                    <a:pt x="60" y="602"/>
                  </a:lnTo>
                  <a:lnTo>
                    <a:pt x="54" y="602"/>
                  </a:lnTo>
                  <a:lnTo>
                    <a:pt x="50" y="604"/>
                  </a:lnTo>
                  <a:lnTo>
                    <a:pt x="42" y="620"/>
                  </a:lnTo>
                  <a:lnTo>
                    <a:pt x="46" y="618"/>
                  </a:lnTo>
                  <a:lnTo>
                    <a:pt x="50" y="614"/>
                  </a:lnTo>
                  <a:lnTo>
                    <a:pt x="62" y="620"/>
                  </a:lnTo>
                  <a:lnTo>
                    <a:pt x="74" y="630"/>
                  </a:lnTo>
                  <a:lnTo>
                    <a:pt x="68" y="632"/>
                  </a:lnTo>
                  <a:lnTo>
                    <a:pt x="72" y="636"/>
                  </a:lnTo>
                  <a:lnTo>
                    <a:pt x="64" y="640"/>
                  </a:lnTo>
                  <a:lnTo>
                    <a:pt x="80" y="640"/>
                  </a:lnTo>
                  <a:lnTo>
                    <a:pt x="80" y="636"/>
                  </a:lnTo>
                  <a:lnTo>
                    <a:pt x="88" y="644"/>
                  </a:lnTo>
                  <a:lnTo>
                    <a:pt x="88" y="650"/>
                  </a:lnTo>
                  <a:lnTo>
                    <a:pt x="76" y="646"/>
                  </a:lnTo>
                  <a:lnTo>
                    <a:pt x="70" y="646"/>
                  </a:lnTo>
                  <a:lnTo>
                    <a:pt x="78" y="658"/>
                  </a:lnTo>
                  <a:lnTo>
                    <a:pt x="86" y="674"/>
                  </a:lnTo>
                  <a:lnTo>
                    <a:pt x="86" y="680"/>
                  </a:lnTo>
                  <a:lnTo>
                    <a:pt x="90" y="688"/>
                  </a:lnTo>
                  <a:lnTo>
                    <a:pt x="88" y="690"/>
                  </a:lnTo>
                  <a:lnTo>
                    <a:pt x="96" y="696"/>
                  </a:lnTo>
                  <a:lnTo>
                    <a:pt x="102" y="704"/>
                  </a:lnTo>
                  <a:lnTo>
                    <a:pt x="102" y="710"/>
                  </a:lnTo>
                  <a:lnTo>
                    <a:pt x="110" y="714"/>
                  </a:lnTo>
                  <a:lnTo>
                    <a:pt x="114" y="718"/>
                  </a:lnTo>
                  <a:lnTo>
                    <a:pt x="110" y="716"/>
                  </a:lnTo>
                  <a:lnTo>
                    <a:pt x="118" y="724"/>
                  </a:lnTo>
                  <a:lnTo>
                    <a:pt x="120" y="730"/>
                  </a:lnTo>
                  <a:lnTo>
                    <a:pt x="126" y="740"/>
                  </a:lnTo>
                  <a:lnTo>
                    <a:pt x="128" y="744"/>
                  </a:lnTo>
                  <a:lnTo>
                    <a:pt x="138" y="748"/>
                  </a:lnTo>
                  <a:lnTo>
                    <a:pt x="140" y="752"/>
                  </a:lnTo>
                  <a:lnTo>
                    <a:pt x="138" y="752"/>
                  </a:lnTo>
                  <a:lnTo>
                    <a:pt x="146" y="756"/>
                  </a:lnTo>
                  <a:lnTo>
                    <a:pt x="170" y="764"/>
                  </a:lnTo>
                  <a:lnTo>
                    <a:pt x="172" y="740"/>
                  </a:lnTo>
                  <a:lnTo>
                    <a:pt x="184" y="732"/>
                  </a:lnTo>
                  <a:lnTo>
                    <a:pt x="202" y="734"/>
                  </a:lnTo>
                  <a:lnTo>
                    <a:pt x="174" y="726"/>
                  </a:lnTo>
                  <a:lnTo>
                    <a:pt x="142" y="724"/>
                  </a:lnTo>
                  <a:lnTo>
                    <a:pt x="134" y="714"/>
                  </a:lnTo>
                  <a:lnTo>
                    <a:pt x="122" y="698"/>
                  </a:lnTo>
                  <a:lnTo>
                    <a:pt x="112" y="698"/>
                  </a:lnTo>
                  <a:lnTo>
                    <a:pt x="98" y="672"/>
                  </a:lnTo>
                  <a:lnTo>
                    <a:pt x="106" y="660"/>
                  </a:lnTo>
                  <a:lnTo>
                    <a:pt x="104" y="632"/>
                  </a:lnTo>
                  <a:lnTo>
                    <a:pt x="100" y="606"/>
                  </a:lnTo>
                  <a:lnTo>
                    <a:pt x="100" y="592"/>
                  </a:lnTo>
                  <a:lnTo>
                    <a:pt x="94" y="582"/>
                  </a:lnTo>
                  <a:lnTo>
                    <a:pt x="88" y="578"/>
                  </a:lnTo>
                  <a:lnTo>
                    <a:pt x="100" y="572"/>
                  </a:lnTo>
                  <a:lnTo>
                    <a:pt x="86" y="566"/>
                  </a:lnTo>
                  <a:lnTo>
                    <a:pt x="78" y="544"/>
                  </a:lnTo>
                  <a:lnTo>
                    <a:pt x="70" y="532"/>
                  </a:lnTo>
                  <a:lnTo>
                    <a:pt x="68" y="514"/>
                  </a:lnTo>
                  <a:lnTo>
                    <a:pt x="64" y="486"/>
                  </a:lnTo>
                  <a:lnTo>
                    <a:pt x="60" y="464"/>
                  </a:lnTo>
                  <a:lnTo>
                    <a:pt x="64" y="452"/>
                  </a:lnTo>
                  <a:lnTo>
                    <a:pt x="62" y="440"/>
                  </a:lnTo>
                  <a:lnTo>
                    <a:pt x="56" y="420"/>
                  </a:lnTo>
                  <a:lnTo>
                    <a:pt x="52" y="404"/>
                  </a:lnTo>
                  <a:lnTo>
                    <a:pt x="60" y="390"/>
                  </a:lnTo>
                  <a:lnTo>
                    <a:pt x="54" y="376"/>
                  </a:lnTo>
                  <a:lnTo>
                    <a:pt x="58" y="348"/>
                  </a:lnTo>
                  <a:lnTo>
                    <a:pt x="54" y="336"/>
                  </a:lnTo>
                  <a:lnTo>
                    <a:pt x="46" y="318"/>
                  </a:lnTo>
                  <a:lnTo>
                    <a:pt x="38" y="300"/>
                  </a:lnTo>
                  <a:lnTo>
                    <a:pt x="38" y="288"/>
                  </a:lnTo>
                  <a:lnTo>
                    <a:pt x="40" y="274"/>
                  </a:lnTo>
                  <a:lnTo>
                    <a:pt x="40" y="258"/>
                  </a:lnTo>
                  <a:lnTo>
                    <a:pt x="38" y="244"/>
                  </a:lnTo>
                  <a:lnTo>
                    <a:pt x="46" y="224"/>
                  </a:lnTo>
                  <a:lnTo>
                    <a:pt x="54" y="204"/>
                  </a:lnTo>
                  <a:lnTo>
                    <a:pt x="60" y="200"/>
                  </a:lnTo>
                  <a:lnTo>
                    <a:pt x="52" y="186"/>
                  </a:lnTo>
                  <a:lnTo>
                    <a:pt x="50" y="158"/>
                  </a:lnTo>
                  <a:lnTo>
                    <a:pt x="52" y="146"/>
                  </a:lnTo>
                  <a:lnTo>
                    <a:pt x="68" y="138"/>
                  </a:lnTo>
                  <a:lnTo>
                    <a:pt x="70" y="118"/>
                  </a:lnTo>
                  <a:lnTo>
                    <a:pt x="68" y="112"/>
                  </a:lnTo>
                  <a:lnTo>
                    <a:pt x="54" y="110"/>
                  </a:lnTo>
                  <a:lnTo>
                    <a:pt x="48" y="92"/>
                  </a:lnTo>
                  <a:lnTo>
                    <a:pt x="40" y="72"/>
                  </a:lnTo>
                  <a:lnTo>
                    <a:pt x="36" y="54"/>
                  </a:lnTo>
                  <a:lnTo>
                    <a:pt x="36" y="38"/>
                  </a:lnTo>
                  <a:lnTo>
                    <a:pt x="24" y="24"/>
                  </a:lnTo>
                  <a:lnTo>
                    <a:pt x="20" y="12"/>
                  </a:lnTo>
                  <a:lnTo>
                    <a:pt x="14" y="0"/>
                  </a:lnTo>
                  <a:lnTo>
                    <a:pt x="10" y="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6" y="44"/>
                  </a:lnTo>
                  <a:lnTo>
                    <a:pt x="10" y="72"/>
                  </a:lnTo>
                  <a:lnTo>
                    <a:pt x="10" y="94"/>
                  </a:lnTo>
                  <a:lnTo>
                    <a:pt x="8" y="120"/>
                  </a:lnTo>
                  <a:lnTo>
                    <a:pt x="8" y="128"/>
                  </a:lnTo>
                  <a:lnTo>
                    <a:pt x="12" y="154"/>
                  </a:lnTo>
                  <a:lnTo>
                    <a:pt x="12" y="178"/>
                  </a:lnTo>
                  <a:lnTo>
                    <a:pt x="12" y="206"/>
                  </a:lnTo>
                  <a:lnTo>
                    <a:pt x="10" y="238"/>
                  </a:lnTo>
                  <a:lnTo>
                    <a:pt x="12" y="252"/>
                  </a:lnTo>
                  <a:lnTo>
                    <a:pt x="12" y="2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1436" y="4110"/>
              <a:ext cx="54" cy="46"/>
            </a:xfrm>
            <a:custGeom>
              <a:avLst/>
              <a:gdLst>
                <a:gd name="T0" fmla="*/ 36 w 54"/>
                <a:gd name="T1" fmla="*/ 2 h 46"/>
                <a:gd name="T2" fmla="*/ 46 w 54"/>
                <a:gd name="T3" fmla="*/ 24 h 46"/>
                <a:gd name="T4" fmla="*/ 54 w 54"/>
                <a:gd name="T5" fmla="*/ 46 h 46"/>
                <a:gd name="T6" fmla="*/ 48 w 54"/>
                <a:gd name="T7" fmla="*/ 44 h 46"/>
                <a:gd name="T8" fmla="*/ 40 w 54"/>
                <a:gd name="T9" fmla="*/ 44 h 46"/>
                <a:gd name="T10" fmla="*/ 22 w 54"/>
                <a:gd name="T11" fmla="*/ 44 h 46"/>
                <a:gd name="T12" fmla="*/ 16 w 54"/>
                <a:gd name="T13" fmla="*/ 42 h 46"/>
                <a:gd name="T14" fmla="*/ 0 w 54"/>
                <a:gd name="T15" fmla="*/ 40 h 46"/>
                <a:gd name="T16" fmla="*/ 4 w 54"/>
                <a:gd name="T17" fmla="*/ 40 h 46"/>
                <a:gd name="T18" fmla="*/ 12 w 54"/>
                <a:gd name="T19" fmla="*/ 36 h 46"/>
                <a:gd name="T20" fmla="*/ 18 w 54"/>
                <a:gd name="T21" fmla="*/ 40 h 46"/>
                <a:gd name="T22" fmla="*/ 24 w 54"/>
                <a:gd name="T23" fmla="*/ 40 h 46"/>
                <a:gd name="T24" fmla="*/ 16 w 54"/>
                <a:gd name="T25" fmla="*/ 32 h 46"/>
                <a:gd name="T26" fmla="*/ 26 w 54"/>
                <a:gd name="T27" fmla="*/ 36 h 46"/>
                <a:gd name="T28" fmla="*/ 32 w 54"/>
                <a:gd name="T29" fmla="*/ 36 h 46"/>
                <a:gd name="T30" fmla="*/ 40 w 54"/>
                <a:gd name="T31" fmla="*/ 40 h 46"/>
                <a:gd name="T32" fmla="*/ 44 w 54"/>
                <a:gd name="T33" fmla="*/ 40 h 46"/>
                <a:gd name="T34" fmla="*/ 22 w 54"/>
                <a:gd name="T35" fmla="*/ 28 h 46"/>
                <a:gd name="T36" fmla="*/ 32 w 54"/>
                <a:gd name="T37" fmla="*/ 16 h 46"/>
                <a:gd name="T38" fmla="*/ 16 w 54"/>
                <a:gd name="T39" fmla="*/ 16 h 46"/>
                <a:gd name="T40" fmla="*/ 10 w 54"/>
                <a:gd name="T41" fmla="*/ 2 h 46"/>
                <a:gd name="T42" fmla="*/ 18 w 54"/>
                <a:gd name="T43" fmla="*/ 0 h 46"/>
                <a:gd name="T44" fmla="*/ 36 w 54"/>
                <a:gd name="T45" fmla="*/ 2 h 4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6"/>
                <a:gd name="T71" fmla="*/ 54 w 54"/>
                <a:gd name="T72" fmla="*/ 46 h 4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6">
                  <a:moveTo>
                    <a:pt x="36" y="2"/>
                  </a:moveTo>
                  <a:lnTo>
                    <a:pt x="46" y="24"/>
                  </a:lnTo>
                  <a:lnTo>
                    <a:pt x="54" y="46"/>
                  </a:lnTo>
                  <a:lnTo>
                    <a:pt x="48" y="44"/>
                  </a:lnTo>
                  <a:lnTo>
                    <a:pt x="40" y="44"/>
                  </a:lnTo>
                  <a:lnTo>
                    <a:pt x="22" y="44"/>
                  </a:lnTo>
                  <a:lnTo>
                    <a:pt x="16" y="42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12" y="36"/>
                  </a:lnTo>
                  <a:lnTo>
                    <a:pt x="18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26" y="36"/>
                  </a:lnTo>
                  <a:lnTo>
                    <a:pt x="32" y="36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22" y="28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3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1302" y="3886"/>
              <a:ext cx="14" cy="32"/>
            </a:xfrm>
            <a:custGeom>
              <a:avLst/>
              <a:gdLst>
                <a:gd name="T0" fmla="*/ 6 w 14"/>
                <a:gd name="T1" fmla="*/ 0 h 32"/>
                <a:gd name="T2" fmla="*/ 0 w 14"/>
                <a:gd name="T3" fmla="*/ 2 h 32"/>
                <a:gd name="T4" fmla="*/ 6 w 14"/>
                <a:gd name="T5" fmla="*/ 32 h 32"/>
                <a:gd name="T6" fmla="*/ 14 w 14"/>
                <a:gd name="T7" fmla="*/ 30 h 32"/>
                <a:gd name="T8" fmla="*/ 14 w 14"/>
                <a:gd name="T9" fmla="*/ 24 h 32"/>
                <a:gd name="T10" fmla="*/ 10 w 14"/>
                <a:gd name="T11" fmla="*/ 10 h 32"/>
                <a:gd name="T12" fmla="*/ 14 w 14"/>
                <a:gd name="T13" fmla="*/ 8 h 32"/>
                <a:gd name="T14" fmla="*/ 6 w 14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32"/>
                <a:gd name="T26" fmla="*/ 14 w 14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32">
                  <a:moveTo>
                    <a:pt x="6" y="0"/>
                  </a:moveTo>
                  <a:lnTo>
                    <a:pt x="0" y="2"/>
                  </a:lnTo>
                  <a:lnTo>
                    <a:pt x="6" y="32"/>
                  </a:lnTo>
                  <a:lnTo>
                    <a:pt x="14" y="30"/>
                  </a:lnTo>
                  <a:lnTo>
                    <a:pt x="14" y="24"/>
                  </a:lnTo>
                  <a:lnTo>
                    <a:pt x="10" y="10"/>
                  </a:lnTo>
                  <a:lnTo>
                    <a:pt x="14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1338" y="4032"/>
              <a:ext cx="14" cy="26"/>
            </a:xfrm>
            <a:custGeom>
              <a:avLst/>
              <a:gdLst>
                <a:gd name="T0" fmla="*/ 8 w 14"/>
                <a:gd name="T1" fmla="*/ 0 h 26"/>
                <a:gd name="T2" fmla="*/ 0 w 14"/>
                <a:gd name="T3" fmla="*/ 10 h 26"/>
                <a:gd name="T4" fmla="*/ 8 w 14"/>
                <a:gd name="T5" fmla="*/ 22 h 26"/>
                <a:gd name="T6" fmla="*/ 14 w 14"/>
                <a:gd name="T7" fmla="*/ 26 h 26"/>
                <a:gd name="T8" fmla="*/ 14 w 14"/>
                <a:gd name="T9" fmla="*/ 20 h 26"/>
                <a:gd name="T10" fmla="*/ 8 w 14"/>
                <a:gd name="T11" fmla="*/ 0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6"/>
                <a:gd name="T20" fmla="*/ 14 w 14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6">
                  <a:moveTo>
                    <a:pt x="8" y="0"/>
                  </a:moveTo>
                  <a:lnTo>
                    <a:pt x="0" y="10"/>
                  </a:lnTo>
                  <a:lnTo>
                    <a:pt x="8" y="22"/>
                  </a:lnTo>
                  <a:lnTo>
                    <a:pt x="14" y="26"/>
                  </a:lnTo>
                  <a:lnTo>
                    <a:pt x="14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1056" y="2968"/>
              <a:ext cx="104" cy="136"/>
            </a:xfrm>
            <a:custGeom>
              <a:avLst/>
              <a:gdLst>
                <a:gd name="T0" fmla="*/ 0 w 104"/>
                <a:gd name="T1" fmla="*/ 54 h 136"/>
                <a:gd name="T2" fmla="*/ 2 w 104"/>
                <a:gd name="T3" fmla="*/ 76 h 136"/>
                <a:gd name="T4" fmla="*/ 0 w 104"/>
                <a:gd name="T5" fmla="*/ 78 h 136"/>
                <a:gd name="T6" fmla="*/ 12 w 104"/>
                <a:gd name="T7" fmla="*/ 84 h 136"/>
                <a:gd name="T8" fmla="*/ 18 w 104"/>
                <a:gd name="T9" fmla="*/ 80 h 136"/>
                <a:gd name="T10" fmla="*/ 20 w 104"/>
                <a:gd name="T11" fmla="*/ 84 h 136"/>
                <a:gd name="T12" fmla="*/ 18 w 104"/>
                <a:gd name="T13" fmla="*/ 100 h 136"/>
                <a:gd name="T14" fmla="*/ 12 w 104"/>
                <a:gd name="T15" fmla="*/ 102 h 136"/>
                <a:gd name="T16" fmla="*/ 12 w 104"/>
                <a:gd name="T17" fmla="*/ 114 h 136"/>
                <a:gd name="T18" fmla="*/ 10 w 104"/>
                <a:gd name="T19" fmla="*/ 122 h 136"/>
                <a:gd name="T20" fmla="*/ 16 w 104"/>
                <a:gd name="T21" fmla="*/ 122 h 136"/>
                <a:gd name="T22" fmla="*/ 36 w 104"/>
                <a:gd name="T23" fmla="*/ 136 h 136"/>
                <a:gd name="T24" fmla="*/ 42 w 104"/>
                <a:gd name="T25" fmla="*/ 128 h 136"/>
                <a:gd name="T26" fmla="*/ 44 w 104"/>
                <a:gd name="T27" fmla="*/ 118 h 136"/>
                <a:gd name="T28" fmla="*/ 48 w 104"/>
                <a:gd name="T29" fmla="*/ 112 h 136"/>
                <a:gd name="T30" fmla="*/ 50 w 104"/>
                <a:gd name="T31" fmla="*/ 100 h 136"/>
                <a:gd name="T32" fmla="*/ 54 w 104"/>
                <a:gd name="T33" fmla="*/ 100 h 136"/>
                <a:gd name="T34" fmla="*/ 54 w 104"/>
                <a:gd name="T35" fmla="*/ 104 h 136"/>
                <a:gd name="T36" fmla="*/ 56 w 104"/>
                <a:gd name="T37" fmla="*/ 102 h 136"/>
                <a:gd name="T38" fmla="*/ 54 w 104"/>
                <a:gd name="T39" fmla="*/ 100 h 136"/>
                <a:gd name="T40" fmla="*/ 60 w 104"/>
                <a:gd name="T41" fmla="*/ 94 h 136"/>
                <a:gd name="T42" fmla="*/ 70 w 104"/>
                <a:gd name="T43" fmla="*/ 90 h 136"/>
                <a:gd name="T44" fmla="*/ 90 w 104"/>
                <a:gd name="T45" fmla="*/ 76 h 136"/>
                <a:gd name="T46" fmla="*/ 102 w 104"/>
                <a:gd name="T47" fmla="*/ 52 h 136"/>
                <a:gd name="T48" fmla="*/ 104 w 104"/>
                <a:gd name="T49" fmla="*/ 52 h 136"/>
                <a:gd name="T50" fmla="*/ 98 w 104"/>
                <a:gd name="T51" fmla="*/ 34 h 136"/>
                <a:gd name="T52" fmla="*/ 104 w 104"/>
                <a:gd name="T53" fmla="*/ 32 h 136"/>
                <a:gd name="T54" fmla="*/ 84 w 104"/>
                <a:gd name="T55" fmla="*/ 22 h 136"/>
                <a:gd name="T56" fmla="*/ 64 w 104"/>
                <a:gd name="T57" fmla="*/ 22 h 136"/>
                <a:gd name="T58" fmla="*/ 54 w 104"/>
                <a:gd name="T59" fmla="*/ 10 h 136"/>
                <a:gd name="T60" fmla="*/ 38 w 104"/>
                <a:gd name="T61" fmla="*/ 0 h 136"/>
                <a:gd name="T62" fmla="*/ 32 w 104"/>
                <a:gd name="T63" fmla="*/ 8 h 136"/>
                <a:gd name="T64" fmla="*/ 14 w 104"/>
                <a:gd name="T65" fmla="*/ 18 h 136"/>
                <a:gd name="T66" fmla="*/ 10 w 104"/>
                <a:gd name="T67" fmla="*/ 34 h 136"/>
                <a:gd name="T68" fmla="*/ 10 w 104"/>
                <a:gd name="T69" fmla="*/ 44 h 136"/>
                <a:gd name="T70" fmla="*/ 0 w 104"/>
                <a:gd name="T71" fmla="*/ 54 h 1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4"/>
                <a:gd name="T109" fmla="*/ 0 h 136"/>
                <a:gd name="T110" fmla="*/ 104 w 104"/>
                <a:gd name="T111" fmla="*/ 136 h 1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4" h="136">
                  <a:moveTo>
                    <a:pt x="0" y="54"/>
                  </a:moveTo>
                  <a:lnTo>
                    <a:pt x="2" y="76"/>
                  </a:lnTo>
                  <a:lnTo>
                    <a:pt x="0" y="78"/>
                  </a:lnTo>
                  <a:lnTo>
                    <a:pt x="12" y="84"/>
                  </a:lnTo>
                  <a:lnTo>
                    <a:pt x="18" y="80"/>
                  </a:lnTo>
                  <a:lnTo>
                    <a:pt x="20" y="84"/>
                  </a:lnTo>
                  <a:lnTo>
                    <a:pt x="18" y="100"/>
                  </a:lnTo>
                  <a:lnTo>
                    <a:pt x="12" y="102"/>
                  </a:lnTo>
                  <a:lnTo>
                    <a:pt x="12" y="114"/>
                  </a:lnTo>
                  <a:lnTo>
                    <a:pt x="10" y="122"/>
                  </a:lnTo>
                  <a:lnTo>
                    <a:pt x="16" y="122"/>
                  </a:lnTo>
                  <a:lnTo>
                    <a:pt x="36" y="136"/>
                  </a:lnTo>
                  <a:lnTo>
                    <a:pt x="42" y="128"/>
                  </a:lnTo>
                  <a:lnTo>
                    <a:pt x="44" y="118"/>
                  </a:lnTo>
                  <a:lnTo>
                    <a:pt x="48" y="112"/>
                  </a:lnTo>
                  <a:lnTo>
                    <a:pt x="50" y="100"/>
                  </a:lnTo>
                  <a:lnTo>
                    <a:pt x="54" y="100"/>
                  </a:lnTo>
                  <a:lnTo>
                    <a:pt x="54" y="104"/>
                  </a:lnTo>
                  <a:lnTo>
                    <a:pt x="56" y="102"/>
                  </a:lnTo>
                  <a:lnTo>
                    <a:pt x="54" y="100"/>
                  </a:lnTo>
                  <a:lnTo>
                    <a:pt x="60" y="94"/>
                  </a:lnTo>
                  <a:lnTo>
                    <a:pt x="70" y="90"/>
                  </a:lnTo>
                  <a:lnTo>
                    <a:pt x="90" y="76"/>
                  </a:lnTo>
                  <a:lnTo>
                    <a:pt x="102" y="52"/>
                  </a:lnTo>
                  <a:lnTo>
                    <a:pt x="104" y="52"/>
                  </a:lnTo>
                  <a:lnTo>
                    <a:pt x="98" y="34"/>
                  </a:lnTo>
                  <a:lnTo>
                    <a:pt x="104" y="32"/>
                  </a:lnTo>
                  <a:lnTo>
                    <a:pt x="84" y="22"/>
                  </a:lnTo>
                  <a:lnTo>
                    <a:pt x="64" y="22"/>
                  </a:lnTo>
                  <a:lnTo>
                    <a:pt x="54" y="10"/>
                  </a:lnTo>
                  <a:lnTo>
                    <a:pt x="38" y="0"/>
                  </a:lnTo>
                  <a:lnTo>
                    <a:pt x="32" y="8"/>
                  </a:lnTo>
                  <a:lnTo>
                    <a:pt x="14" y="18"/>
                  </a:lnTo>
                  <a:lnTo>
                    <a:pt x="10" y="34"/>
                  </a:lnTo>
                  <a:lnTo>
                    <a:pt x="10" y="4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1072" y="3056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2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1050" y="3000"/>
              <a:ext cx="242" cy="388"/>
            </a:xfrm>
            <a:custGeom>
              <a:avLst/>
              <a:gdLst>
                <a:gd name="T0" fmla="*/ 234 w 242"/>
                <a:gd name="T1" fmla="*/ 306 h 388"/>
                <a:gd name="T2" fmla="*/ 236 w 242"/>
                <a:gd name="T3" fmla="*/ 342 h 388"/>
                <a:gd name="T4" fmla="*/ 234 w 242"/>
                <a:gd name="T5" fmla="*/ 360 h 388"/>
                <a:gd name="T6" fmla="*/ 230 w 242"/>
                <a:gd name="T7" fmla="*/ 378 h 388"/>
                <a:gd name="T8" fmla="*/ 220 w 242"/>
                <a:gd name="T9" fmla="*/ 388 h 388"/>
                <a:gd name="T10" fmla="*/ 200 w 242"/>
                <a:gd name="T11" fmla="*/ 368 h 388"/>
                <a:gd name="T12" fmla="*/ 166 w 242"/>
                <a:gd name="T13" fmla="*/ 348 h 388"/>
                <a:gd name="T14" fmla="*/ 136 w 242"/>
                <a:gd name="T15" fmla="*/ 330 h 388"/>
                <a:gd name="T16" fmla="*/ 104 w 242"/>
                <a:gd name="T17" fmla="*/ 298 h 388"/>
                <a:gd name="T18" fmla="*/ 92 w 242"/>
                <a:gd name="T19" fmla="*/ 264 h 388"/>
                <a:gd name="T20" fmla="*/ 70 w 242"/>
                <a:gd name="T21" fmla="*/ 226 h 388"/>
                <a:gd name="T22" fmla="*/ 56 w 242"/>
                <a:gd name="T23" fmla="*/ 196 h 388"/>
                <a:gd name="T24" fmla="*/ 40 w 242"/>
                <a:gd name="T25" fmla="*/ 166 h 388"/>
                <a:gd name="T26" fmla="*/ 18 w 242"/>
                <a:gd name="T27" fmla="*/ 138 h 388"/>
                <a:gd name="T28" fmla="*/ 6 w 242"/>
                <a:gd name="T29" fmla="*/ 122 h 388"/>
                <a:gd name="T30" fmla="*/ 8 w 242"/>
                <a:gd name="T31" fmla="*/ 82 h 388"/>
                <a:gd name="T32" fmla="*/ 20 w 242"/>
                <a:gd name="T33" fmla="*/ 82 h 388"/>
                <a:gd name="T34" fmla="*/ 22 w 242"/>
                <a:gd name="T35" fmla="*/ 90 h 388"/>
                <a:gd name="T36" fmla="*/ 46 w 242"/>
                <a:gd name="T37" fmla="*/ 96 h 388"/>
                <a:gd name="T38" fmla="*/ 54 w 242"/>
                <a:gd name="T39" fmla="*/ 80 h 388"/>
                <a:gd name="T40" fmla="*/ 58 w 242"/>
                <a:gd name="T41" fmla="*/ 66 h 388"/>
                <a:gd name="T42" fmla="*/ 62 w 242"/>
                <a:gd name="T43" fmla="*/ 70 h 388"/>
                <a:gd name="T44" fmla="*/ 64 w 242"/>
                <a:gd name="T45" fmla="*/ 62 h 388"/>
                <a:gd name="T46" fmla="*/ 96 w 242"/>
                <a:gd name="T47" fmla="*/ 42 h 388"/>
                <a:gd name="T48" fmla="*/ 110 w 242"/>
                <a:gd name="T49" fmla="*/ 18 h 388"/>
                <a:gd name="T50" fmla="*/ 110 w 242"/>
                <a:gd name="T51" fmla="*/ 0 h 388"/>
                <a:gd name="T52" fmla="*/ 122 w 242"/>
                <a:gd name="T53" fmla="*/ 8 h 388"/>
                <a:gd name="T54" fmla="*/ 146 w 242"/>
                <a:gd name="T55" fmla="*/ 36 h 388"/>
                <a:gd name="T56" fmla="*/ 172 w 242"/>
                <a:gd name="T57" fmla="*/ 46 h 388"/>
                <a:gd name="T58" fmla="*/ 204 w 242"/>
                <a:gd name="T59" fmla="*/ 54 h 388"/>
                <a:gd name="T60" fmla="*/ 208 w 242"/>
                <a:gd name="T61" fmla="*/ 86 h 388"/>
                <a:gd name="T62" fmla="*/ 188 w 242"/>
                <a:gd name="T63" fmla="*/ 90 h 388"/>
                <a:gd name="T64" fmla="*/ 160 w 242"/>
                <a:gd name="T65" fmla="*/ 104 h 388"/>
                <a:gd name="T66" fmla="*/ 148 w 242"/>
                <a:gd name="T67" fmla="*/ 138 h 388"/>
                <a:gd name="T68" fmla="*/ 148 w 242"/>
                <a:gd name="T69" fmla="*/ 172 h 388"/>
                <a:gd name="T70" fmla="*/ 154 w 242"/>
                <a:gd name="T71" fmla="*/ 196 h 388"/>
                <a:gd name="T72" fmla="*/ 174 w 242"/>
                <a:gd name="T73" fmla="*/ 206 h 388"/>
                <a:gd name="T74" fmla="*/ 202 w 242"/>
                <a:gd name="T75" fmla="*/ 202 h 388"/>
                <a:gd name="T76" fmla="*/ 204 w 242"/>
                <a:gd name="T77" fmla="*/ 232 h 388"/>
                <a:gd name="T78" fmla="*/ 232 w 242"/>
                <a:gd name="T79" fmla="*/ 248 h 388"/>
                <a:gd name="T80" fmla="*/ 238 w 242"/>
                <a:gd name="T81" fmla="*/ 268 h 3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388"/>
                <a:gd name="T125" fmla="*/ 242 w 242"/>
                <a:gd name="T126" fmla="*/ 388 h 3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388">
                  <a:moveTo>
                    <a:pt x="238" y="296"/>
                  </a:moveTo>
                  <a:lnTo>
                    <a:pt x="234" y="306"/>
                  </a:lnTo>
                  <a:lnTo>
                    <a:pt x="234" y="324"/>
                  </a:lnTo>
                  <a:lnTo>
                    <a:pt x="236" y="342"/>
                  </a:lnTo>
                  <a:lnTo>
                    <a:pt x="242" y="344"/>
                  </a:lnTo>
                  <a:lnTo>
                    <a:pt x="234" y="360"/>
                  </a:lnTo>
                  <a:lnTo>
                    <a:pt x="234" y="370"/>
                  </a:lnTo>
                  <a:lnTo>
                    <a:pt x="230" y="378"/>
                  </a:lnTo>
                  <a:lnTo>
                    <a:pt x="224" y="388"/>
                  </a:lnTo>
                  <a:lnTo>
                    <a:pt x="220" y="388"/>
                  </a:lnTo>
                  <a:lnTo>
                    <a:pt x="206" y="378"/>
                  </a:lnTo>
                  <a:lnTo>
                    <a:pt x="200" y="368"/>
                  </a:lnTo>
                  <a:lnTo>
                    <a:pt x="184" y="358"/>
                  </a:lnTo>
                  <a:lnTo>
                    <a:pt x="166" y="348"/>
                  </a:lnTo>
                  <a:lnTo>
                    <a:pt x="152" y="342"/>
                  </a:lnTo>
                  <a:lnTo>
                    <a:pt x="136" y="330"/>
                  </a:lnTo>
                  <a:lnTo>
                    <a:pt x="120" y="314"/>
                  </a:lnTo>
                  <a:lnTo>
                    <a:pt x="104" y="298"/>
                  </a:lnTo>
                  <a:lnTo>
                    <a:pt x="104" y="288"/>
                  </a:lnTo>
                  <a:lnTo>
                    <a:pt x="92" y="264"/>
                  </a:lnTo>
                  <a:lnTo>
                    <a:pt x="80" y="242"/>
                  </a:lnTo>
                  <a:lnTo>
                    <a:pt x="70" y="226"/>
                  </a:lnTo>
                  <a:lnTo>
                    <a:pt x="62" y="212"/>
                  </a:lnTo>
                  <a:lnTo>
                    <a:pt x="56" y="196"/>
                  </a:lnTo>
                  <a:lnTo>
                    <a:pt x="46" y="180"/>
                  </a:lnTo>
                  <a:lnTo>
                    <a:pt x="40" y="166"/>
                  </a:lnTo>
                  <a:lnTo>
                    <a:pt x="32" y="150"/>
                  </a:lnTo>
                  <a:lnTo>
                    <a:pt x="18" y="138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0" y="94"/>
                  </a:lnTo>
                  <a:lnTo>
                    <a:pt x="8" y="82"/>
                  </a:lnTo>
                  <a:lnTo>
                    <a:pt x="18" y="70"/>
                  </a:lnTo>
                  <a:lnTo>
                    <a:pt x="20" y="82"/>
                  </a:lnTo>
                  <a:lnTo>
                    <a:pt x="16" y="90"/>
                  </a:lnTo>
                  <a:lnTo>
                    <a:pt x="22" y="90"/>
                  </a:lnTo>
                  <a:lnTo>
                    <a:pt x="42" y="104"/>
                  </a:lnTo>
                  <a:lnTo>
                    <a:pt x="46" y="96"/>
                  </a:lnTo>
                  <a:lnTo>
                    <a:pt x="50" y="86"/>
                  </a:lnTo>
                  <a:lnTo>
                    <a:pt x="54" y="80"/>
                  </a:lnTo>
                  <a:lnTo>
                    <a:pt x="56" y="68"/>
                  </a:lnTo>
                  <a:lnTo>
                    <a:pt x="58" y="66"/>
                  </a:lnTo>
                  <a:lnTo>
                    <a:pt x="58" y="72"/>
                  </a:lnTo>
                  <a:lnTo>
                    <a:pt x="62" y="70"/>
                  </a:lnTo>
                  <a:lnTo>
                    <a:pt x="60" y="66"/>
                  </a:lnTo>
                  <a:lnTo>
                    <a:pt x="64" y="62"/>
                  </a:lnTo>
                  <a:lnTo>
                    <a:pt x="76" y="56"/>
                  </a:lnTo>
                  <a:lnTo>
                    <a:pt x="96" y="42"/>
                  </a:lnTo>
                  <a:lnTo>
                    <a:pt x="108" y="18"/>
                  </a:lnTo>
                  <a:lnTo>
                    <a:pt x="110" y="18"/>
                  </a:lnTo>
                  <a:lnTo>
                    <a:pt x="104" y="2"/>
                  </a:lnTo>
                  <a:lnTo>
                    <a:pt x="110" y="0"/>
                  </a:lnTo>
                  <a:lnTo>
                    <a:pt x="122" y="8"/>
                  </a:lnTo>
                  <a:lnTo>
                    <a:pt x="132" y="20"/>
                  </a:lnTo>
                  <a:lnTo>
                    <a:pt x="146" y="36"/>
                  </a:lnTo>
                  <a:lnTo>
                    <a:pt x="150" y="44"/>
                  </a:lnTo>
                  <a:lnTo>
                    <a:pt x="172" y="46"/>
                  </a:lnTo>
                  <a:lnTo>
                    <a:pt x="186" y="46"/>
                  </a:lnTo>
                  <a:lnTo>
                    <a:pt x="204" y="54"/>
                  </a:lnTo>
                  <a:lnTo>
                    <a:pt x="196" y="80"/>
                  </a:lnTo>
                  <a:lnTo>
                    <a:pt x="208" y="86"/>
                  </a:lnTo>
                  <a:lnTo>
                    <a:pt x="204" y="86"/>
                  </a:lnTo>
                  <a:lnTo>
                    <a:pt x="188" y="90"/>
                  </a:lnTo>
                  <a:lnTo>
                    <a:pt x="174" y="98"/>
                  </a:lnTo>
                  <a:lnTo>
                    <a:pt x="160" y="104"/>
                  </a:lnTo>
                  <a:lnTo>
                    <a:pt x="154" y="122"/>
                  </a:lnTo>
                  <a:lnTo>
                    <a:pt x="148" y="138"/>
                  </a:lnTo>
                  <a:lnTo>
                    <a:pt x="138" y="154"/>
                  </a:lnTo>
                  <a:lnTo>
                    <a:pt x="148" y="172"/>
                  </a:lnTo>
                  <a:lnTo>
                    <a:pt x="154" y="186"/>
                  </a:lnTo>
                  <a:lnTo>
                    <a:pt x="154" y="196"/>
                  </a:lnTo>
                  <a:lnTo>
                    <a:pt x="162" y="198"/>
                  </a:lnTo>
                  <a:lnTo>
                    <a:pt x="174" y="206"/>
                  </a:lnTo>
                  <a:lnTo>
                    <a:pt x="188" y="210"/>
                  </a:lnTo>
                  <a:lnTo>
                    <a:pt x="202" y="202"/>
                  </a:lnTo>
                  <a:lnTo>
                    <a:pt x="202" y="216"/>
                  </a:lnTo>
                  <a:lnTo>
                    <a:pt x="204" y="232"/>
                  </a:lnTo>
                  <a:lnTo>
                    <a:pt x="222" y="230"/>
                  </a:lnTo>
                  <a:lnTo>
                    <a:pt x="232" y="248"/>
                  </a:lnTo>
                  <a:lnTo>
                    <a:pt x="240" y="264"/>
                  </a:lnTo>
                  <a:lnTo>
                    <a:pt x="238" y="268"/>
                  </a:lnTo>
                  <a:lnTo>
                    <a:pt x="238" y="29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3804" y="1872"/>
              <a:ext cx="936" cy="694"/>
            </a:xfrm>
            <a:custGeom>
              <a:avLst/>
              <a:gdLst>
                <a:gd name="T0" fmla="*/ 374 w 936"/>
                <a:gd name="T1" fmla="*/ 536 h 694"/>
                <a:gd name="T2" fmla="*/ 312 w 936"/>
                <a:gd name="T3" fmla="*/ 534 h 694"/>
                <a:gd name="T4" fmla="*/ 238 w 936"/>
                <a:gd name="T5" fmla="*/ 510 h 694"/>
                <a:gd name="T6" fmla="*/ 178 w 936"/>
                <a:gd name="T7" fmla="*/ 486 h 694"/>
                <a:gd name="T8" fmla="*/ 122 w 936"/>
                <a:gd name="T9" fmla="*/ 434 h 694"/>
                <a:gd name="T10" fmla="*/ 122 w 936"/>
                <a:gd name="T11" fmla="*/ 398 h 694"/>
                <a:gd name="T12" fmla="*/ 106 w 936"/>
                <a:gd name="T13" fmla="*/ 378 h 694"/>
                <a:gd name="T14" fmla="*/ 50 w 936"/>
                <a:gd name="T15" fmla="*/ 344 h 694"/>
                <a:gd name="T16" fmla="*/ 36 w 936"/>
                <a:gd name="T17" fmla="*/ 334 h 694"/>
                <a:gd name="T18" fmla="*/ 18 w 936"/>
                <a:gd name="T19" fmla="*/ 266 h 694"/>
                <a:gd name="T20" fmla="*/ 78 w 936"/>
                <a:gd name="T21" fmla="*/ 240 h 694"/>
                <a:gd name="T22" fmla="*/ 82 w 936"/>
                <a:gd name="T23" fmla="*/ 196 h 694"/>
                <a:gd name="T24" fmla="*/ 100 w 936"/>
                <a:gd name="T25" fmla="*/ 162 h 694"/>
                <a:gd name="T26" fmla="*/ 132 w 936"/>
                <a:gd name="T27" fmla="*/ 106 h 694"/>
                <a:gd name="T28" fmla="*/ 166 w 936"/>
                <a:gd name="T29" fmla="*/ 96 h 694"/>
                <a:gd name="T30" fmla="*/ 240 w 936"/>
                <a:gd name="T31" fmla="*/ 166 h 694"/>
                <a:gd name="T32" fmla="*/ 342 w 936"/>
                <a:gd name="T33" fmla="*/ 204 h 694"/>
                <a:gd name="T34" fmla="*/ 450 w 936"/>
                <a:gd name="T35" fmla="*/ 226 h 694"/>
                <a:gd name="T36" fmla="*/ 522 w 936"/>
                <a:gd name="T37" fmla="*/ 238 h 694"/>
                <a:gd name="T38" fmla="*/ 606 w 936"/>
                <a:gd name="T39" fmla="*/ 198 h 694"/>
                <a:gd name="T40" fmla="*/ 648 w 936"/>
                <a:gd name="T41" fmla="*/ 162 h 694"/>
                <a:gd name="T42" fmla="*/ 658 w 936"/>
                <a:gd name="T43" fmla="*/ 110 h 694"/>
                <a:gd name="T44" fmla="*/ 616 w 936"/>
                <a:gd name="T45" fmla="*/ 104 h 694"/>
                <a:gd name="T46" fmla="*/ 642 w 936"/>
                <a:gd name="T47" fmla="*/ 48 h 694"/>
                <a:gd name="T48" fmla="*/ 656 w 936"/>
                <a:gd name="T49" fmla="*/ 0 h 694"/>
                <a:gd name="T50" fmla="*/ 766 w 936"/>
                <a:gd name="T51" fmla="*/ 56 h 694"/>
                <a:gd name="T52" fmla="*/ 870 w 936"/>
                <a:gd name="T53" fmla="*/ 116 h 694"/>
                <a:gd name="T54" fmla="*/ 936 w 936"/>
                <a:gd name="T55" fmla="*/ 170 h 694"/>
                <a:gd name="T56" fmla="*/ 926 w 936"/>
                <a:gd name="T57" fmla="*/ 220 h 694"/>
                <a:gd name="T58" fmla="*/ 896 w 936"/>
                <a:gd name="T59" fmla="*/ 236 h 694"/>
                <a:gd name="T60" fmla="*/ 854 w 936"/>
                <a:gd name="T61" fmla="*/ 274 h 694"/>
                <a:gd name="T62" fmla="*/ 818 w 936"/>
                <a:gd name="T63" fmla="*/ 290 h 694"/>
                <a:gd name="T64" fmla="*/ 782 w 936"/>
                <a:gd name="T65" fmla="*/ 274 h 694"/>
                <a:gd name="T66" fmla="*/ 782 w 936"/>
                <a:gd name="T67" fmla="*/ 320 h 694"/>
                <a:gd name="T68" fmla="*/ 850 w 936"/>
                <a:gd name="T69" fmla="*/ 334 h 694"/>
                <a:gd name="T70" fmla="*/ 820 w 936"/>
                <a:gd name="T71" fmla="*/ 366 h 694"/>
                <a:gd name="T72" fmla="*/ 886 w 936"/>
                <a:gd name="T73" fmla="*/ 454 h 694"/>
                <a:gd name="T74" fmla="*/ 874 w 936"/>
                <a:gd name="T75" fmla="*/ 480 h 694"/>
                <a:gd name="T76" fmla="*/ 896 w 936"/>
                <a:gd name="T77" fmla="*/ 500 h 694"/>
                <a:gd name="T78" fmla="*/ 900 w 936"/>
                <a:gd name="T79" fmla="*/ 516 h 694"/>
                <a:gd name="T80" fmla="*/ 892 w 936"/>
                <a:gd name="T81" fmla="*/ 536 h 694"/>
                <a:gd name="T82" fmla="*/ 874 w 936"/>
                <a:gd name="T83" fmla="*/ 572 h 694"/>
                <a:gd name="T84" fmla="*/ 878 w 936"/>
                <a:gd name="T85" fmla="*/ 590 h 694"/>
                <a:gd name="T86" fmla="*/ 858 w 936"/>
                <a:gd name="T87" fmla="*/ 608 h 694"/>
                <a:gd name="T88" fmla="*/ 836 w 936"/>
                <a:gd name="T89" fmla="*/ 638 h 694"/>
                <a:gd name="T90" fmla="*/ 810 w 936"/>
                <a:gd name="T91" fmla="*/ 642 h 694"/>
                <a:gd name="T92" fmla="*/ 784 w 936"/>
                <a:gd name="T93" fmla="*/ 640 h 694"/>
                <a:gd name="T94" fmla="*/ 774 w 936"/>
                <a:gd name="T95" fmla="*/ 664 h 694"/>
                <a:gd name="T96" fmla="*/ 740 w 936"/>
                <a:gd name="T97" fmla="*/ 674 h 694"/>
                <a:gd name="T98" fmla="*/ 726 w 936"/>
                <a:gd name="T99" fmla="*/ 674 h 694"/>
                <a:gd name="T100" fmla="*/ 698 w 936"/>
                <a:gd name="T101" fmla="*/ 666 h 694"/>
                <a:gd name="T102" fmla="*/ 642 w 936"/>
                <a:gd name="T103" fmla="*/ 632 h 694"/>
                <a:gd name="T104" fmla="*/ 608 w 936"/>
                <a:gd name="T105" fmla="*/ 644 h 694"/>
                <a:gd name="T106" fmla="*/ 576 w 936"/>
                <a:gd name="T107" fmla="*/ 652 h 694"/>
                <a:gd name="T108" fmla="*/ 550 w 936"/>
                <a:gd name="T109" fmla="*/ 670 h 694"/>
                <a:gd name="T110" fmla="*/ 518 w 936"/>
                <a:gd name="T111" fmla="*/ 616 h 694"/>
                <a:gd name="T112" fmla="*/ 504 w 936"/>
                <a:gd name="T113" fmla="*/ 584 h 694"/>
                <a:gd name="T114" fmla="*/ 476 w 936"/>
                <a:gd name="T115" fmla="*/ 520 h 694"/>
                <a:gd name="T116" fmla="*/ 450 w 936"/>
                <a:gd name="T117" fmla="*/ 504 h 6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36"/>
                <a:gd name="T178" fmla="*/ 0 h 694"/>
                <a:gd name="T179" fmla="*/ 936 w 936"/>
                <a:gd name="T180" fmla="*/ 694 h 6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36" h="694">
                  <a:moveTo>
                    <a:pt x="418" y="506"/>
                  </a:moveTo>
                  <a:lnTo>
                    <a:pt x="404" y="518"/>
                  </a:lnTo>
                  <a:lnTo>
                    <a:pt x="392" y="530"/>
                  </a:lnTo>
                  <a:lnTo>
                    <a:pt x="376" y="536"/>
                  </a:lnTo>
                  <a:lnTo>
                    <a:pt x="374" y="536"/>
                  </a:lnTo>
                  <a:lnTo>
                    <a:pt x="368" y="530"/>
                  </a:lnTo>
                  <a:lnTo>
                    <a:pt x="340" y="526"/>
                  </a:lnTo>
                  <a:lnTo>
                    <a:pt x="328" y="546"/>
                  </a:lnTo>
                  <a:lnTo>
                    <a:pt x="320" y="528"/>
                  </a:lnTo>
                  <a:lnTo>
                    <a:pt x="312" y="534"/>
                  </a:lnTo>
                  <a:lnTo>
                    <a:pt x="290" y="532"/>
                  </a:lnTo>
                  <a:lnTo>
                    <a:pt x="274" y="530"/>
                  </a:lnTo>
                  <a:lnTo>
                    <a:pt x="256" y="522"/>
                  </a:lnTo>
                  <a:lnTo>
                    <a:pt x="254" y="518"/>
                  </a:lnTo>
                  <a:lnTo>
                    <a:pt x="238" y="510"/>
                  </a:lnTo>
                  <a:lnTo>
                    <a:pt x="230" y="502"/>
                  </a:lnTo>
                  <a:lnTo>
                    <a:pt x="224" y="508"/>
                  </a:lnTo>
                  <a:lnTo>
                    <a:pt x="200" y="488"/>
                  </a:lnTo>
                  <a:lnTo>
                    <a:pt x="186" y="478"/>
                  </a:lnTo>
                  <a:lnTo>
                    <a:pt x="178" y="486"/>
                  </a:lnTo>
                  <a:lnTo>
                    <a:pt x="158" y="474"/>
                  </a:lnTo>
                  <a:lnTo>
                    <a:pt x="138" y="460"/>
                  </a:lnTo>
                  <a:lnTo>
                    <a:pt x="130" y="456"/>
                  </a:lnTo>
                  <a:lnTo>
                    <a:pt x="122" y="434"/>
                  </a:lnTo>
                  <a:lnTo>
                    <a:pt x="132" y="436"/>
                  </a:lnTo>
                  <a:lnTo>
                    <a:pt x="136" y="428"/>
                  </a:lnTo>
                  <a:lnTo>
                    <a:pt x="124" y="412"/>
                  </a:lnTo>
                  <a:lnTo>
                    <a:pt x="124" y="404"/>
                  </a:lnTo>
                  <a:lnTo>
                    <a:pt x="122" y="398"/>
                  </a:lnTo>
                  <a:lnTo>
                    <a:pt x="118" y="394"/>
                  </a:lnTo>
                  <a:lnTo>
                    <a:pt x="116" y="390"/>
                  </a:lnTo>
                  <a:lnTo>
                    <a:pt x="116" y="384"/>
                  </a:lnTo>
                  <a:lnTo>
                    <a:pt x="112" y="380"/>
                  </a:lnTo>
                  <a:lnTo>
                    <a:pt x="106" y="378"/>
                  </a:lnTo>
                  <a:lnTo>
                    <a:pt x="98" y="374"/>
                  </a:lnTo>
                  <a:lnTo>
                    <a:pt x="94" y="372"/>
                  </a:lnTo>
                  <a:lnTo>
                    <a:pt x="70" y="366"/>
                  </a:lnTo>
                  <a:lnTo>
                    <a:pt x="56" y="360"/>
                  </a:lnTo>
                  <a:lnTo>
                    <a:pt x="50" y="344"/>
                  </a:lnTo>
                  <a:lnTo>
                    <a:pt x="28" y="338"/>
                  </a:lnTo>
                  <a:lnTo>
                    <a:pt x="28" y="334"/>
                  </a:lnTo>
                  <a:lnTo>
                    <a:pt x="34" y="334"/>
                  </a:lnTo>
                  <a:lnTo>
                    <a:pt x="36" y="334"/>
                  </a:lnTo>
                  <a:lnTo>
                    <a:pt x="26" y="310"/>
                  </a:lnTo>
                  <a:lnTo>
                    <a:pt x="8" y="308"/>
                  </a:lnTo>
                  <a:lnTo>
                    <a:pt x="0" y="290"/>
                  </a:lnTo>
                  <a:lnTo>
                    <a:pt x="6" y="274"/>
                  </a:lnTo>
                  <a:lnTo>
                    <a:pt x="18" y="266"/>
                  </a:lnTo>
                  <a:lnTo>
                    <a:pt x="26" y="266"/>
                  </a:lnTo>
                  <a:lnTo>
                    <a:pt x="36" y="268"/>
                  </a:lnTo>
                  <a:lnTo>
                    <a:pt x="48" y="256"/>
                  </a:lnTo>
                  <a:lnTo>
                    <a:pt x="64" y="250"/>
                  </a:lnTo>
                  <a:lnTo>
                    <a:pt x="78" y="240"/>
                  </a:lnTo>
                  <a:lnTo>
                    <a:pt x="92" y="230"/>
                  </a:lnTo>
                  <a:lnTo>
                    <a:pt x="88" y="218"/>
                  </a:lnTo>
                  <a:lnTo>
                    <a:pt x="92" y="216"/>
                  </a:lnTo>
                  <a:lnTo>
                    <a:pt x="92" y="210"/>
                  </a:lnTo>
                  <a:lnTo>
                    <a:pt x="82" y="196"/>
                  </a:lnTo>
                  <a:lnTo>
                    <a:pt x="76" y="180"/>
                  </a:lnTo>
                  <a:lnTo>
                    <a:pt x="64" y="174"/>
                  </a:lnTo>
                  <a:lnTo>
                    <a:pt x="84" y="166"/>
                  </a:lnTo>
                  <a:lnTo>
                    <a:pt x="106" y="168"/>
                  </a:lnTo>
                  <a:lnTo>
                    <a:pt x="100" y="162"/>
                  </a:lnTo>
                  <a:lnTo>
                    <a:pt x="98" y="144"/>
                  </a:lnTo>
                  <a:lnTo>
                    <a:pt x="98" y="126"/>
                  </a:lnTo>
                  <a:lnTo>
                    <a:pt x="124" y="132"/>
                  </a:lnTo>
                  <a:lnTo>
                    <a:pt x="138" y="128"/>
                  </a:lnTo>
                  <a:lnTo>
                    <a:pt x="132" y="106"/>
                  </a:lnTo>
                  <a:lnTo>
                    <a:pt x="138" y="100"/>
                  </a:lnTo>
                  <a:lnTo>
                    <a:pt x="144" y="86"/>
                  </a:lnTo>
                  <a:lnTo>
                    <a:pt x="156" y="86"/>
                  </a:lnTo>
                  <a:lnTo>
                    <a:pt x="158" y="88"/>
                  </a:lnTo>
                  <a:lnTo>
                    <a:pt x="166" y="96"/>
                  </a:lnTo>
                  <a:lnTo>
                    <a:pt x="188" y="110"/>
                  </a:lnTo>
                  <a:lnTo>
                    <a:pt x="202" y="114"/>
                  </a:lnTo>
                  <a:lnTo>
                    <a:pt x="228" y="132"/>
                  </a:lnTo>
                  <a:lnTo>
                    <a:pt x="234" y="148"/>
                  </a:lnTo>
                  <a:lnTo>
                    <a:pt x="240" y="166"/>
                  </a:lnTo>
                  <a:lnTo>
                    <a:pt x="258" y="168"/>
                  </a:lnTo>
                  <a:lnTo>
                    <a:pt x="280" y="170"/>
                  </a:lnTo>
                  <a:lnTo>
                    <a:pt x="302" y="180"/>
                  </a:lnTo>
                  <a:lnTo>
                    <a:pt x="326" y="186"/>
                  </a:lnTo>
                  <a:lnTo>
                    <a:pt x="342" y="204"/>
                  </a:lnTo>
                  <a:lnTo>
                    <a:pt x="356" y="218"/>
                  </a:lnTo>
                  <a:lnTo>
                    <a:pt x="380" y="220"/>
                  </a:lnTo>
                  <a:lnTo>
                    <a:pt x="404" y="222"/>
                  </a:lnTo>
                  <a:lnTo>
                    <a:pt x="426" y="224"/>
                  </a:lnTo>
                  <a:lnTo>
                    <a:pt x="450" y="226"/>
                  </a:lnTo>
                  <a:lnTo>
                    <a:pt x="456" y="230"/>
                  </a:lnTo>
                  <a:lnTo>
                    <a:pt x="476" y="234"/>
                  </a:lnTo>
                  <a:lnTo>
                    <a:pt x="498" y="238"/>
                  </a:lnTo>
                  <a:lnTo>
                    <a:pt x="510" y="244"/>
                  </a:lnTo>
                  <a:lnTo>
                    <a:pt x="522" y="238"/>
                  </a:lnTo>
                  <a:lnTo>
                    <a:pt x="536" y="228"/>
                  </a:lnTo>
                  <a:lnTo>
                    <a:pt x="554" y="228"/>
                  </a:lnTo>
                  <a:lnTo>
                    <a:pt x="576" y="226"/>
                  </a:lnTo>
                  <a:lnTo>
                    <a:pt x="590" y="214"/>
                  </a:lnTo>
                  <a:lnTo>
                    <a:pt x="606" y="198"/>
                  </a:lnTo>
                  <a:lnTo>
                    <a:pt x="594" y="188"/>
                  </a:lnTo>
                  <a:lnTo>
                    <a:pt x="592" y="170"/>
                  </a:lnTo>
                  <a:lnTo>
                    <a:pt x="616" y="176"/>
                  </a:lnTo>
                  <a:lnTo>
                    <a:pt x="632" y="168"/>
                  </a:lnTo>
                  <a:lnTo>
                    <a:pt x="648" y="162"/>
                  </a:lnTo>
                  <a:lnTo>
                    <a:pt x="652" y="148"/>
                  </a:lnTo>
                  <a:lnTo>
                    <a:pt x="670" y="138"/>
                  </a:lnTo>
                  <a:lnTo>
                    <a:pt x="698" y="138"/>
                  </a:lnTo>
                  <a:lnTo>
                    <a:pt x="694" y="126"/>
                  </a:lnTo>
                  <a:lnTo>
                    <a:pt x="658" y="110"/>
                  </a:lnTo>
                  <a:lnTo>
                    <a:pt x="650" y="118"/>
                  </a:lnTo>
                  <a:lnTo>
                    <a:pt x="644" y="114"/>
                  </a:lnTo>
                  <a:lnTo>
                    <a:pt x="626" y="114"/>
                  </a:lnTo>
                  <a:lnTo>
                    <a:pt x="612" y="104"/>
                  </a:lnTo>
                  <a:lnTo>
                    <a:pt x="616" y="104"/>
                  </a:lnTo>
                  <a:lnTo>
                    <a:pt x="614" y="88"/>
                  </a:lnTo>
                  <a:lnTo>
                    <a:pt x="612" y="72"/>
                  </a:lnTo>
                  <a:lnTo>
                    <a:pt x="636" y="76"/>
                  </a:lnTo>
                  <a:lnTo>
                    <a:pt x="648" y="62"/>
                  </a:lnTo>
                  <a:lnTo>
                    <a:pt x="642" y="48"/>
                  </a:lnTo>
                  <a:lnTo>
                    <a:pt x="642" y="22"/>
                  </a:lnTo>
                  <a:lnTo>
                    <a:pt x="632" y="14"/>
                  </a:lnTo>
                  <a:lnTo>
                    <a:pt x="622" y="12"/>
                  </a:lnTo>
                  <a:lnTo>
                    <a:pt x="636" y="0"/>
                  </a:lnTo>
                  <a:lnTo>
                    <a:pt x="656" y="0"/>
                  </a:lnTo>
                  <a:lnTo>
                    <a:pt x="676" y="0"/>
                  </a:lnTo>
                  <a:lnTo>
                    <a:pt x="718" y="12"/>
                  </a:lnTo>
                  <a:lnTo>
                    <a:pt x="734" y="28"/>
                  </a:lnTo>
                  <a:lnTo>
                    <a:pt x="750" y="40"/>
                  </a:lnTo>
                  <a:lnTo>
                    <a:pt x="766" y="56"/>
                  </a:lnTo>
                  <a:lnTo>
                    <a:pt x="784" y="68"/>
                  </a:lnTo>
                  <a:lnTo>
                    <a:pt x="802" y="76"/>
                  </a:lnTo>
                  <a:lnTo>
                    <a:pt x="832" y="86"/>
                  </a:lnTo>
                  <a:lnTo>
                    <a:pt x="848" y="92"/>
                  </a:lnTo>
                  <a:lnTo>
                    <a:pt x="870" y="116"/>
                  </a:lnTo>
                  <a:lnTo>
                    <a:pt x="894" y="112"/>
                  </a:lnTo>
                  <a:lnTo>
                    <a:pt x="918" y="102"/>
                  </a:lnTo>
                  <a:lnTo>
                    <a:pt x="930" y="122"/>
                  </a:lnTo>
                  <a:lnTo>
                    <a:pt x="932" y="146"/>
                  </a:lnTo>
                  <a:lnTo>
                    <a:pt x="936" y="170"/>
                  </a:lnTo>
                  <a:lnTo>
                    <a:pt x="914" y="168"/>
                  </a:lnTo>
                  <a:lnTo>
                    <a:pt x="912" y="178"/>
                  </a:lnTo>
                  <a:lnTo>
                    <a:pt x="924" y="196"/>
                  </a:lnTo>
                  <a:lnTo>
                    <a:pt x="934" y="216"/>
                  </a:lnTo>
                  <a:lnTo>
                    <a:pt x="926" y="220"/>
                  </a:lnTo>
                  <a:lnTo>
                    <a:pt x="930" y="226"/>
                  </a:lnTo>
                  <a:lnTo>
                    <a:pt x="912" y="214"/>
                  </a:lnTo>
                  <a:lnTo>
                    <a:pt x="912" y="226"/>
                  </a:lnTo>
                  <a:lnTo>
                    <a:pt x="900" y="234"/>
                  </a:lnTo>
                  <a:lnTo>
                    <a:pt x="896" y="236"/>
                  </a:lnTo>
                  <a:lnTo>
                    <a:pt x="900" y="248"/>
                  </a:lnTo>
                  <a:lnTo>
                    <a:pt x="882" y="240"/>
                  </a:lnTo>
                  <a:lnTo>
                    <a:pt x="874" y="244"/>
                  </a:lnTo>
                  <a:lnTo>
                    <a:pt x="864" y="262"/>
                  </a:lnTo>
                  <a:lnTo>
                    <a:pt x="854" y="274"/>
                  </a:lnTo>
                  <a:lnTo>
                    <a:pt x="844" y="280"/>
                  </a:lnTo>
                  <a:lnTo>
                    <a:pt x="836" y="288"/>
                  </a:lnTo>
                  <a:lnTo>
                    <a:pt x="824" y="296"/>
                  </a:lnTo>
                  <a:lnTo>
                    <a:pt x="810" y="300"/>
                  </a:lnTo>
                  <a:lnTo>
                    <a:pt x="818" y="290"/>
                  </a:lnTo>
                  <a:lnTo>
                    <a:pt x="806" y="284"/>
                  </a:lnTo>
                  <a:lnTo>
                    <a:pt x="810" y="264"/>
                  </a:lnTo>
                  <a:lnTo>
                    <a:pt x="800" y="260"/>
                  </a:lnTo>
                  <a:lnTo>
                    <a:pt x="790" y="262"/>
                  </a:lnTo>
                  <a:lnTo>
                    <a:pt x="782" y="274"/>
                  </a:lnTo>
                  <a:lnTo>
                    <a:pt x="772" y="288"/>
                  </a:lnTo>
                  <a:lnTo>
                    <a:pt x="762" y="298"/>
                  </a:lnTo>
                  <a:lnTo>
                    <a:pt x="752" y="298"/>
                  </a:lnTo>
                  <a:lnTo>
                    <a:pt x="758" y="312"/>
                  </a:lnTo>
                  <a:lnTo>
                    <a:pt x="782" y="320"/>
                  </a:lnTo>
                  <a:lnTo>
                    <a:pt x="792" y="336"/>
                  </a:lnTo>
                  <a:lnTo>
                    <a:pt x="802" y="334"/>
                  </a:lnTo>
                  <a:lnTo>
                    <a:pt x="818" y="322"/>
                  </a:lnTo>
                  <a:lnTo>
                    <a:pt x="840" y="332"/>
                  </a:lnTo>
                  <a:lnTo>
                    <a:pt x="850" y="334"/>
                  </a:lnTo>
                  <a:lnTo>
                    <a:pt x="852" y="344"/>
                  </a:lnTo>
                  <a:lnTo>
                    <a:pt x="840" y="342"/>
                  </a:lnTo>
                  <a:lnTo>
                    <a:pt x="830" y="350"/>
                  </a:lnTo>
                  <a:lnTo>
                    <a:pt x="824" y="360"/>
                  </a:lnTo>
                  <a:lnTo>
                    <a:pt x="820" y="366"/>
                  </a:lnTo>
                  <a:lnTo>
                    <a:pt x="816" y="386"/>
                  </a:lnTo>
                  <a:lnTo>
                    <a:pt x="842" y="404"/>
                  </a:lnTo>
                  <a:lnTo>
                    <a:pt x="854" y="418"/>
                  </a:lnTo>
                  <a:lnTo>
                    <a:pt x="866" y="436"/>
                  </a:lnTo>
                  <a:lnTo>
                    <a:pt x="886" y="454"/>
                  </a:lnTo>
                  <a:lnTo>
                    <a:pt x="856" y="444"/>
                  </a:lnTo>
                  <a:lnTo>
                    <a:pt x="858" y="446"/>
                  </a:lnTo>
                  <a:lnTo>
                    <a:pt x="874" y="456"/>
                  </a:lnTo>
                  <a:lnTo>
                    <a:pt x="892" y="468"/>
                  </a:lnTo>
                  <a:lnTo>
                    <a:pt x="874" y="480"/>
                  </a:lnTo>
                  <a:lnTo>
                    <a:pt x="870" y="484"/>
                  </a:lnTo>
                  <a:lnTo>
                    <a:pt x="880" y="486"/>
                  </a:lnTo>
                  <a:lnTo>
                    <a:pt x="890" y="486"/>
                  </a:lnTo>
                  <a:lnTo>
                    <a:pt x="904" y="492"/>
                  </a:lnTo>
                  <a:lnTo>
                    <a:pt x="896" y="500"/>
                  </a:lnTo>
                  <a:lnTo>
                    <a:pt x="902" y="500"/>
                  </a:lnTo>
                  <a:lnTo>
                    <a:pt x="902" y="502"/>
                  </a:lnTo>
                  <a:lnTo>
                    <a:pt x="896" y="508"/>
                  </a:lnTo>
                  <a:lnTo>
                    <a:pt x="898" y="510"/>
                  </a:lnTo>
                  <a:lnTo>
                    <a:pt x="900" y="516"/>
                  </a:lnTo>
                  <a:lnTo>
                    <a:pt x="896" y="516"/>
                  </a:lnTo>
                  <a:lnTo>
                    <a:pt x="902" y="524"/>
                  </a:lnTo>
                  <a:lnTo>
                    <a:pt x="898" y="526"/>
                  </a:lnTo>
                  <a:lnTo>
                    <a:pt x="888" y="530"/>
                  </a:lnTo>
                  <a:lnTo>
                    <a:pt x="892" y="536"/>
                  </a:lnTo>
                  <a:lnTo>
                    <a:pt x="888" y="548"/>
                  </a:lnTo>
                  <a:lnTo>
                    <a:pt x="884" y="562"/>
                  </a:lnTo>
                  <a:lnTo>
                    <a:pt x="880" y="564"/>
                  </a:lnTo>
                  <a:lnTo>
                    <a:pt x="884" y="568"/>
                  </a:lnTo>
                  <a:lnTo>
                    <a:pt x="874" y="572"/>
                  </a:lnTo>
                  <a:lnTo>
                    <a:pt x="882" y="576"/>
                  </a:lnTo>
                  <a:lnTo>
                    <a:pt x="884" y="586"/>
                  </a:lnTo>
                  <a:lnTo>
                    <a:pt x="878" y="584"/>
                  </a:lnTo>
                  <a:lnTo>
                    <a:pt x="878" y="590"/>
                  </a:lnTo>
                  <a:lnTo>
                    <a:pt x="874" y="594"/>
                  </a:lnTo>
                  <a:lnTo>
                    <a:pt x="872" y="596"/>
                  </a:lnTo>
                  <a:lnTo>
                    <a:pt x="872" y="604"/>
                  </a:lnTo>
                  <a:lnTo>
                    <a:pt x="862" y="606"/>
                  </a:lnTo>
                  <a:lnTo>
                    <a:pt x="858" y="608"/>
                  </a:lnTo>
                  <a:lnTo>
                    <a:pt x="860" y="612"/>
                  </a:lnTo>
                  <a:lnTo>
                    <a:pt x="856" y="618"/>
                  </a:lnTo>
                  <a:lnTo>
                    <a:pt x="842" y="630"/>
                  </a:lnTo>
                  <a:lnTo>
                    <a:pt x="842" y="632"/>
                  </a:lnTo>
                  <a:lnTo>
                    <a:pt x="836" y="638"/>
                  </a:lnTo>
                  <a:lnTo>
                    <a:pt x="824" y="640"/>
                  </a:lnTo>
                  <a:lnTo>
                    <a:pt x="824" y="642"/>
                  </a:lnTo>
                  <a:lnTo>
                    <a:pt x="822" y="642"/>
                  </a:lnTo>
                  <a:lnTo>
                    <a:pt x="812" y="644"/>
                  </a:lnTo>
                  <a:lnTo>
                    <a:pt x="810" y="642"/>
                  </a:lnTo>
                  <a:lnTo>
                    <a:pt x="806" y="648"/>
                  </a:lnTo>
                  <a:lnTo>
                    <a:pt x="802" y="650"/>
                  </a:lnTo>
                  <a:lnTo>
                    <a:pt x="796" y="648"/>
                  </a:lnTo>
                  <a:lnTo>
                    <a:pt x="788" y="634"/>
                  </a:lnTo>
                  <a:lnTo>
                    <a:pt x="784" y="640"/>
                  </a:lnTo>
                  <a:lnTo>
                    <a:pt x="788" y="654"/>
                  </a:lnTo>
                  <a:lnTo>
                    <a:pt x="782" y="650"/>
                  </a:lnTo>
                  <a:lnTo>
                    <a:pt x="784" y="656"/>
                  </a:lnTo>
                  <a:lnTo>
                    <a:pt x="780" y="656"/>
                  </a:lnTo>
                  <a:lnTo>
                    <a:pt x="774" y="664"/>
                  </a:lnTo>
                  <a:lnTo>
                    <a:pt x="768" y="658"/>
                  </a:lnTo>
                  <a:lnTo>
                    <a:pt x="766" y="664"/>
                  </a:lnTo>
                  <a:lnTo>
                    <a:pt x="762" y="662"/>
                  </a:lnTo>
                  <a:lnTo>
                    <a:pt x="750" y="670"/>
                  </a:lnTo>
                  <a:lnTo>
                    <a:pt x="740" y="674"/>
                  </a:lnTo>
                  <a:lnTo>
                    <a:pt x="738" y="674"/>
                  </a:lnTo>
                  <a:lnTo>
                    <a:pt x="736" y="684"/>
                  </a:lnTo>
                  <a:lnTo>
                    <a:pt x="740" y="694"/>
                  </a:lnTo>
                  <a:lnTo>
                    <a:pt x="730" y="692"/>
                  </a:lnTo>
                  <a:lnTo>
                    <a:pt x="726" y="674"/>
                  </a:lnTo>
                  <a:lnTo>
                    <a:pt x="720" y="668"/>
                  </a:lnTo>
                  <a:lnTo>
                    <a:pt x="712" y="668"/>
                  </a:lnTo>
                  <a:lnTo>
                    <a:pt x="708" y="666"/>
                  </a:lnTo>
                  <a:lnTo>
                    <a:pt x="700" y="662"/>
                  </a:lnTo>
                  <a:lnTo>
                    <a:pt x="698" y="666"/>
                  </a:lnTo>
                  <a:lnTo>
                    <a:pt x="692" y="668"/>
                  </a:lnTo>
                  <a:lnTo>
                    <a:pt x="674" y="662"/>
                  </a:lnTo>
                  <a:lnTo>
                    <a:pt x="666" y="654"/>
                  </a:lnTo>
                  <a:lnTo>
                    <a:pt x="664" y="640"/>
                  </a:lnTo>
                  <a:lnTo>
                    <a:pt x="642" y="632"/>
                  </a:lnTo>
                  <a:lnTo>
                    <a:pt x="634" y="632"/>
                  </a:lnTo>
                  <a:lnTo>
                    <a:pt x="622" y="644"/>
                  </a:lnTo>
                  <a:lnTo>
                    <a:pt x="616" y="644"/>
                  </a:lnTo>
                  <a:lnTo>
                    <a:pt x="614" y="646"/>
                  </a:lnTo>
                  <a:lnTo>
                    <a:pt x="608" y="644"/>
                  </a:lnTo>
                  <a:lnTo>
                    <a:pt x="602" y="644"/>
                  </a:lnTo>
                  <a:lnTo>
                    <a:pt x="598" y="648"/>
                  </a:lnTo>
                  <a:lnTo>
                    <a:pt x="588" y="644"/>
                  </a:lnTo>
                  <a:lnTo>
                    <a:pt x="584" y="650"/>
                  </a:lnTo>
                  <a:lnTo>
                    <a:pt x="576" y="652"/>
                  </a:lnTo>
                  <a:lnTo>
                    <a:pt x="580" y="676"/>
                  </a:lnTo>
                  <a:lnTo>
                    <a:pt x="572" y="672"/>
                  </a:lnTo>
                  <a:lnTo>
                    <a:pt x="568" y="668"/>
                  </a:lnTo>
                  <a:lnTo>
                    <a:pt x="564" y="666"/>
                  </a:lnTo>
                  <a:lnTo>
                    <a:pt x="550" y="670"/>
                  </a:lnTo>
                  <a:lnTo>
                    <a:pt x="542" y="656"/>
                  </a:lnTo>
                  <a:lnTo>
                    <a:pt x="532" y="654"/>
                  </a:lnTo>
                  <a:lnTo>
                    <a:pt x="534" y="634"/>
                  </a:lnTo>
                  <a:lnTo>
                    <a:pt x="522" y="630"/>
                  </a:lnTo>
                  <a:lnTo>
                    <a:pt x="518" y="616"/>
                  </a:lnTo>
                  <a:lnTo>
                    <a:pt x="518" y="614"/>
                  </a:lnTo>
                  <a:lnTo>
                    <a:pt x="498" y="616"/>
                  </a:lnTo>
                  <a:lnTo>
                    <a:pt x="498" y="608"/>
                  </a:lnTo>
                  <a:lnTo>
                    <a:pt x="496" y="598"/>
                  </a:lnTo>
                  <a:lnTo>
                    <a:pt x="504" y="584"/>
                  </a:lnTo>
                  <a:lnTo>
                    <a:pt x="506" y="574"/>
                  </a:lnTo>
                  <a:lnTo>
                    <a:pt x="502" y="558"/>
                  </a:lnTo>
                  <a:lnTo>
                    <a:pt x="500" y="540"/>
                  </a:lnTo>
                  <a:lnTo>
                    <a:pt x="492" y="536"/>
                  </a:lnTo>
                  <a:lnTo>
                    <a:pt x="476" y="520"/>
                  </a:lnTo>
                  <a:lnTo>
                    <a:pt x="474" y="526"/>
                  </a:lnTo>
                  <a:lnTo>
                    <a:pt x="456" y="520"/>
                  </a:lnTo>
                  <a:lnTo>
                    <a:pt x="456" y="510"/>
                  </a:lnTo>
                  <a:lnTo>
                    <a:pt x="448" y="508"/>
                  </a:lnTo>
                  <a:lnTo>
                    <a:pt x="450" y="504"/>
                  </a:lnTo>
                  <a:lnTo>
                    <a:pt x="442" y="502"/>
                  </a:lnTo>
                  <a:lnTo>
                    <a:pt x="432" y="508"/>
                  </a:lnTo>
                  <a:lnTo>
                    <a:pt x="418" y="50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4520" y="2574"/>
              <a:ext cx="38" cy="34"/>
            </a:xfrm>
            <a:custGeom>
              <a:avLst/>
              <a:gdLst>
                <a:gd name="T0" fmla="*/ 30 w 38"/>
                <a:gd name="T1" fmla="*/ 0 h 34"/>
                <a:gd name="T2" fmla="*/ 10 w 38"/>
                <a:gd name="T3" fmla="*/ 2 h 34"/>
                <a:gd name="T4" fmla="*/ 0 w 38"/>
                <a:gd name="T5" fmla="*/ 12 h 34"/>
                <a:gd name="T6" fmla="*/ 0 w 38"/>
                <a:gd name="T7" fmla="*/ 28 h 34"/>
                <a:gd name="T8" fmla="*/ 16 w 38"/>
                <a:gd name="T9" fmla="*/ 34 h 34"/>
                <a:gd name="T10" fmla="*/ 22 w 38"/>
                <a:gd name="T11" fmla="*/ 32 h 34"/>
                <a:gd name="T12" fmla="*/ 32 w 38"/>
                <a:gd name="T13" fmla="*/ 20 h 34"/>
                <a:gd name="T14" fmla="*/ 38 w 38"/>
                <a:gd name="T15" fmla="*/ 6 h 34"/>
                <a:gd name="T16" fmla="*/ 36 w 38"/>
                <a:gd name="T17" fmla="*/ 2 h 34"/>
                <a:gd name="T18" fmla="*/ 30 w 38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34"/>
                <a:gd name="T32" fmla="*/ 38 w 38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34">
                  <a:moveTo>
                    <a:pt x="30" y="0"/>
                  </a:moveTo>
                  <a:lnTo>
                    <a:pt x="10" y="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32" y="20"/>
                  </a:lnTo>
                  <a:lnTo>
                    <a:pt x="38" y="6"/>
                  </a:lnTo>
                  <a:lnTo>
                    <a:pt x="36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4828" y="2118"/>
              <a:ext cx="156" cy="170"/>
            </a:xfrm>
            <a:custGeom>
              <a:avLst/>
              <a:gdLst>
                <a:gd name="T0" fmla="*/ 146 w 156"/>
                <a:gd name="T1" fmla="*/ 128 h 170"/>
                <a:gd name="T2" fmla="*/ 142 w 156"/>
                <a:gd name="T3" fmla="*/ 122 h 170"/>
                <a:gd name="T4" fmla="*/ 144 w 156"/>
                <a:gd name="T5" fmla="*/ 132 h 170"/>
                <a:gd name="T6" fmla="*/ 136 w 156"/>
                <a:gd name="T7" fmla="*/ 136 h 170"/>
                <a:gd name="T8" fmla="*/ 134 w 156"/>
                <a:gd name="T9" fmla="*/ 144 h 170"/>
                <a:gd name="T10" fmla="*/ 128 w 156"/>
                <a:gd name="T11" fmla="*/ 134 h 170"/>
                <a:gd name="T12" fmla="*/ 124 w 156"/>
                <a:gd name="T13" fmla="*/ 146 h 170"/>
                <a:gd name="T14" fmla="*/ 106 w 156"/>
                <a:gd name="T15" fmla="*/ 144 h 170"/>
                <a:gd name="T16" fmla="*/ 100 w 156"/>
                <a:gd name="T17" fmla="*/ 142 h 170"/>
                <a:gd name="T18" fmla="*/ 94 w 156"/>
                <a:gd name="T19" fmla="*/ 138 h 170"/>
                <a:gd name="T20" fmla="*/ 98 w 156"/>
                <a:gd name="T21" fmla="*/ 146 h 170"/>
                <a:gd name="T22" fmla="*/ 102 w 156"/>
                <a:gd name="T23" fmla="*/ 152 h 170"/>
                <a:gd name="T24" fmla="*/ 94 w 156"/>
                <a:gd name="T25" fmla="*/ 162 h 170"/>
                <a:gd name="T26" fmla="*/ 92 w 156"/>
                <a:gd name="T27" fmla="*/ 170 h 170"/>
                <a:gd name="T28" fmla="*/ 74 w 156"/>
                <a:gd name="T29" fmla="*/ 156 h 170"/>
                <a:gd name="T30" fmla="*/ 74 w 156"/>
                <a:gd name="T31" fmla="*/ 144 h 170"/>
                <a:gd name="T32" fmla="*/ 52 w 156"/>
                <a:gd name="T33" fmla="*/ 146 h 170"/>
                <a:gd name="T34" fmla="*/ 28 w 156"/>
                <a:gd name="T35" fmla="*/ 152 h 170"/>
                <a:gd name="T36" fmla="*/ 20 w 156"/>
                <a:gd name="T37" fmla="*/ 160 h 170"/>
                <a:gd name="T38" fmla="*/ 0 w 156"/>
                <a:gd name="T39" fmla="*/ 156 h 170"/>
                <a:gd name="T40" fmla="*/ 4 w 156"/>
                <a:gd name="T41" fmla="*/ 150 h 170"/>
                <a:gd name="T42" fmla="*/ 16 w 156"/>
                <a:gd name="T43" fmla="*/ 138 h 170"/>
                <a:gd name="T44" fmla="*/ 26 w 156"/>
                <a:gd name="T45" fmla="*/ 126 h 170"/>
                <a:gd name="T46" fmla="*/ 46 w 156"/>
                <a:gd name="T47" fmla="*/ 126 h 170"/>
                <a:gd name="T48" fmla="*/ 62 w 156"/>
                <a:gd name="T49" fmla="*/ 122 h 170"/>
                <a:gd name="T50" fmla="*/ 66 w 156"/>
                <a:gd name="T51" fmla="*/ 126 h 170"/>
                <a:gd name="T52" fmla="*/ 76 w 156"/>
                <a:gd name="T53" fmla="*/ 120 h 170"/>
                <a:gd name="T54" fmla="*/ 74 w 156"/>
                <a:gd name="T55" fmla="*/ 108 h 170"/>
                <a:gd name="T56" fmla="*/ 72 w 156"/>
                <a:gd name="T57" fmla="*/ 92 h 170"/>
                <a:gd name="T58" fmla="*/ 80 w 156"/>
                <a:gd name="T59" fmla="*/ 86 h 170"/>
                <a:gd name="T60" fmla="*/ 78 w 156"/>
                <a:gd name="T61" fmla="*/ 92 h 170"/>
                <a:gd name="T62" fmla="*/ 84 w 156"/>
                <a:gd name="T63" fmla="*/ 100 h 170"/>
                <a:gd name="T64" fmla="*/ 92 w 156"/>
                <a:gd name="T65" fmla="*/ 92 h 170"/>
                <a:gd name="T66" fmla="*/ 102 w 156"/>
                <a:gd name="T67" fmla="*/ 82 h 170"/>
                <a:gd name="T68" fmla="*/ 104 w 156"/>
                <a:gd name="T69" fmla="*/ 66 h 170"/>
                <a:gd name="T70" fmla="*/ 106 w 156"/>
                <a:gd name="T71" fmla="*/ 52 h 170"/>
                <a:gd name="T72" fmla="*/ 96 w 156"/>
                <a:gd name="T73" fmla="*/ 34 h 170"/>
                <a:gd name="T74" fmla="*/ 88 w 156"/>
                <a:gd name="T75" fmla="*/ 16 h 170"/>
                <a:gd name="T76" fmla="*/ 92 w 156"/>
                <a:gd name="T77" fmla="*/ 6 h 170"/>
                <a:gd name="T78" fmla="*/ 100 w 156"/>
                <a:gd name="T79" fmla="*/ 10 h 170"/>
                <a:gd name="T80" fmla="*/ 104 w 156"/>
                <a:gd name="T81" fmla="*/ 8 h 170"/>
                <a:gd name="T82" fmla="*/ 102 w 156"/>
                <a:gd name="T83" fmla="*/ 6 h 170"/>
                <a:gd name="T84" fmla="*/ 94 w 156"/>
                <a:gd name="T85" fmla="*/ 6 h 170"/>
                <a:gd name="T86" fmla="*/ 96 w 156"/>
                <a:gd name="T87" fmla="*/ 0 h 170"/>
                <a:gd name="T88" fmla="*/ 104 w 156"/>
                <a:gd name="T89" fmla="*/ 4 h 170"/>
                <a:gd name="T90" fmla="*/ 120 w 156"/>
                <a:gd name="T91" fmla="*/ 22 h 170"/>
                <a:gd name="T92" fmla="*/ 136 w 156"/>
                <a:gd name="T93" fmla="*/ 40 h 170"/>
                <a:gd name="T94" fmla="*/ 140 w 156"/>
                <a:gd name="T95" fmla="*/ 64 h 170"/>
                <a:gd name="T96" fmla="*/ 134 w 156"/>
                <a:gd name="T97" fmla="*/ 74 h 170"/>
                <a:gd name="T98" fmla="*/ 146 w 156"/>
                <a:gd name="T99" fmla="*/ 98 h 170"/>
                <a:gd name="T100" fmla="*/ 156 w 156"/>
                <a:gd name="T101" fmla="*/ 120 h 170"/>
                <a:gd name="T102" fmla="*/ 150 w 156"/>
                <a:gd name="T103" fmla="*/ 140 h 170"/>
                <a:gd name="T104" fmla="*/ 146 w 156"/>
                <a:gd name="T105" fmla="*/ 128 h 17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6"/>
                <a:gd name="T160" fmla="*/ 0 h 170"/>
                <a:gd name="T161" fmla="*/ 156 w 156"/>
                <a:gd name="T162" fmla="*/ 170 h 17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6" h="170">
                  <a:moveTo>
                    <a:pt x="146" y="128"/>
                  </a:moveTo>
                  <a:lnTo>
                    <a:pt x="142" y="122"/>
                  </a:lnTo>
                  <a:lnTo>
                    <a:pt x="144" y="132"/>
                  </a:lnTo>
                  <a:lnTo>
                    <a:pt x="136" y="136"/>
                  </a:lnTo>
                  <a:lnTo>
                    <a:pt x="134" y="144"/>
                  </a:lnTo>
                  <a:lnTo>
                    <a:pt x="128" y="134"/>
                  </a:lnTo>
                  <a:lnTo>
                    <a:pt x="124" y="146"/>
                  </a:lnTo>
                  <a:lnTo>
                    <a:pt x="106" y="144"/>
                  </a:lnTo>
                  <a:lnTo>
                    <a:pt x="100" y="142"/>
                  </a:lnTo>
                  <a:lnTo>
                    <a:pt x="94" y="138"/>
                  </a:lnTo>
                  <a:lnTo>
                    <a:pt x="98" y="146"/>
                  </a:lnTo>
                  <a:lnTo>
                    <a:pt x="102" y="152"/>
                  </a:lnTo>
                  <a:lnTo>
                    <a:pt x="94" y="162"/>
                  </a:lnTo>
                  <a:lnTo>
                    <a:pt x="92" y="170"/>
                  </a:lnTo>
                  <a:lnTo>
                    <a:pt x="74" y="156"/>
                  </a:lnTo>
                  <a:lnTo>
                    <a:pt x="74" y="144"/>
                  </a:lnTo>
                  <a:lnTo>
                    <a:pt x="52" y="146"/>
                  </a:lnTo>
                  <a:lnTo>
                    <a:pt x="28" y="152"/>
                  </a:lnTo>
                  <a:lnTo>
                    <a:pt x="20" y="160"/>
                  </a:lnTo>
                  <a:lnTo>
                    <a:pt x="0" y="156"/>
                  </a:lnTo>
                  <a:lnTo>
                    <a:pt x="4" y="150"/>
                  </a:lnTo>
                  <a:lnTo>
                    <a:pt x="16" y="138"/>
                  </a:lnTo>
                  <a:lnTo>
                    <a:pt x="26" y="12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66" y="126"/>
                  </a:lnTo>
                  <a:lnTo>
                    <a:pt x="76" y="120"/>
                  </a:lnTo>
                  <a:lnTo>
                    <a:pt x="74" y="108"/>
                  </a:lnTo>
                  <a:lnTo>
                    <a:pt x="72" y="92"/>
                  </a:lnTo>
                  <a:lnTo>
                    <a:pt x="80" y="86"/>
                  </a:lnTo>
                  <a:lnTo>
                    <a:pt x="78" y="92"/>
                  </a:lnTo>
                  <a:lnTo>
                    <a:pt x="84" y="100"/>
                  </a:lnTo>
                  <a:lnTo>
                    <a:pt x="92" y="92"/>
                  </a:lnTo>
                  <a:lnTo>
                    <a:pt x="102" y="82"/>
                  </a:lnTo>
                  <a:lnTo>
                    <a:pt x="104" y="66"/>
                  </a:lnTo>
                  <a:lnTo>
                    <a:pt x="106" y="52"/>
                  </a:lnTo>
                  <a:lnTo>
                    <a:pt x="96" y="34"/>
                  </a:lnTo>
                  <a:lnTo>
                    <a:pt x="88" y="16"/>
                  </a:lnTo>
                  <a:lnTo>
                    <a:pt x="92" y="6"/>
                  </a:lnTo>
                  <a:lnTo>
                    <a:pt x="100" y="10"/>
                  </a:lnTo>
                  <a:lnTo>
                    <a:pt x="104" y="8"/>
                  </a:lnTo>
                  <a:lnTo>
                    <a:pt x="102" y="6"/>
                  </a:lnTo>
                  <a:lnTo>
                    <a:pt x="94" y="6"/>
                  </a:lnTo>
                  <a:lnTo>
                    <a:pt x="96" y="0"/>
                  </a:lnTo>
                  <a:lnTo>
                    <a:pt x="104" y="4"/>
                  </a:lnTo>
                  <a:lnTo>
                    <a:pt x="120" y="22"/>
                  </a:lnTo>
                  <a:lnTo>
                    <a:pt x="136" y="40"/>
                  </a:lnTo>
                  <a:lnTo>
                    <a:pt x="140" y="64"/>
                  </a:lnTo>
                  <a:lnTo>
                    <a:pt x="134" y="74"/>
                  </a:lnTo>
                  <a:lnTo>
                    <a:pt x="146" y="98"/>
                  </a:lnTo>
                  <a:lnTo>
                    <a:pt x="156" y="120"/>
                  </a:lnTo>
                  <a:lnTo>
                    <a:pt x="150" y="140"/>
                  </a:lnTo>
                  <a:lnTo>
                    <a:pt x="146" y="1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4884" y="2034"/>
              <a:ext cx="90" cy="84"/>
            </a:xfrm>
            <a:custGeom>
              <a:avLst/>
              <a:gdLst>
                <a:gd name="T0" fmla="*/ 70 w 90"/>
                <a:gd name="T1" fmla="*/ 32 h 84"/>
                <a:gd name="T2" fmla="*/ 54 w 90"/>
                <a:gd name="T3" fmla="*/ 28 h 84"/>
                <a:gd name="T4" fmla="*/ 26 w 90"/>
                <a:gd name="T5" fmla="*/ 16 h 84"/>
                <a:gd name="T6" fmla="*/ 0 w 90"/>
                <a:gd name="T7" fmla="*/ 0 h 84"/>
                <a:gd name="T8" fmla="*/ 6 w 90"/>
                <a:gd name="T9" fmla="*/ 10 h 84"/>
                <a:gd name="T10" fmla="*/ 12 w 90"/>
                <a:gd name="T11" fmla="*/ 28 h 84"/>
                <a:gd name="T12" fmla="*/ 22 w 90"/>
                <a:gd name="T13" fmla="*/ 46 h 84"/>
                <a:gd name="T14" fmla="*/ 10 w 90"/>
                <a:gd name="T15" fmla="*/ 46 h 84"/>
                <a:gd name="T16" fmla="*/ 6 w 90"/>
                <a:gd name="T17" fmla="*/ 50 h 84"/>
                <a:gd name="T18" fmla="*/ 8 w 90"/>
                <a:gd name="T19" fmla="*/ 56 h 84"/>
                <a:gd name="T20" fmla="*/ 10 w 90"/>
                <a:gd name="T21" fmla="*/ 68 h 84"/>
                <a:gd name="T22" fmla="*/ 22 w 90"/>
                <a:gd name="T23" fmla="*/ 84 h 84"/>
                <a:gd name="T24" fmla="*/ 26 w 90"/>
                <a:gd name="T25" fmla="*/ 80 h 84"/>
                <a:gd name="T26" fmla="*/ 36 w 90"/>
                <a:gd name="T27" fmla="*/ 80 h 84"/>
                <a:gd name="T28" fmla="*/ 14 w 90"/>
                <a:gd name="T29" fmla="*/ 64 h 84"/>
                <a:gd name="T30" fmla="*/ 24 w 90"/>
                <a:gd name="T31" fmla="*/ 64 h 84"/>
                <a:gd name="T32" fmla="*/ 32 w 90"/>
                <a:gd name="T33" fmla="*/ 62 h 84"/>
                <a:gd name="T34" fmla="*/ 66 w 90"/>
                <a:gd name="T35" fmla="*/ 72 h 84"/>
                <a:gd name="T36" fmla="*/ 66 w 90"/>
                <a:gd name="T37" fmla="*/ 68 h 84"/>
                <a:gd name="T38" fmla="*/ 76 w 90"/>
                <a:gd name="T39" fmla="*/ 54 h 84"/>
                <a:gd name="T40" fmla="*/ 90 w 90"/>
                <a:gd name="T41" fmla="*/ 46 h 84"/>
                <a:gd name="T42" fmla="*/ 80 w 90"/>
                <a:gd name="T43" fmla="*/ 40 h 84"/>
                <a:gd name="T44" fmla="*/ 74 w 90"/>
                <a:gd name="T45" fmla="*/ 26 h 84"/>
                <a:gd name="T46" fmla="*/ 70 w 90"/>
                <a:gd name="T47" fmla="*/ 32 h 8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84"/>
                <a:gd name="T74" fmla="*/ 90 w 90"/>
                <a:gd name="T75" fmla="*/ 84 h 8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84">
                  <a:moveTo>
                    <a:pt x="70" y="32"/>
                  </a:moveTo>
                  <a:lnTo>
                    <a:pt x="54" y="28"/>
                  </a:lnTo>
                  <a:lnTo>
                    <a:pt x="26" y="16"/>
                  </a:lnTo>
                  <a:lnTo>
                    <a:pt x="0" y="0"/>
                  </a:lnTo>
                  <a:lnTo>
                    <a:pt x="6" y="10"/>
                  </a:lnTo>
                  <a:lnTo>
                    <a:pt x="12" y="28"/>
                  </a:lnTo>
                  <a:lnTo>
                    <a:pt x="22" y="46"/>
                  </a:lnTo>
                  <a:lnTo>
                    <a:pt x="10" y="46"/>
                  </a:lnTo>
                  <a:lnTo>
                    <a:pt x="6" y="50"/>
                  </a:lnTo>
                  <a:lnTo>
                    <a:pt x="8" y="56"/>
                  </a:lnTo>
                  <a:lnTo>
                    <a:pt x="10" y="68"/>
                  </a:lnTo>
                  <a:lnTo>
                    <a:pt x="22" y="84"/>
                  </a:lnTo>
                  <a:lnTo>
                    <a:pt x="26" y="80"/>
                  </a:lnTo>
                  <a:lnTo>
                    <a:pt x="36" y="80"/>
                  </a:lnTo>
                  <a:lnTo>
                    <a:pt x="14" y="64"/>
                  </a:lnTo>
                  <a:lnTo>
                    <a:pt x="24" y="64"/>
                  </a:lnTo>
                  <a:lnTo>
                    <a:pt x="32" y="62"/>
                  </a:lnTo>
                  <a:lnTo>
                    <a:pt x="66" y="72"/>
                  </a:lnTo>
                  <a:lnTo>
                    <a:pt x="66" y="68"/>
                  </a:lnTo>
                  <a:lnTo>
                    <a:pt x="76" y="54"/>
                  </a:lnTo>
                  <a:lnTo>
                    <a:pt x="90" y="46"/>
                  </a:lnTo>
                  <a:lnTo>
                    <a:pt x="80" y="40"/>
                  </a:lnTo>
                  <a:lnTo>
                    <a:pt x="74" y="26"/>
                  </a:lnTo>
                  <a:lnTo>
                    <a:pt x="70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4816" y="2280"/>
              <a:ext cx="44" cy="58"/>
            </a:xfrm>
            <a:custGeom>
              <a:avLst/>
              <a:gdLst>
                <a:gd name="T0" fmla="*/ 44 w 44"/>
                <a:gd name="T1" fmla="*/ 20 h 58"/>
                <a:gd name="T2" fmla="*/ 42 w 44"/>
                <a:gd name="T3" fmla="*/ 36 h 58"/>
                <a:gd name="T4" fmla="*/ 40 w 44"/>
                <a:gd name="T5" fmla="*/ 52 h 58"/>
                <a:gd name="T6" fmla="*/ 36 w 44"/>
                <a:gd name="T7" fmla="*/ 58 h 58"/>
                <a:gd name="T8" fmla="*/ 28 w 44"/>
                <a:gd name="T9" fmla="*/ 46 h 58"/>
                <a:gd name="T10" fmla="*/ 32 w 44"/>
                <a:gd name="T11" fmla="*/ 56 h 58"/>
                <a:gd name="T12" fmla="*/ 24 w 44"/>
                <a:gd name="T13" fmla="*/ 52 h 58"/>
                <a:gd name="T14" fmla="*/ 20 w 44"/>
                <a:gd name="T15" fmla="*/ 36 h 58"/>
                <a:gd name="T16" fmla="*/ 20 w 44"/>
                <a:gd name="T17" fmla="*/ 26 h 58"/>
                <a:gd name="T18" fmla="*/ 10 w 44"/>
                <a:gd name="T19" fmla="*/ 16 h 58"/>
                <a:gd name="T20" fmla="*/ 14 w 44"/>
                <a:gd name="T21" fmla="*/ 26 h 58"/>
                <a:gd name="T22" fmla="*/ 8 w 44"/>
                <a:gd name="T23" fmla="*/ 26 h 58"/>
                <a:gd name="T24" fmla="*/ 6 w 44"/>
                <a:gd name="T25" fmla="*/ 18 h 58"/>
                <a:gd name="T26" fmla="*/ 6 w 44"/>
                <a:gd name="T27" fmla="*/ 18 h 58"/>
                <a:gd name="T28" fmla="*/ 0 w 44"/>
                <a:gd name="T29" fmla="*/ 10 h 58"/>
                <a:gd name="T30" fmla="*/ 18 w 44"/>
                <a:gd name="T31" fmla="*/ 0 h 58"/>
                <a:gd name="T32" fmla="*/ 26 w 44"/>
                <a:gd name="T33" fmla="*/ 6 h 58"/>
                <a:gd name="T34" fmla="*/ 34 w 44"/>
                <a:gd name="T35" fmla="*/ 10 h 58"/>
                <a:gd name="T36" fmla="*/ 34 w 44"/>
                <a:gd name="T37" fmla="*/ 14 h 58"/>
                <a:gd name="T38" fmla="*/ 44 w 44"/>
                <a:gd name="T39" fmla="*/ 2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58"/>
                <a:gd name="T62" fmla="*/ 44 w 44"/>
                <a:gd name="T63" fmla="*/ 58 h 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58">
                  <a:moveTo>
                    <a:pt x="44" y="20"/>
                  </a:moveTo>
                  <a:lnTo>
                    <a:pt x="42" y="36"/>
                  </a:lnTo>
                  <a:lnTo>
                    <a:pt x="40" y="52"/>
                  </a:lnTo>
                  <a:lnTo>
                    <a:pt x="36" y="58"/>
                  </a:lnTo>
                  <a:lnTo>
                    <a:pt x="28" y="46"/>
                  </a:lnTo>
                  <a:lnTo>
                    <a:pt x="32" y="56"/>
                  </a:lnTo>
                  <a:lnTo>
                    <a:pt x="24" y="52"/>
                  </a:lnTo>
                  <a:lnTo>
                    <a:pt x="20" y="36"/>
                  </a:lnTo>
                  <a:lnTo>
                    <a:pt x="20" y="26"/>
                  </a:lnTo>
                  <a:lnTo>
                    <a:pt x="10" y="1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18"/>
                  </a:lnTo>
                  <a:lnTo>
                    <a:pt x="0" y="10"/>
                  </a:lnTo>
                  <a:lnTo>
                    <a:pt x="18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34" y="14"/>
                  </a:lnTo>
                  <a:lnTo>
                    <a:pt x="44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6" name="Freeform 253"/>
            <p:cNvSpPr>
              <a:spLocks/>
            </p:cNvSpPr>
            <p:nvPr/>
          </p:nvSpPr>
          <p:spPr bwMode="auto">
            <a:xfrm>
              <a:off x="4858" y="2270"/>
              <a:ext cx="40" cy="32"/>
            </a:xfrm>
            <a:custGeom>
              <a:avLst/>
              <a:gdLst>
                <a:gd name="T0" fmla="*/ 32 w 40"/>
                <a:gd name="T1" fmla="*/ 20 h 32"/>
                <a:gd name="T2" fmla="*/ 20 w 40"/>
                <a:gd name="T3" fmla="*/ 20 h 32"/>
                <a:gd name="T4" fmla="*/ 18 w 40"/>
                <a:gd name="T5" fmla="*/ 32 h 32"/>
                <a:gd name="T6" fmla="*/ 6 w 40"/>
                <a:gd name="T7" fmla="*/ 24 h 32"/>
                <a:gd name="T8" fmla="*/ 2 w 40"/>
                <a:gd name="T9" fmla="*/ 18 h 32"/>
                <a:gd name="T10" fmla="*/ 0 w 40"/>
                <a:gd name="T11" fmla="*/ 18 h 32"/>
                <a:gd name="T12" fmla="*/ 10 w 40"/>
                <a:gd name="T13" fmla="*/ 6 h 32"/>
                <a:gd name="T14" fmla="*/ 20 w 40"/>
                <a:gd name="T15" fmla="*/ 4 h 32"/>
                <a:gd name="T16" fmla="*/ 28 w 40"/>
                <a:gd name="T17" fmla="*/ 0 h 32"/>
                <a:gd name="T18" fmla="*/ 36 w 40"/>
                <a:gd name="T19" fmla="*/ 4 h 32"/>
                <a:gd name="T20" fmla="*/ 40 w 40"/>
                <a:gd name="T21" fmla="*/ 10 h 32"/>
                <a:gd name="T22" fmla="*/ 32 w 40"/>
                <a:gd name="T23" fmla="*/ 20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32"/>
                <a:gd name="T38" fmla="*/ 40 w 40"/>
                <a:gd name="T39" fmla="*/ 32 h 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32">
                  <a:moveTo>
                    <a:pt x="32" y="20"/>
                  </a:moveTo>
                  <a:lnTo>
                    <a:pt x="20" y="20"/>
                  </a:lnTo>
                  <a:lnTo>
                    <a:pt x="18" y="32"/>
                  </a:lnTo>
                  <a:lnTo>
                    <a:pt x="6" y="24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10" y="6"/>
                  </a:lnTo>
                  <a:lnTo>
                    <a:pt x="20" y="4"/>
                  </a:lnTo>
                  <a:lnTo>
                    <a:pt x="28" y="0"/>
                  </a:lnTo>
                  <a:lnTo>
                    <a:pt x="36" y="4"/>
                  </a:lnTo>
                  <a:lnTo>
                    <a:pt x="40" y="10"/>
                  </a:lnTo>
                  <a:lnTo>
                    <a:pt x="32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4830" y="2428"/>
              <a:ext cx="8" cy="14"/>
            </a:xfrm>
            <a:custGeom>
              <a:avLst/>
              <a:gdLst>
                <a:gd name="T0" fmla="*/ 0 w 8"/>
                <a:gd name="T1" fmla="*/ 14 h 14"/>
                <a:gd name="T2" fmla="*/ 8 w 8"/>
                <a:gd name="T3" fmla="*/ 0 h 14"/>
                <a:gd name="T4" fmla="*/ 8 w 8"/>
                <a:gd name="T5" fmla="*/ 0 h 14"/>
                <a:gd name="T6" fmla="*/ 0 w 8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4"/>
                <a:gd name="T14" fmla="*/ 8 w 8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4">
                  <a:moveTo>
                    <a:pt x="0" y="14"/>
                  </a:move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8" name="Freeform 255"/>
            <p:cNvSpPr>
              <a:spLocks/>
            </p:cNvSpPr>
            <p:nvPr/>
          </p:nvSpPr>
          <p:spPr bwMode="auto">
            <a:xfrm>
              <a:off x="4918" y="218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4828" y="2310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0" name="Freeform 257"/>
            <p:cNvSpPr>
              <a:spLocks/>
            </p:cNvSpPr>
            <p:nvPr/>
          </p:nvSpPr>
          <p:spPr bwMode="auto">
            <a:xfrm>
              <a:off x="4658" y="2086"/>
              <a:ext cx="84" cy="108"/>
            </a:xfrm>
            <a:custGeom>
              <a:avLst/>
              <a:gdLst>
                <a:gd name="T0" fmla="*/ 20 w 84"/>
                <a:gd name="T1" fmla="*/ 72 h 108"/>
                <a:gd name="T2" fmla="*/ 10 w 84"/>
                <a:gd name="T3" fmla="*/ 70 h 108"/>
                <a:gd name="T4" fmla="*/ 0 w 84"/>
                <a:gd name="T5" fmla="*/ 60 h 108"/>
                <a:gd name="T6" fmla="*/ 10 w 84"/>
                <a:gd name="T7" fmla="*/ 48 h 108"/>
                <a:gd name="T8" fmla="*/ 20 w 84"/>
                <a:gd name="T9" fmla="*/ 32 h 108"/>
                <a:gd name="T10" fmla="*/ 26 w 84"/>
                <a:gd name="T11" fmla="*/ 26 h 108"/>
                <a:gd name="T12" fmla="*/ 48 w 84"/>
                <a:gd name="T13" fmla="*/ 34 h 108"/>
                <a:gd name="T14" fmla="*/ 40 w 84"/>
                <a:gd name="T15" fmla="*/ 22 h 108"/>
                <a:gd name="T16" fmla="*/ 46 w 84"/>
                <a:gd name="T17" fmla="*/ 20 h 108"/>
                <a:gd name="T18" fmla="*/ 58 w 84"/>
                <a:gd name="T19" fmla="*/ 12 h 108"/>
                <a:gd name="T20" fmla="*/ 58 w 84"/>
                <a:gd name="T21" fmla="*/ 0 h 108"/>
                <a:gd name="T22" fmla="*/ 78 w 84"/>
                <a:gd name="T23" fmla="*/ 12 h 108"/>
                <a:gd name="T24" fmla="*/ 82 w 84"/>
                <a:gd name="T25" fmla="*/ 14 h 108"/>
                <a:gd name="T26" fmla="*/ 72 w 84"/>
                <a:gd name="T27" fmla="*/ 26 h 108"/>
                <a:gd name="T28" fmla="*/ 78 w 84"/>
                <a:gd name="T29" fmla="*/ 46 h 108"/>
                <a:gd name="T30" fmla="*/ 72 w 84"/>
                <a:gd name="T31" fmla="*/ 58 h 108"/>
                <a:gd name="T32" fmla="*/ 60 w 84"/>
                <a:gd name="T33" fmla="*/ 70 h 108"/>
                <a:gd name="T34" fmla="*/ 64 w 84"/>
                <a:gd name="T35" fmla="*/ 80 h 108"/>
                <a:gd name="T36" fmla="*/ 84 w 84"/>
                <a:gd name="T37" fmla="*/ 92 h 108"/>
                <a:gd name="T38" fmla="*/ 76 w 84"/>
                <a:gd name="T39" fmla="*/ 98 h 108"/>
                <a:gd name="T40" fmla="*/ 62 w 84"/>
                <a:gd name="T41" fmla="*/ 106 h 108"/>
                <a:gd name="T42" fmla="*/ 62 w 84"/>
                <a:gd name="T43" fmla="*/ 108 h 108"/>
                <a:gd name="T44" fmla="*/ 44 w 84"/>
                <a:gd name="T45" fmla="*/ 106 h 108"/>
                <a:gd name="T46" fmla="*/ 40 w 84"/>
                <a:gd name="T47" fmla="*/ 108 h 108"/>
                <a:gd name="T48" fmla="*/ 32 w 84"/>
                <a:gd name="T49" fmla="*/ 106 h 108"/>
                <a:gd name="T50" fmla="*/ 26 w 84"/>
                <a:gd name="T51" fmla="*/ 102 h 108"/>
                <a:gd name="T52" fmla="*/ 30 w 84"/>
                <a:gd name="T53" fmla="*/ 92 h 108"/>
                <a:gd name="T54" fmla="*/ 32 w 84"/>
                <a:gd name="T55" fmla="*/ 90 h 108"/>
                <a:gd name="T56" fmla="*/ 26 w 84"/>
                <a:gd name="T57" fmla="*/ 84 h 108"/>
                <a:gd name="T58" fmla="*/ 20 w 84"/>
                <a:gd name="T59" fmla="*/ 72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4"/>
                <a:gd name="T91" fmla="*/ 0 h 108"/>
                <a:gd name="T92" fmla="*/ 84 w 84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4" h="108">
                  <a:moveTo>
                    <a:pt x="20" y="72"/>
                  </a:moveTo>
                  <a:lnTo>
                    <a:pt x="10" y="70"/>
                  </a:lnTo>
                  <a:lnTo>
                    <a:pt x="0" y="60"/>
                  </a:lnTo>
                  <a:lnTo>
                    <a:pt x="10" y="48"/>
                  </a:lnTo>
                  <a:lnTo>
                    <a:pt x="20" y="32"/>
                  </a:lnTo>
                  <a:lnTo>
                    <a:pt x="26" y="26"/>
                  </a:lnTo>
                  <a:lnTo>
                    <a:pt x="48" y="34"/>
                  </a:lnTo>
                  <a:lnTo>
                    <a:pt x="40" y="22"/>
                  </a:lnTo>
                  <a:lnTo>
                    <a:pt x="46" y="20"/>
                  </a:lnTo>
                  <a:lnTo>
                    <a:pt x="58" y="12"/>
                  </a:lnTo>
                  <a:lnTo>
                    <a:pt x="58" y="0"/>
                  </a:lnTo>
                  <a:lnTo>
                    <a:pt x="78" y="12"/>
                  </a:lnTo>
                  <a:lnTo>
                    <a:pt x="82" y="14"/>
                  </a:lnTo>
                  <a:lnTo>
                    <a:pt x="72" y="26"/>
                  </a:lnTo>
                  <a:lnTo>
                    <a:pt x="78" y="46"/>
                  </a:lnTo>
                  <a:lnTo>
                    <a:pt x="72" y="58"/>
                  </a:lnTo>
                  <a:lnTo>
                    <a:pt x="60" y="70"/>
                  </a:lnTo>
                  <a:lnTo>
                    <a:pt x="64" y="80"/>
                  </a:lnTo>
                  <a:lnTo>
                    <a:pt x="84" y="92"/>
                  </a:lnTo>
                  <a:lnTo>
                    <a:pt x="76" y="98"/>
                  </a:lnTo>
                  <a:lnTo>
                    <a:pt x="62" y="106"/>
                  </a:lnTo>
                  <a:lnTo>
                    <a:pt x="62" y="108"/>
                  </a:lnTo>
                  <a:lnTo>
                    <a:pt x="44" y="106"/>
                  </a:lnTo>
                  <a:lnTo>
                    <a:pt x="40" y="108"/>
                  </a:lnTo>
                  <a:lnTo>
                    <a:pt x="32" y="106"/>
                  </a:lnTo>
                  <a:lnTo>
                    <a:pt x="26" y="102"/>
                  </a:lnTo>
                  <a:lnTo>
                    <a:pt x="30" y="92"/>
                  </a:lnTo>
                  <a:lnTo>
                    <a:pt x="32" y="90"/>
                  </a:lnTo>
                  <a:lnTo>
                    <a:pt x="26" y="84"/>
                  </a:lnTo>
                  <a:lnTo>
                    <a:pt x="20" y="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4722" y="2178"/>
              <a:ext cx="66" cy="88"/>
            </a:xfrm>
            <a:custGeom>
              <a:avLst/>
              <a:gdLst>
                <a:gd name="T0" fmla="*/ 38 w 66"/>
                <a:gd name="T1" fmla="*/ 88 h 88"/>
                <a:gd name="T2" fmla="*/ 38 w 66"/>
                <a:gd name="T3" fmla="*/ 84 h 88"/>
                <a:gd name="T4" fmla="*/ 32 w 66"/>
                <a:gd name="T5" fmla="*/ 86 h 88"/>
                <a:gd name="T6" fmla="*/ 28 w 66"/>
                <a:gd name="T7" fmla="*/ 88 h 88"/>
                <a:gd name="T8" fmla="*/ 24 w 66"/>
                <a:gd name="T9" fmla="*/ 86 h 88"/>
                <a:gd name="T10" fmla="*/ 26 w 66"/>
                <a:gd name="T11" fmla="*/ 84 h 88"/>
                <a:gd name="T12" fmla="*/ 24 w 66"/>
                <a:gd name="T13" fmla="*/ 80 h 88"/>
                <a:gd name="T14" fmla="*/ 22 w 66"/>
                <a:gd name="T15" fmla="*/ 76 h 88"/>
                <a:gd name="T16" fmla="*/ 18 w 66"/>
                <a:gd name="T17" fmla="*/ 64 h 88"/>
                <a:gd name="T18" fmla="*/ 18 w 66"/>
                <a:gd name="T19" fmla="*/ 58 h 88"/>
                <a:gd name="T20" fmla="*/ 18 w 66"/>
                <a:gd name="T21" fmla="*/ 56 h 88"/>
                <a:gd name="T22" fmla="*/ 6 w 66"/>
                <a:gd name="T23" fmla="*/ 42 h 88"/>
                <a:gd name="T24" fmla="*/ 2 w 66"/>
                <a:gd name="T25" fmla="*/ 38 h 88"/>
                <a:gd name="T26" fmla="*/ 4 w 66"/>
                <a:gd name="T27" fmla="*/ 36 h 88"/>
                <a:gd name="T28" fmla="*/ 12 w 66"/>
                <a:gd name="T29" fmla="*/ 38 h 88"/>
                <a:gd name="T30" fmla="*/ 12 w 66"/>
                <a:gd name="T31" fmla="*/ 36 h 88"/>
                <a:gd name="T32" fmla="*/ 0 w 66"/>
                <a:gd name="T33" fmla="*/ 20 h 88"/>
                <a:gd name="T34" fmla="*/ 0 w 66"/>
                <a:gd name="T35" fmla="*/ 16 h 88"/>
                <a:gd name="T36" fmla="*/ 0 w 66"/>
                <a:gd name="T37" fmla="*/ 12 h 88"/>
                <a:gd name="T38" fmla="*/ 12 w 66"/>
                <a:gd name="T39" fmla="*/ 4 h 88"/>
                <a:gd name="T40" fmla="*/ 20 w 66"/>
                <a:gd name="T41" fmla="*/ 0 h 88"/>
                <a:gd name="T42" fmla="*/ 38 w 66"/>
                <a:gd name="T43" fmla="*/ 20 h 88"/>
                <a:gd name="T44" fmla="*/ 56 w 66"/>
                <a:gd name="T45" fmla="*/ 40 h 88"/>
                <a:gd name="T46" fmla="*/ 66 w 66"/>
                <a:gd name="T47" fmla="*/ 70 h 88"/>
                <a:gd name="T48" fmla="*/ 60 w 66"/>
                <a:gd name="T49" fmla="*/ 74 h 88"/>
                <a:gd name="T50" fmla="*/ 52 w 66"/>
                <a:gd name="T51" fmla="*/ 80 h 88"/>
                <a:gd name="T52" fmla="*/ 46 w 66"/>
                <a:gd name="T53" fmla="*/ 78 h 88"/>
                <a:gd name="T54" fmla="*/ 46 w 66"/>
                <a:gd name="T55" fmla="*/ 80 h 88"/>
                <a:gd name="T56" fmla="*/ 44 w 66"/>
                <a:gd name="T57" fmla="*/ 82 h 88"/>
                <a:gd name="T58" fmla="*/ 40 w 66"/>
                <a:gd name="T59" fmla="*/ 84 h 88"/>
                <a:gd name="T60" fmla="*/ 38 w 66"/>
                <a:gd name="T61" fmla="*/ 88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6"/>
                <a:gd name="T94" fmla="*/ 0 h 88"/>
                <a:gd name="T95" fmla="*/ 66 w 66"/>
                <a:gd name="T96" fmla="*/ 88 h 8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6" h="88">
                  <a:moveTo>
                    <a:pt x="38" y="88"/>
                  </a:moveTo>
                  <a:lnTo>
                    <a:pt x="38" y="84"/>
                  </a:lnTo>
                  <a:lnTo>
                    <a:pt x="32" y="86"/>
                  </a:lnTo>
                  <a:lnTo>
                    <a:pt x="28" y="88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18" y="64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6" y="42"/>
                  </a:lnTo>
                  <a:lnTo>
                    <a:pt x="2" y="38"/>
                  </a:lnTo>
                  <a:lnTo>
                    <a:pt x="4" y="36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38" y="20"/>
                  </a:lnTo>
                  <a:lnTo>
                    <a:pt x="56" y="40"/>
                  </a:lnTo>
                  <a:lnTo>
                    <a:pt x="66" y="70"/>
                  </a:lnTo>
                  <a:lnTo>
                    <a:pt x="60" y="74"/>
                  </a:lnTo>
                  <a:lnTo>
                    <a:pt x="52" y="80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2"/>
                  </a:lnTo>
                  <a:lnTo>
                    <a:pt x="40" y="84"/>
                  </a:lnTo>
                  <a:lnTo>
                    <a:pt x="38" y="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2" name="Freeform 259"/>
            <p:cNvSpPr>
              <a:spLocks/>
            </p:cNvSpPr>
            <p:nvPr/>
          </p:nvSpPr>
          <p:spPr bwMode="auto">
            <a:xfrm>
              <a:off x="4710" y="2464"/>
              <a:ext cx="26" cy="66"/>
            </a:xfrm>
            <a:custGeom>
              <a:avLst/>
              <a:gdLst>
                <a:gd name="T0" fmla="*/ 18 w 26"/>
                <a:gd name="T1" fmla="*/ 66 h 66"/>
                <a:gd name="T2" fmla="*/ 4 w 26"/>
                <a:gd name="T3" fmla="*/ 50 h 66"/>
                <a:gd name="T4" fmla="*/ 0 w 26"/>
                <a:gd name="T5" fmla="*/ 26 h 66"/>
                <a:gd name="T6" fmla="*/ 8 w 26"/>
                <a:gd name="T7" fmla="*/ 12 h 66"/>
                <a:gd name="T8" fmla="*/ 14 w 26"/>
                <a:gd name="T9" fmla="*/ 0 h 66"/>
                <a:gd name="T10" fmla="*/ 26 w 26"/>
                <a:gd name="T11" fmla="*/ 4 h 66"/>
                <a:gd name="T12" fmla="*/ 24 w 26"/>
                <a:gd name="T13" fmla="*/ 18 h 66"/>
                <a:gd name="T14" fmla="*/ 22 w 26"/>
                <a:gd name="T15" fmla="*/ 34 h 66"/>
                <a:gd name="T16" fmla="*/ 20 w 26"/>
                <a:gd name="T17" fmla="*/ 50 h 66"/>
                <a:gd name="T18" fmla="*/ 18 w 26"/>
                <a:gd name="T19" fmla="*/ 66 h 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66"/>
                <a:gd name="T32" fmla="*/ 26 w 26"/>
                <a:gd name="T33" fmla="*/ 66 h 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66">
                  <a:moveTo>
                    <a:pt x="18" y="66"/>
                  </a:moveTo>
                  <a:lnTo>
                    <a:pt x="4" y="50"/>
                  </a:lnTo>
                  <a:lnTo>
                    <a:pt x="0" y="26"/>
                  </a:lnTo>
                  <a:lnTo>
                    <a:pt x="8" y="12"/>
                  </a:lnTo>
                  <a:lnTo>
                    <a:pt x="14" y="0"/>
                  </a:lnTo>
                  <a:lnTo>
                    <a:pt x="26" y="4"/>
                  </a:lnTo>
                  <a:lnTo>
                    <a:pt x="24" y="18"/>
                  </a:lnTo>
                  <a:lnTo>
                    <a:pt x="22" y="34"/>
                  </a:lnTo>
                  <a:lnTo>
                    <a:pt x="20" y="50"/>
                  </a:lnTo>
                  <a:lnTo>
                    <a:pt x="18" y="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3" name="Freeform 260"/>
            <p:cNvSpPr>
              <a:spLocks/>
            </p:cNvSpPr>
            <p:nvPr/>
          </p:nvSpPr>
          <p:spPr bwMode="auto">
            <a:xfrm>
              <a:off x="3962" y="1900"/>
              <a:ext cx="540" cy="216"/>
            </a:xfrm>
            <a:custGeom>
              <a:avLst/>
              <a:gdLst>
                <a:gd name="T0" fmla="*/ 318 w 540"/>
                <a:gd name="T1" fmla="*/ 208 h 216"/>
                <a:gd name="T2" fmla="*/ 292 w 540"/>
                <a:gd name="T3" fmla="*/ 198 h 216"/>
                <a:gd name="T4" fmla="*/ 246 w 540"/>
                <a:gd name="T5" fmla="*/ 196 h 216"/>
                <a:gd name="T6" fmla="*/ 198 w 540"/>
                <a:gd name="T7" fmla="*/ 192 h 216"/>
                <a:gd name="T8" fmla="*/ 168 w 540"/>
                <a:gd name="T9" fmla="*/ 160 h 216"/>
                <a:gd name="T10" fmla="*/ 122 w 540"/>
                <a:gd name="T11" fmla="*/ 144 h 216"/>
                <a:gd name="T12" fmla="*/ 82 w 540"/>
                <a:gd name="T13" fmla="*/ 138 h 216"/>
                <a:gd name="T14" fmla="*/ 70 w 540"/>
                <a:gd name="T15" fmla="*/ 104 h 216"/>
                <a:gd name="T16" fmla="*/ 32 w 540"/>
                <a:gd name="T17" fmla="*/ 84 h 216"/>
                <a:gd name="T18" fmla="*/ 0 w 540"/>
                <a:gd name="T19" fmla="*/ 60 h 216"/>
                <a:gd name="T20" fmla="*/ 8 w 540"/>
                <a:gd name="T21" fmla="*/ 50 h 216"/>
                <a:gd name="T22" fmla="*/ 38 w 540"/>
                <a:gd name="T23" fmla="*/ 34 h 216"/>
                <a:gd name="T24" fmla="*/ 88 w 540"/>
                <a:gd name="T25" fmla="*/ 28 h 216"/>
                <a:gd name="T26" fmla="*/ 118 w 540"/>
                <a:gd name="T27" fmla="*/ 40 h 216"/>
                <a:gd name="T28" fmla="*/ 154 w 540"/>
                <a:gd name="T29" fmla="*/ 34 h 216"/>
                <a:gd name="T30" fmla="*/ 142 w 540"/>
                <a:gd name="T31" fmla="*/ 0 h 216"/>
                <a:gd name="T32" fmla="*/ 198 w 540"/>
                <a:gd name="T33" fmla="*/ 12 h 216"/>
                <a:gd name="T34" fmla="*/ 236 w 540"/>
                <a:gd name="T35" fmla="*/ 36 h 216"/>
                <a:gd name="T36" fmla="*/ 286 w 540"/>
                <a:gd name="T37" fmla="*/ 36 h 216"/>
                <a:gd name="T38" fmla="*/ 318 w 540"/>
                <a:gd name="T39" fmla="*/ 48 h 216"/>
                <a:gd name="T40" fmla="*/ 370 w 540"/>
                <a:gd name="T41" fmla="*/ 52 h 216"/>
                <a:gd name="T42" fmla="*/ 408 w 540"/>
                <a:gd name="T43" fmla="*/ 34 h 216"/>
                <a:gd name="T44" fmla="*/ 452 w 540"/>
                <a:gd name="T45" fmla="*/ 42 h 216"/>
                <a:gd name="T46" fmla="*/ 458 w 540"/>
                <a:gd name="T47" fmla="*/ 76 h 216"/>
                <a:gd name="T48" fmla="*/ 468 w 540"/>
                <a:gd name="T49" fmla="*/ 86 h 216"/>
                <a:gd name="T50" fmla="*/ 492 w 540"/>
                <a:gd name="T51" fmla="*/ 90 h 216"/>
                <a:gd name="T52" fmla="*/ 536 w 540"/>
                <a:gd name="T53" fmla="*/ 100 h 216"/>
                <a:gd name="T54" fmla="*/ 512 w 540"/>
                <a:gd name="T55" fmla="*/ 110 h 216"/>
                <a:gd name="T56" fmla="*/ 490 w 540"/>
                <a:gd name="T57" fmla="*/ 134 h 216"/>
                <a:gd name="T58" fmla="*/ 458 w 540"/>
                <a:gd name="T59" fmla="*/ 150 h 216"/>
                <a:gd name="T60" fmla="*/ 434 w 540"/>
                <a:gd name="T61" fmla="*/ 162 h 216"/>
                <a:gd name="T62" fmla="*/ 432 w 540"/>
                <a:gd name="T63" fmla="*/ 186 h 216"/>
                <a:gd name="T64" fmla="*/ 398 w 540"/>
                <a:gd name="T65" fmla="*/ 200 h 216"/>
                <a:gd name="T66" fmla="*/ 364 w 540"/>
                <a:gd name="T67" fmla="*/ 210 h 216"/>
                <a:gd name="T68" fmla="*/ 340 w 540"/>
                <a:gd name="T69" fmla="*/ 212 h 21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40"/>
                <a:gd name="T106" fmla="*/ 0 h 216"/>
                <a:gd name="T107" fmla="*/ 540 w 540"/>
                <a:gd name="T108" fmla="*/ 216 h 21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40" h="216">
                  <a:moveTo>
                    <a:pt x="340" y="212"/>
                  </a:moveTo>
                  <a:lnTo>
                    <a:pt x="318" y="208"/>
                  </a:lnTo>
                  <a:lnTo>
                    <a:pt x="298" y="204"/>
                  </a:lnTo>
                  <a:lnTo>
                    <a:pt x="292" y="198"/>
                  </a:lnTo>
                  <a:lnTo>
                    <a:pt x="268" y="196"/>
                  </a:lnTo>
                  <a:lnTo>
                    <a:pt x="246" y="196"/>
                  </a:lnTo>
                  <a:lnTo>
                    <a:pt x="222" y="194"/>
                  </a:lnTo>
                  <a:lnTo>
                    <a:pt x="198" y="192"/>
                  </a:lnTo>
                  <a:lnTo>
                    <a:pt x="184" y="176"/>
                  </a:lnTo>
                  <a:lnTo>
                    <a:pt x="168" y="160"/>
                  </a:lnTo>
                  <a:lnTo>
                    <a:pt x="144" y="152"/>
                  </a:lnTo>
                  <a:lnTo>
                    <a:pt x="122" y="144"/>
                  </a:lnTo>
                  <a:lnTo>
                    <a:pt x="100" y="142"/>
                  </a:lnTo>
                  <a:lnTo>
                    <a:pt x="82" y="138"/>
                  </a:lnTo>
                  <a:lnTo>
                    <a:pt x="76" y="120"/>
                  </a:lnTo>
                  <a:lnTo>
                    <a:pt x="70" y="104"/>
                  </a:lnTo>
                  <a:lnTo>
                    <a:pt x="46" y="86"/>
                  </a:lnTo>
                  <a:lnTo>
                    <a:pt x="32" y="84"/>
                  </a:lnTo>
                  <a:lnTo>
                    <a:pt x="8" y="68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8" y="50"/>
                  </a:lnTo>
                  <a:lnTo>
                    <a:pt x="22" y="44"/>
                  </a:lnTo>
                  <a:lnTo>
                    <a:pt x="38" y="34"/>
                  </a:lnTo>
                  <a:lnTo>
                    <a:pt x="54" y="24"/>
                  </a:lnTo>
                  <a:lnTo>
                    <a:pt x="88" y="28"/>
                  </a:lnTo>
                  <a:lnTo>
                    <a:pt x="94" y="36"/>
                  </a:lnTo>
                  <a:lnTo>
                    <a:pt x="118" y="40"/>
                  </a:lnTo>
                  <a:lnTo>
                    <a:pt x="142" y="44"/>
                  </a:lnTo>
                  <a:lnTo>
                    <a:pt x="154" y="34"/>
                  </a:lnTo>
                  <a:lnTo>
                    <a:pt x="140" y="20"/>
                  </a:lnTo>
                  <a:lnTo>
                    <a:pt x="142" y="0"/>
                  </a:lnTo>
                  <a:lnTo>
                    <a:pt x="170" y="4"/>
                  </a:lnTo>
                  <a:lnTo>
                    <a:pt x="198" y="12"/>
                  </a:lnTo>
                  <a:lnTo>
                    <a:pt x="210" y="24"/>
                  </a:lnTo>
                  <a:lnTo>
                    <a:pt x="236" y="36"/>
                  </a:lnTo>
                  <a:lnTo>
                    <a:pt x="264" y="30"/>
                  </a:lnTo>
                  <a:lnTo>
                    <a:pt x="286" y="36"/>
                  </a:lnTo>
                  <a:lnTo>
                    <a:pt x="310" y="40"/>
                  </a:lnTo>
                  <a:lnTo>
                    <a:pt x="318" y="48"/>
                  </a:lnTo>
                  <a:lnTo>
                    <a:pt x="352" y="56"/>
                  </a:lnTo>
                  <a:lnTo>
                    <a:pt x="370" y="52"/>
                  </a:lnTo>
                  <a:lnTo>
                    <a:pt x="390" y="50"/>
                  </a:lnTo>
                  <a:lnTo>
                    <a:pt x="408" y="34"/>
                  </a:lnTo>
                  <a:lnTo>
                    <a:pt x="440" y="42"/>
                  </a:lnTo>
                  <a:lnTo>
                    <a:pt x="452" y="42"/>
                  </a:lnTo>
                  <a:lnTo>
                    <a:pt x="456" y="60"/>
                  </a:lnTo>
                  <a:lnTo>
                    <a:pt x="458" y="76"/>
                  </a:lnTo>
                  <a:lnTo>
                    <a:pt x="456" y="78"/>
                  </a:lnTo>
                  <a:lnTo>
                    <a:pt x="468" y="86"/>
                  </a:lnTo>
                  <a:lnTo>
                    <a:pt x="486" y="86"/>
                  </a:lnTo>
                  <a:lnTo>
                    <a:pt x="492" y="90"/>
                  </a:lnTo>
                  <a:lnTo>
                    <a:pt x="500" y="82"/>
                  </a:lnTo>
                  <a:lnTo>
                    <a:pt x="536" y="100"/>
                  </a:lnTo>
                  <a:lnTo>
                    <a:pt x="540" y="112"/>
                  </a:lnTo>
                  <a:lnTo>
                    <a:pt x="512" y="110"/>
                  </a:lnTo>
                  <a:lnTo>
                    <a:pt x="494" y="120"/>
                  </a:lnTo>
                  <a:lnTo>
                    <a:pt x="490" y="134"/>
                  </a:lnTo>
                  <a:lnTo>
                    <a:pt x="472" y="140"/>
                  </a:lnTo>
                  <a:lnTo>
                    <a:pt x="458" y="150"/>
                  </a:lnTo>
                  <a:lnTo>
                    <a:pt x="434" y="142"/>
                  </a:lnTo>
                  <a:lnTo>
                    <a:pt x="434" y="162"/>
                  </a:lnTo>
                  <a:lnTo>
                    <a:pt x="448" y="172"/>
                  </a:lnTo>
                  <a:lnTo>
                    <a:pt x="432" y="186"/>
                  </a:lnTo>
                  <a:lnTo>
                    <a:pt x="418" y="200"/>
                  </a:lnTo>
                  <a:lnTo>
                    <a:pt x="398" y="200"/>
                  </a:lnTo>
                  <a:lnTo>
                    <a:pt x="376" y="202"/>
                  </a:lnTo>
                  <a:lnTo>
                    <a:pt x="364" y="210"/>
                  </a:lnTo>
                  <a:lnTo>
                    <a:pt x="354" y="216"/>
                  </a:lnTo>
                  <a:lnTo>
                    <a:pt x="340" y="2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4" name="Freeform 261"/>
            <p:cNvSpPr>
              <a:spLocks/>
            </p:cNvSpPr>
            <p:nvPr/>
          </p:nvSpPr>
          <p:spPr bwMode="auto">
            <a:xfrm>
              <a:off x="3200" y="2066"/>
              <a:ext cx="140" cy="52"/>
            </a:xfrm>
            <a:custGeom>
              <a:avLst/>
              <a:gdLst>
                <a:gd name="T0" fmla="*/ 28 w 140"/>
                <a:gd name="T1" fmla="*/ 18 h 52"/>
                <a:gd name="T2" fmla="*/ 0 w 140"/>
                <a:gd name="T3" fmla="*/ 2 h 52"/>
                <a:gd name="T4" fmla="*/ 2 w 140"/>
                <a:gd name="T5" fmla="*/ 0 h 52"/>
                <a:gd name="T6" fmla="*/ 20 w 140"/>
                <a:gd name="T7" fmla="*/ 2 h 52"/>
                <a:gd name="T8" fmla="*/ 38 w 140"/>
                <a:gd name="T9" fmla="*/ 2 h 52"/>
                <a:gd name="T10" fmla="*/ 64 w 140"/>
                <a:gd name="T11" fmla="*/ 12 h 52"/>
                <a:gd name="T12" fmla="*/ 90 w 140"/>
                <a:gd name="T13" fmla="*/ 24 h 52"/>
                <a:gd name="T14" fmla="*/ 114 w 140"/>
                <a:gd name="T15" fmla="*/ 32 h 52"/>
                <a:gd name="T16" fmla="*/ 140 w 140"/>
                <a:gd name="T17" fmla="*/ 42 h 52"/>
                <a:gd name="T18" fmla="*/ 134 w 140"/>
                <a:gd name="T19" fmla="*/ 52 h 52"/>
                <a:gd name="T20" fmla="*/ 118 w 140"/>
                <a:gd name="T21" fmla="*/ 50 h 52"/>
                <a:gd name="T22" fmla="*/ 92 w 140"/>
                <a:gd name="T23" fmla="*/ 50 h 52"/>
                <a:gd name="T24" fmla="*/ 68 w 140"/>
                <a:gd name="T25" fmla="*/ 50 h 52"/>
                <a:gd name="T26" fmla="*/ 46 w 140"/>
                <a:gd name="T27" fmla="*/ 52 h 52"/>
                <a:gd name="T28" fmla="*/ 44 w 140"/>
                <a:gd name="T29" fmla="*/ 36 h 52"/>
                <a:gd name="T30" fmla="*/ 28 w 140"/>
                <a:gd name="T31" fmla="*/ 18 h 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0"/>
                <a:gd name="T49" fmla="*/ 0 h 52"/>
                <a:gd name="T50" fmla="*/ 140 w 140"/>
                <a:gd name="T51" fmla="*/ 52 h 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0" h="52">
                  <a:moveTo>
                    <a:pt x="28" y="1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0" y="2"/>
                  </a:lnTo>
                  <a:lnTo>
                    <a:pt x="38" y="2"/>
                  </a:lnTo>
                  <a:lnTo>
                    <a:pt x="64" y="12"/>
                  </a:lnTo>
                  <a:lnTo>
                    <a:pt x="90" y="24"/>
                  </a:lnTo>
                  <a:lnTo>
                    <a:pt x="114" y="32"/>
                  </a:lnTo>
                  <a:lnTo>
                    <a:pt x="140" y="42"/>
                  </a:lnTo>
                  <a:lnTo>
                    <a:pt x="134" y="52"/>
                  </a:lnTo>
                  <a:lnTo>
                    <a:pt x="118" y="50"/>
                  </a:lnTo>
                  <a:lnTo>
                    <a:pt x="92" y="50"/>
                  </a:lnTo>
                  <a:lnTo>
                    <a:pt x="68" y="50"/>
                  </a:lnTo>
                  <a:lnTo>
                    <a:pt x="46" y="52"/>
                  </a:lnTo>
                  <a:lnTo>
                    <a:pt x="44" y="36"/>
                  </a:lnTo>
                  <a:lnTo>
                    <a:pt x="28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5" name="Freeform 262"/>
            <p:cNvSpPr>
              <a:spLocks/>
            </p:cNvSpPr>
            <p:nvPr/>
          </p:nvSpPr>
          <p:spPr bwMode="auto">
            <a:xfrm>
              <a:off x="3728" y="2078"/>
              <a:ext cx="166" cy="84"/>
            </a:xfrm>
            <a:custGeom>
              <a:avLst/>
              <a:gdLst>
                <a:gd name="T0" fmla="*/ 56 w 166"/>
                <a:gd name="T1" fmla="*/ 50 h 84"/>
                <a:gd name="T2" fmla="*/ 38 w 166"/>
                <a:gd name="T3" fmla="*/ 38 h 84"/>
                <a:gd name="T4" fmla="*/ 12 w 166"/>
                <a:gd name="T5" fmla="*/ 36 h 84"/>
                <a:gd name="T6" fmla="*/ 0 w 166"/>
                <a:gd name="T7" fmla="*/ 20 h 84"/>
                <a:gd name="T8" fmla="*/ 12 w 166"/>
                <a:gd name="T9" fmla="*/ 10 h 84"/>
                <a:gd name="T10" fmla="*/ 28 w 166"/>
                <a:gd name="T11" fmla="*/ 14 h 84"/>
                <a:gd name="T12" fmla="*/ 48 w 166"/>
                <a:gd name="T13" fmla="*/ 16 h 84"/>
                <a:gd name="T14" fmla="*/ 56 w 166"/>
                <a:gd name="T15" fmla="*/ 4 h 84"/>
                <a:gd name="T16" fmla="*/ 72 w 166"/>
                <a:gd name="T17" fmla="*/ 6 h 84"/>
                <a:gd name="T18" fmla="*/ 96 w 166"/>
                <a:gd name="T19" fmla="*/ 6 h 84"/>
                <a:gd name="T20" fmla="*/ 118 w 166"/>
                <a:gd name="T21" fmla="*/ 2 h 84"/>
                <a:gd name="T22" fmla="*/ 140 w 166"/>
                <a:gd name="T23" fmla="*/ 0 h 84"/>
                <a:gd name="T24" fmla="*/ 162 w 166"/>
                <a:gd name="T25" fmla="*/ 14 h 84"/>
                <a:gd name="T26" fmla="*/ 166 w 166"/>
                <a:gd name="T27" fmla="*/ 26 h 84"/>
                <a:gd name="T28" fmla="*/ 154 w 166"/>
                <a:gd name="T29" fmla="*/ 34 h 84"/>
                <a:gd name="T30" fmla="*/ 140 w 166"/>
                <a:gd name="T31" fmla="*/ 44 h 84"/>
                <a:gd name="T32" fmla="*/ 122 w 166"/>
                <a:gd name="T33" fmla="*/ 50 h 84"/>
                <a:gd name="T34" fmla="*/ 112 w 166"/>
                <a:gd name="T35" fmla="*/ 64 h 84"/>
                <a:gd name="T36" fmla="*/ 100 w 166"/>
                <a:gd name="T37" fmla="*/ 62 h 84"/>
                <a:gd name="T38" fmla="*/ 94 w 166"/>
                <a:gd name="T39" fmla="*/ 62 h 84"/>
                <a:gd name="T40" fmla="*/ 80 w 166"/>
                <a:gd name="T41" fmla="*/ 68 h 84"/>
                <a:gd name="T42" fmla="*/ 72 w 166"/>
                <a:gd name="T43" fmla="*/ 84 h 84"/>
                <a:gd name="T44" fmla="*/ 44 w 166"/>
                <a:gd name="T45" fmla="*/ 82 h 84"/>
                <a:gd name="T46" fmla="*/ 14 w 166"/>
                <a:gd name="T47" fmla="*/ 76 h 84"/>
                <a:gd name="T48" fmla="*/ 12 w 166"/>
                <a:gd name="T49" fmla="*/ 64 h 84"/>
                <a:gd name="T50" fmla="*/ 34 w 166"/>
                <a:gd name="T51" fmla="*/ 56 h 84"/>
                <a:gd name="T52" fmla="*/ 56 w 166"/>
                <a:gd name="T53" fmla="*/ 50 h 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6"/>
                <a:gd name="T82" fmla="*/ 0 h 84"/>
                <a:gd name="T83" fmla="*/ 166 w 166"/>
                <a:gd name="T84" fmla="*/ 84 h 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6" h="84">
                  <a:moveTo>
                    <a:pt x="56" y="50"/>
                  </a:moveTo>
                  <a:lnTo>
                    <a:pt x="38" y="38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12" y="10"/>
                  </a:lnTo>
                  <a:lnTo>
                    <a:pt x="28" y="14"/>
                  </a:lnTo>
                  <a:lnTo>
                    <a:pt x="48" y="16"/>
                  </a:lnTo>
                  <a:lnTo>
                    <a:pt x="56" y="4"/>
                  </a:lnTo>
                  <a:lnTo>
                    <a:pt x="72" y="6"/>
                  </a:lnTo>
                  <a:lnTo>
                    <a:pt x="96" y="6"/>
                  </a:lnTo>
                  <a:lnTo>
                    <a:pt x="118" y="2"/>
                  </a:lnTo>
                  <a:lnTo>
                    <a:pt x="140" y="0"/>
                  </a:lnTo>
                  <a:lnTo>
                    <a:pt x="162" y="14"/>
                  </a:lnTo>
                  <a:lnTo>
                    <a:pt x="166" y="26"/>
                  </a:lnTo>
                  <a:lnTo>
                    <a:pt x="154" y="34"/>
                  </a:lnTo>
                  <a:lnTo>
                    <a:pt x="140" y="44"/>
                  </a:lnTo>
                  <a:lnTo>
                    <a:pt x="122" y="50"/>
                  </a:lnTo>
                  <a:lnTo>
                    <a:pt x="112" y="64"/>
                  </a:lnTo>
                  <a:lnTo>
                    <a:pt x="100" y="62"/>
                  </a:lnTo>
                  <a:lnTo>
                    <a:pt x="94" y="62"/>
                  </a:lnTo>
                  <a:lnTo>
                    <a:pt x="80" y="68"/>
                  </a:lnTo>
                  <a:lnTo>
                    <a:pt x="72" y="84"/>
                  </a:lnTo>
                  <a:lnTo>
                    <a:pt x="44" y="82"/>
                  </a:lnTo>
                  <a:lnTo>
                    <a:pt x="14" y="76"/>
                  </a:lnTo>
                  <a:lnTo>
                    <a:pt x="12" y="64"/>
                  </a:lnTo>
                  <a:lnTo>
                    <a:pt x="34" y="56"/>
                  </a:lnTo>
                  <a:lnTo>
                    <a:pt x="56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3424" y="2090"/>
              <a:ext cx="250" cy="160"/>
            </a:xfrm>
            <a:custGeom>
              <a:avLst/>
              <a:gdLst>
                <a:gd name="T0" fmla="*/ 240 w 250"/>
                <a:gd name="T1" fmla="*/ 124 h 160"/>
                <a:gd name="T2" fmla="*/ 232 w 250"/>
                <a:gd name="T3" fmla="*/ 140 h 160"/>
                <a:gd name="T4" fmla="*/ 216 w 250"/>
                <a:gd name="T5" fmla="*/ 148 h 160"/>
                <a:gd name="T6" fmla="*/ 212 w 250"/>
                <a:gd name="T7" fmla="*/ 160 h 160"/>
                <a:gd name="T8" fmla="*/ 200 w 250"/>
                <a:gd name="T9" fmla="*/ 158 h 160"/>
                <a:gd name="T10" fmla="*/ 184 w 250"/>
                <a:gd name="T11" fmla="*/ 152 h 160"/>
                <a:gd name="T12" fmla="*/ 176 w 250"/>
                <a:gd name="T13" fmla="*/ 130 h 160"/>
                <a:gd name="T14" fmla="*/ 164 w 250"/>
                <a:gd name="T15" fmla="*/ 128 h 160"/>
                <a:gd name="T16" fmla="*/ 146 w 250"/>
                <a:gd name="T17" fmla="*/ 118 h 160"/>
                <a:gd name="T18" fmla="*/ 134 w 250"/>
                <a:gd name="T19" fmla="*/ 108 h 160"/>
                <a:gd name="T20" fmla="*/ 104 w 250"/>
                <a:gd name="T21" fmla="*/ 98 h 160"/>
                <a:gd name="T22" fmla="*/ 88 w 250"/>
                <a:gd name="T23" fmla="*/ 100 h 160"/>
                <a:gd name="T24" fmla="*/ 68 w 250"/>
                <a:gd name="T25" fmla="*/ 102 h 160"/>
                <a:gd name="T26" fmla="*/ 54 w 250"/>
                <a:gd name="T27" fmla="*/ 116 h 160"/>
                <a:gd name="T28" fmla="*/ 50 w 250"/>
                <a:gd name="T29" fmla="*/ 114 h 160"/>
                <a:gd name="T30" fmla="*/ 46 w 250"/>
                <a:gd name="T31" fmla="*/ 98 h 160"/>
                <a:gd name="T32" fmla="*/ 40 w 250"/>
                <a:gd name="T33" fmla="*/ 80 h 160"/>
                <a:gd name="T34" fmla="*/ 30 w 250"/>
                <a:gd name="T35" fmla="*/ 72 h 160"/>
                <a:gd name="T36" fmla="*/ 28 w 250"/>
                <a:gd name="T37" fmla="*/ 72 h 160"/>
                <a:gd name="T38" fmla="*/ 32 w 250"/>
                <a:gd name="T39" fmla="*/ 68 h 160"/>
                <a:gd name="T40" fmla="*/ 34 w 250"/>
                <a:gd name="T41" fmla="*/ 66 h 160"/>
                <a:gd name="T42" fmla="*/ 30 w 250"/>
                <a:gd name="T43" fmla="*/ 58 h 160"/>
                <a:gd name="T44" fmla="*/ 22 w 250"/>
                <a:gd name="T45" fmla="*/ 60 h 160"/>
                <a:gd name="T46" fmla="*/ 22 w 250"/>
                <a:gd name="T47" fmla="*/ 62 h 160"/>
                <a:gd name="T48" fmla="*/ 18 w 250"/>
                <a:gd name="T49" fmla="*/ 40 h 160"/>
                <a:gd name="T50" fmla="*/ 20 w 250"/>
                <a:gd name="T51" fmla="*/ 40 h 160"/>
                <a:gd name="T52" fmla="*/ 28 w 250"/>
                <a:gd name="T53" fmla="*/ 40 h 160"/>
                <a:gd name="T54" fmla="*/ 38 w 250"/>
                <a:gd name="T55" fmla="*/ 46 h 160"/>
                <a:gd name="T56" fmla="*/ 42 w 250"/>
                <a:gd name="T57" fmla="*/ 44 h 160"/>
                <a:gd name="T58" fmla="*/ 42 w 250"/>
                <a:gd name="T59" fmla="*/ 42 h 160"/>
                <a:gd name="T60" fmla="*/ 46 w 250"/>
                <a:gd name="T61" fmla="*/ 36 h 160"/>
                <a:gd name="T62" fmla="*/ 28 w 250"/>
                <a:gd name="T63" fmla="*/ 18 h 160"/>
                <a:gd name="T64" fmla="*/ 14 w 250"/>
                <a:gd name="T65" fmla="*/ 16 h 160"/>
                <a:gd name="T66" fmla="*/ 14 w 250"/>
                <a:gd name="T67" fmla="*/ 32 h 160"/>
                <a:gd name="T68" fmla="*/ 16 w 250"/>
                <a:gd name="T69" fmla="*/ 36 h 160"/>
                <a:gd name="T70" fmla="*/ 4 w 250"/>
                <a:gd name="T71" fmla="*/ 14 h 160"/>
                <a:gd name="T72" fmla="*/ 6 w 250"/>
                <a:gd name="T73" fmla="*/ 4 h 160"/>
                <a:gd name="T74" fmla="*/ 0 w 250"/>
                <a:gd name="T75" fmla="*/ 0 h 160"/>
                <a:gd name="T76" fmla="*/ 30 w 250"/>
                <a:gd name="T77" fmla="*/ 0 h 160"/>
                <a:gd name="T78" fmla="*/ 28 w 250"/>
                <a:gd name="T79" fmla="*/ 14 h 160"/>
                <a:gd name="T80" fmla="*/ 46 w 250"/>
                <a:gd name="T81" fmla="*/ 20 h 160"/>
                <a:gd name="T82" fmla="*/ 66 w 250"/>
                <a:gd name="T83" fmla="*/ 28 h 160"/>
                <a:gd name="T84" fmla="*/ 92 w 250"/>
                <a:gd name="T85" fmla="*/ 32 h 160"/>
                <a:gd name="T86" fmla="*/ 86 w 250"/>
                <a:gd name="T87" fmla="*/ 20 h 160"/>
                <a:gd name="T88" fmla="*/ 94 w 250"/>
                <a:gd name="T89" fmla="*/ 14 h 160"/>
                <a:gd name="T90" fmla="*/ 110 w 250"/>
                <a:gd name="T91" fmla="*/ 0 h 160"/>
                <a:gd name="T92" fmla="*/ 132 w 250"/>
                <a:gd name="T93" fmla="*/ 16 h 160"/>
                <a:gd name="T94" fmla="*/ 144 w 250"/>
                <a:gd name="T95" fmla="*/ 38 h 160"/>
                <a:gd name="T96" fmla="*/ 168 w 250"/>
                <a:gd name="T97" fmla="*/ 46 h 160"/>
                <a:gd name="T98" fmla="*/ 182 w 250"/>
                <a:gd name="T99" fmla="*/ 54 h 160"/>
                <a:gd name="T100" fmla="*/ 210 w 250"/>
                <a:gd name="T101" fmla="*/ 72 h 160"/>
                <a:gd name="T102" fmla="*/ 240 w 250"/>
                <a:gd name="T103" fmla="*/ 92 h 160"/>
                <a:gd name="T104" fmla="*/ 250 w 250"/>
                <a:gd name="T105" fmla="*/ 112 h 160"/>
                <a:gd name="T106" fmla="*/ 244 w 250"/>
                <a:gd name="T107" fmla="*/ 118 h 160"/>
                <a:gd name="T108" fmla="*/ 240 w 250"/>
                <a:gd name="T109" fmla="*/ 124 h 16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50"/>
                <a:gd name="T166" fmla="*/ 0 h 160"/>
                <a:gd name="T167" fmla="*/ 250 w 250"/>
                <a:gd name="T168" fmla="*/ 160 h 16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50" h="160">
                  <a:moveTo>
                    <a:pt x="240" y="124"/>
                  </a:moveTo>
                  <a:lnTo>
                    <a:pt x="232" y="140"/>
                  </a:lnTo>
                  <a:lnTo>
                    <a:pt x="216" y="148"/>
                  </a:lnTo>
                  <a:lnTo>
                    <a:pt x="212" y="160"/>
                  </a:lnTo>
                  <a:lnTo>
                    <a:pt x="200" y="158"/>
                  </a:lnTo>
                  <a:lnTo>
                    <a:pt x="184" y="152"/>
                  </a:lnTo>
                  <a:lnTo>
                    <a:pt x="176" y="130"/>
                  </a:lnTo>
                  <a:lnTo>
                    <a:pt x="164" y="128"/>
                  </a:lnTo>
                  <a:lnTo>
                    <a:pt x="146" y="118"/>
                  </a:lnTo>
                  <a:lnTo>
                    <a:pt x="134" y="108"/>
                  </a:lnTo>
                  <a:lnTo>
                    <a:pt x="104" y="98"/>
                  </a:lnTo>
                  <a:lnTo>
                    <a:pt x="88" y="100"/>
                  </a:lnTo>
                  <a:lnTo>
                    <a:pt x="68" y="102"/>
                  </a:lnTo>
                  <a:lnTo>
                    <a:pt x="54" y="116"/>
                  </a:lnTo>
                  <a:lnTo>
                    <a:pt x="50" y="114"/>
                  </a:lnTo>
                  <a:lnTo>
                    <a:pt x="46" y="98"/>
                  </a:lnTo>
                  <a:lnTo>
                    <a:pt x="40" y="80"/>
                  </a:lnTo>
                  <a:lnTo>
                    <a:pt x="30" y="72"/>
                  </a:lnTo>
                  <a:lnTo>
                    <a:pt x="28" y="72"/>
                  </a:lnTo>
                  <a:lnTo>
                    <a:pt x="32" y="68"/>
                  </a:lnTo>
                  <a:lnTo>
                    <a:pt x="34" y="66"/>
                  </a:lnTo>
                  <a:lnTo>
                    <a:pt x="30" y="58"/>
                  </a:lnTo>
                  <a:lnTo>
                    <a:pt x="22" y="60"/>
                  </a:lnTo>
                  <a:lnTo>
                    <a:pt x="22" y="62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8" y="40"/>
                  </a:lnTo>
                  <a:lnTo>
                    <a:pt x="38" y="46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46" y="36"/>
                  </a:lnTo>
                  <a:lnTo>
                    <a:pt x="28" y="18"/>
                  </a:lnTo>
                  <a:lnTo>
                    <a:pt x="14" y="16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4" y="14"/>
                  </a:lnTo>
                  <a:lnTo>
                    <a:pt x="6" y="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28" y="14"/>
                  </a:lnTo>
                  <a:lnTo>
                    <a:pt x="46" y="20"/>
                  </a:lnTo>
                  <a:lnTo>
                    <a:pt x="66" y="28"/>
                  </a:lnTo>
                  <a:lnTo>
                    <a:pt x="92" y="32"/>
                  </a:lnTo>
                  <a:lnTo>
                    <a:pt x="86" y="20"/>
                  </a:lnTo>
                  <a:lnTo>
                    <a:pt x="94" y="14"/>
                  </a:lnTo>
                  <a:lnTo>
                    <a:pt x="110" y="0"/>
                  </a:lnTo>
                  <a:lnTo>
                    <a:pt x="132" y="16"/>
                  </a:lnTo>
                  <a:lnTo>
                    <a:pt x="144" y="38"/>
                  </a:lnTo>
                  <a:lnTo>
                    <a:pt x="168" y="46"/>
                  </a:lnTo>
                  <a:lnTo>
                    <a:pt x="182" y="54"/>
                  </a:lnTo>
                  <a:lnTo>
                    <a:pt x="210" y="72"/>
                  </a:lnTo>
                  <a:lnTo>
                    <a:pt x="240" y="92"/>
                  </a:lnTo>
                  <a:lnTo>
                    <a:pt x="250" y="112"/>
                  </a:lnTo>
                  <a:lnTo>
                    <a:pt x="244" y="118"/>
                  </a:lnTo>
                  <a:lnTo>
                    <a:pt x="240" y="1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7" name="Freeform 264"/>
            <p:cNvSpPr>
              <a:spLocks/>
            </p:cNvSpPr>
            <p:nvPr/>
          </p:nvSpPr>
          <p:spPr bwMode="auto">
            <a:xfrm>
              <a:off x="3604" y="2184"/>
              <a:ext cx="232" cy="190"/>
            </a:xfrm>
            <a:custGeom>
              <a:avLst/>
              <a:gdLst>
                <a:gd name="T0" fmla="*/ 2 w 232"/>
                <a:gd name="T1" fmla="*/ 82 h 190"/>
                <a:gd name="T2" fmla="*/ 0 w 232"/>
                <a:gd name="T3" fmla="*/ 86 h 190"/>
                <a:gd name="T4" fmla="*/ 0 w 232"/>
                <a:gd name="T5" fmla="*/ 96 h 190"/>
                <a:gd name="T6" fmla="*/ 8 w 232"/>
                <a:gd name="T7" fmla="*/ 102 h 190"/>
                <a:gd name="T8" fmla="*/ 6 w 232"/>
                <a:gd name="T9" fmla="*/ 106 h 190"/>
                <a:gd name="T10" fmla="*/ 10 w 232"/>
                <a:gd name="T11" fmla="*/ 124 h 190"/>
                <a:gd name="T12" fmla="*/ 12 w 232"/>
                <a:gd name="T13" fmla="*/ 142 h 190"/>
                <a:gd name="T14" fmla="*/ 30 w 232"/>
                <a:gd name="T15" fmla="*/ 148 h 190"/>
                <a:gd name="T16" fmla="*/ 34 w 232"/>
                <a:gd name="T17" fmla="*/ 156 h 190"/>
                <a:gd name="T18" fmla="*/ 20 w 232"/>
                <a:gd name="T19" fmla="*/ 180 h 190"/>
                <a:gd name="T20" fmla="*/ 36 w 232"/>
                <a:gd name="T21" fmla="*/ 184 h 190"/>
                <a:gd name="T22" fmla="*/ 50 w 232"/>
                <a:gd name="T23" fmla="*/ 190 h 190"/>
                <a:gd name="T24" fmla="*/ 78 w 232"/>
                <a:gd name="T25" fmla="*/ 188 h 190"/>
                <a:gd name="T26" fmla="*/ 96 w 232"/>
                <a:gd name="T27" fmla="*/ 184 h 190"/>
                <a:gd name="T28" fmla="*/ 116 w 232"/>
                <a:gd name="T29" fmla="*/ 180 h 190"/>
                <a:gd name="T30" fmla="*/ 114 w 232"/>
                <a:gd name="T31" fmla="*/ 170 h 190"/>
                <a:gd name="T32" fmla="*/ 118 w 232"/>
                <a:gd name="T33" fmla="*/ 154 h 190"/>
                <a:gd name="T34" fmla="*/ 136 w 232"/>
                <a:gd name="T35" fmla="*/ 146 h 190"/>
                <a:gd name="T36" fmla="*/ 140 w 232"/>
                <a:gd name="T37" fmla="*/ 142 h 190"/>
                <a:gd name="T38" fmla="*/ 156 w 232"/>
                <a:gd name="T39" fmla="*/ 142 h 190"/>
                <a:gd name="T40" fmla="*/ 158 w 232"/>
                <a:gd name="T41" fmla="*/ 118 h 190"/>
                <a:gd name="T42" fmla="*/ 172 w 232"/>
                <a:gd name="T43" fmla="*/ 106 h 190"/>
                <a:gd name="T44" fmla="*/ 162 w 232"/>
                <a:gd name="T45" fmla="*/ 94 h 190"/>
                <a:gd name="T46" fmla="*/ 178 w 232"/>
                <a:gd name="T47" fmla="*/ 92 h 190"/>
                <a:gd name="T48" fmla="*/ 180 w 232"/>
                <a:gd name="T49" fmla="*/ 84 h 190"/>
                <a:gd name="T50" fmla="*/ 184 w 232"/>
                <a:gd name="T51" fmla="*/ 68 h 190"/>
                <a:gd name="T52" fmla="*/ 176 w 232"/>
                <a:gd name="T53" fmla="*/ 50 h 190"/>
                <a:gd name="T54" fmla="*/ 184 w 232"/>
                <a:gd name="T55" fmla="*/ 38 h 190"/>
                <a:gd name="T56" fmla="*/ 206 w 232"/>
                <a:gd name="T57" fmla="*/ 32 h 190"/>
                <a:gd name="T58" fmla="*/ 226 w 232"/>
                <a:gd name="T59" fmla="*/ 28 h 190"/>
                <a:gd name="T60" fmla="*/ 226 w 232"/>
                <a:gd name="T61" fmla="*/ 24 h 190"/>
                <a:gd name="T62" fmla="*/ 230 w 232"/>
                <a:gd name="T63" fmla="*/ 24 h 190"/>
                <a:gd name="T64" fmla="*/ 232 w 232"/>
                <a:gd name="T65" fmla="*/ 24 h 190"/>
                <a:gd name="T66" fmla="*/ 216 w 232"/>
                <a:gd name="T67" fmla="*/ 22 h 190"/>
                <a:gd name="T68" fmla="*/ 212 w 232"/>
                <a:gd name="T69" fmla="*/ 22 h 190"/>
                <a:gd name="T70" fmla="*/ 196 w 232"/>
                <a:gd name="T71" fmla="*/ 22 h 190"/>
                <a:gd name="T72" fmla="*/ 176 w 232"/>
                <a:gd name="T73" fmla="*/ 32 h 190"/>
                <a:gd name="T74" fmla="*/ 168 w 232"/>
                <a:gd name="T75" fmla="*/ 8 h 190"/>
                <a:gd name="T76" fmla="*/ 166 w 232"/>
                <a:gd name="T77" fmla="*/ 8 h 190"/>
                <a:gd name="T78" fmla="*/ 158 w 232"/>
                <a:gd name="T79" fmla="*/ 0 h 190"/>
                <a:gd name="T80" fmla="*/ 150 w 232"/>
                <a:gd name="T81" fmla="*/ 2 h 190"/>
                <a:gd name="T82" fmla="*/ 150 w 232"/>
                <a:gd name="T83" fmla="*/ 14 h 190"/>
                <a:gd name="T84" fmla="*/ 136 w 232"/>
                <a:gd name="T85" fmla="*/ 20 h 190"/>
                <a:gd name="T86" fmla="*/ 132 w 232"/>
                <a:gd name="T87" fmla="*/ 26 h 190"/>
                <a:gd name="T88" fmla="*/ 120 w 232"/>
                <a:gd name="T89" fmla="*/ 26 h 190"/>
                <a:gd name="T90" fmla="*/ 112 w 232"/>
                <a:gd name="T91" fmla="*/ 26 h 190"/>
                <a:gd name="T92" fmla="*/ 106 w 232"/>
                <a:gd name="T93" fmla="*/ 24 h 190"/>
                <a:gd name="T94" fmla="*/ 90 w 232"/>
                <a:gd name="T95" fmla="*/ 20 h 190"/>
                <a:gd name="T96" fmla="*/ 72 w 232"/>
                <a:gd name="T97" fmla="*/ 16 h 190"/>
                <a:gd name="T98" fmla="*/ 66 w 232"/>
                <a:gd name="T99" fmla="*/ 24 h 190"/>
                <a:gd name="T100" fmla="*/ 60 w 232"/>
                <a:gd name="T101" fmla="*/ 30 h 190"/>
                <a:gd name="T102" fmla="*/ 52 w 232"/>
                <a:gd name="T103" fmla="*/ 46 h 190"/>
                <a:gd name="T104" fmla="*/ 38 w 232"/>
                <a:gd name="T105" fmla="*/ 54 h 190"/>
                <a:gd name="T106" fmla="*/ 32 w 232"/>
                <a:gd name="T107" fmla="*/ 66 h 190"/>
                <a:gd name="T108" fmla="*/ 22 w 232"/>
                <a:gd name="T109" fmla="*/ 64 h 190"/>
                <a:gd name="T110" fmla="*/ 6 w 232"/>
                <a:gd name="T111" fmla="*/ 58 h 190"/>
                <a:gd name="T112" fmla="*/ 2 w 232"/>
                <a:gd name="T113" fmla="*/ 82 h 1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32"/>
                <a:gd name="T172" fmla="*/ 0 h 190"/>
                <a:gd name="T173" fmla="*/ 232 w 232"/>
                <a:gd name="T174" fmla="*/ 190 h 1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32" h="190">
                  <a:moveTo>
                    <a:pt x="2" y="82"/>
                  </a:moveTo>
                  <a:lnTo>
                    <a:pt x="0" y="86"/>
                  </a:lnTo>
                  <a:lnTo>
                    <a:pt x="0" y="96"/>
                  </a:lnTo>
                  <a:lnTo>
                    <a:pt x="8" y="102"/>
                  </a:lnTo>
                  <a:lnTo>
                    <a:pt x="6" y="106"/>
                  </a:lnTo>
                  <a:lnTo>
                    <a:pt x="10" y="124"/>
                  </a:lnTo>
                  <a:lnTo>
                    <a:pt x="12" y="142"/>
                  </a:lnTo>
                  <a:lnTo>
                    <a:pt x="30" y="148"/>
                  </a:lnTo>
                  <a:lnTo>
                    <a:pt x="34" y="156"/>
                  </a:lnTo>
                  <a:lnTo>
                    <a:pt x="20" y="180"/>
                  </a:lnTo>
                  <a:lnTo>
                    <a:pt x="36" y="184"/>
                  </a:lnTo>
                  <a:lnTo>
                    <a:pt x="50" y="190"/>
                  </a:lnTo>
                  <a:lnTo>
                    <a:pt x="78" y="188"/>
                  </a:lnTo>
                  <a:lnTo>
                    <a:pt x="96" y="184"/>
                  </a:lnTo>
                  <a:lnTo>
                    <a:pt x="116" y="180"/>
                  </a:lnTo>
                  <a:lnTo>
                    <a:pt x="114" y="170"/>
                  </a:lnTo>
                  <a:lnTo>
                    <a:pt x="118" y="154"/>
                  </a:lnTo>
                  <a:lnTo>
                    <a:pt x="136" y="146"/>
                  </a:lnTo>
                  <a:lnTo>
                    <a:pt x="140" y="142"/>
                  </a:lnTo>
                  <a:lnTo>
                    <a:pt x="156" y="142"/>
                  </a:lnTo>
                  <a:lnTo>
                    <a:pt x="158" y="118"/>
                  </a:lnTo>
                  <a:lnTo>
                    <a:pt x="172" y="106"/>
                  </a:lnTo>
                  <a:lnTo>
                    <a:pt x="162" y="94"/>
                  </a:lnTo>
                  <a:lnTo>
                    <a:pt x="178" y="92"/>
                  </a:lnTo>
                  <a:lnTo>
                    <a:pt x="180" y="84"/>
                  </a:lnTo>
                  <a:lnTo>
                    <a:pt x="184" y="68"/>
                  </a:lnTo>
                  <a:lnTo>
                    <a:pt x="176" y="50"/>
                  </a:lnTo>
                  <a:lnTo>
                    <a:pt x="184" y="38"/>
                  </a:lnTo>
                  <a:lnTo>
                    <a:pt x="206" y="32"/>
                  </a:lnTo>
                  <a:lnTo>
                    <a:pt x="226" y="28"/>
                  </a:lnTo>
                  <a:lnTo>
                    <a:pt x="226" y="24"/>
                  </a:lnTo>
                  <a:lnTo>
                    <a:pt x="230" y="24"/>
                  </a:lnTo>
                  <a:lnTo>
                    <a:pt x="232" y="24"/>
                  </a:lnTo>
                  <a:lnTo>
                    <a:pt x="216" y="22"/>
                  </a:lnTo>
                  <a:lnTo>
                    <a:pt x="212" y="22"/>
                  </a:lnTo>
                  <a:lnTo>
                    <a:pt x="196" y="22"/>
                  </a:lnTo>
                  <a:lnTo>
                    <a:pt x="176" y="32"/>
                  </a:lnTo>
                  <a:lnTo>
                    <a:pt x="168" y="8"/>
                  </a:lnTo>
                  <a:lnTo>
                    <a:pt x="166" y="8"/>
                  </a:lnTo>
                  <a:lnTo>
                    <a:pt x="158" y="0"/>
                  </a:lnTo>
                  <a:lnTo>
                    <a:pt x="150" y="2"/>
                  </a:lnTo>
                  <a:lnTo>
                    <a:pt x="150" y="14"/>
                  </a:lnTo>
                  <a:lnTo>
                    <a:pt x="136" y="20"/>
                  </a:lnTo>
                  <a:lnTo>
                    <a:pt x="132" y="26"/>
                  </a:lnTo>
                  <a:lnTo>
                    <a:pt x="120" y="26"/>
                  </a:lnTo>
                  <a:lnTo>
                    <a:pt x="112" y="26"/>
                  </a:lnTo>
                  <a:lnTo>
                    <a:pt x="106" y="24"/>
                  </a:lnTo>
                  <a:lnTo>
                    <a:pt x="90" y="20"/>
                  </a:lnTo>
                  <a:lnTo>
                    <a:pt x="72" y="16"/>
                  </a:lnTo>
                  <a:lnTo>
                    <a:pt x="66" y="24"/>
                  </a:lnTo>
                  <a:lnTo>
                    <a:pt x="60" y="30"/>
                  </a:lnTo>
                  <a:lnTo>
                    <a:pt x="52" y="46"/>
                  </a:lnTo>
                  <a:lnTo>
                    <a:pt x="38" y="54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6" y="58"/>
                  </a:lnTo>
                  <a:lnTo>
                    <a:pt x="2" y="8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8" name="Freeform 265"/>
            <p:cNvSpPr>
              <a:spLocks/>
            </p:cNvSpPr>
            <p:nvPr/>
          </p:nvSpPr>
          <p:spPr bwMode="auto">
            <a:xfrm>
              <a:off x="3112" y="2242"/>
              <a:ext cx="34" cy="18"/>
            </a:xfrm>
            <a:custGeom>
              <a:avLst/>
              <a:gdLst>
                <a:gd name="T0" fmla="*/ 34 w 34"/>
                <a:gd name="T1" fmla="*/ 0 h 18"/>
                <a:gd name="T2" fmla="*/ 12 w 34"/>
                <a:gd name="T3" fmla="*/ 6 h 18"/>
                <a:gd name="T4" fmla="*/ 0 w 34"/>
                <a:gd name="T5" fmla="*/ 10 h 18"/>
                <a:gd name="T6" fmla="*/ 4 w 34"/>
                <a:gd name="T7" fmla="*/ 18 h 18"/>
                <a:gd name="T8" fmla="*/ 24 w 34"/>
                <a:gd name="T9" fmla="*/ 14 h 18"/>
                <a:gd name="T10" fmla="*/ 24 w 34"/>
                <a:gd name="T11" fmla="*/ 8 h 18"/>
                <a:gd name="T12" fmla="*/ 34 w 3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18"/>
                <a:gd name="T23" fmla="*/ 34 w 3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18">
                  <a:moveTo>
                    <a:pt x="34" y="0"/>
                  </a:moveTo>
                  <a:lnTo>
                    <a:pt x="12" y="6"/>
                  </a:lnTo>
                  <a:lnTo>
                    <a:pt x="0" y="10"/>
                  </a:lnTo>
                  <a:lnTo>
                    <a:pt x="4" y="18"/>
                  </a:lnTo>
                  <a:lnTo>
                    <a:pt x="24" y="14"/>
                  </a:lnTo>
                  <a:lnTo>
                    <a:pt x="24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9" name="Line 266"/>
            <p:cNvSpPr>
              <a:spLocks noChangeShapeType="1"/>
            </p:cNvSpPr>
            <p:nvPr/>
          </p:nvSpPr>
          <p:spPr bwMode="auto">
            <a:xfrm>
              <a:off x="3824" y="2214"/>
              <a:ext cx="4" cy="2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0" name="Line 267"/>
            <p:cNvSpPr>
              <a:spLocks noChangeShapeType="1"/>
            </p:cNvSpPr>
            <p:nvPr/>
          </p:nvSpPr>
          <p:spPr bwMode="auto">
            <a:xfrm>
              <a:off x="3828" y="2216"/>
              <a:ext cx="1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1" name="Line 268"/>
            <p:cNvSpPr>
              <a:spLocks noChangeShapeType="1"/>
            </p:cNvSpPr>
            <p:nvPr/>
          </p:nvSpPr>
          <p:spPr bwMode="auto">
            <a:xfrm flipH="1">
              <a:off x="3820" y="2220"/>
              <a:ext cx="6" cy="2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2" name="Line 269"/>
            <p:cNvSpPr>
              <a:spLocks noChangeShapeType="1"/>
            </p:cNvSpPr>
            <p:nvPr/>
          </p:nvSpPr>
          <p:spPr bwMode="auto">
            <a:xfrm flipH="1">
              <a:off x="3818" y="2222"/>
              <a:ext cx="4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3" name="Line 270"/>
            <p:cNvSpPr>
              <a:spLocks noChangeShapeType="1"/>
            </p:cNvSpPr>
            <p:nvPr/>
          </p:nvSpPr>
          <p:spPr bwMode="auto">
            <a:xfrm flipH="1">
              <a:off x="3812" y="2226"/>
              <a:ext cx="6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4" name="Line 271"/>
            <p:cNvSpPr>
              <a:spLocks noChangeShapeType="1"/>
            </p:cNvSpPr>
            <p:nvPr/>
          </p:nvSpPr>
          <p:spPr bwMode="auto">
            <a:xfrm flipH="1">
              <a:off x="3810" y="2228"/>
              <a:ext cx="4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5" name="Line 272"/>
            <p:cNvSpPr>
              <a:spLocks noChangeShapeType="1"/>
            </p:cNvSpPr>
            <p:nvPr/>
          </p:nvSpPr>
          <p:spPr bwMode="auto">
            <a:xfrm flipH="1">
              <a:off x="3810" y="2232"/>
              <a:ext cx="2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6" name="Line 273"/>
            <p:cNvSpPr>
              <a:spLocks noChangeShapeType="1"/>
            </p:cNvSpPr>
            <p:nvPr/>
          </p:nvSpPr>
          <p:spPr bwMode="auto">
            <a:xfrm>
              <a:off x="3812" y="2238"/>
              <a:ext cx="1" cy="8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7" name="Line 274"/>
            <p:cNvSpPr>
              <a:spLocks noChangeShapeType="1"/>
            </p:cNvSpPr>
            <p:nvPr/>
          </p:nvSpPr>
          <p:spPr bwMode="auto">
            <a:xfrm>
              <a:off x="3812" y="2246"/>
              <a:ext cx="1" cy="1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8" name="Line 275"/>
            <p:cNvSpPr>
              <a:spLocks noChangeShapeType="1"/>
            </p:cNvSpPr>
            <p:nvPr/>
          </p:nvSpPr>
          <p:spPr bwMode="auto">
            <a:xfrm>
              <a:off x="3822" y="2268"/>
              <a:ext cx="1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9" name="Line 276"/>
            <p:cNvSpPr>
              <a:spLocks noChangeShapeType="1"/>
            </p:cNvSpPr>
            <p:nvPr/>
          </p:nvSpPr>
          <p:spPr bwMode="auto">
            <a:xfrm>
              <a:off x="3822" y="2270"/>
              <a:ext cx="8" cy="10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0" name="Line 277"/>
            <p:cNvSpPr>
              <a:spLocks noChangeShapeType="1"/>
            </p:cNvSpPr>
            <p:nvPr/>
          </p:nvSpPr>
          <p:spPr bwMode="auto">
            <a:xfrm>
              <a:off x="3828" y="2278"/>
              <a:ext cx="8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1" name="Line 278"/>
            <p:cNvSpPr>
              <a:spLocks noChangeShapeType="1"/>
            </p:cNvSpPr>
            <p:nvPr/>
          </p:nvSpPr>
          <p:spPr bwMode="auto">
            <a:xfrm>
              <a:off x="3836" y="2282"/>
              <a:ext cx="1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2" name="Line 279"/>
            <p:cNvSpPr>
              <a:spLocks noChangeShapeType="1"/>
            </p:cNvSpPr>
            <p:nvPr/>
          </p:nvSpPr>
          <p:spPr bwMode="auto">
            <a:xfrm>
              <a:off x="3836" y="2288"/>
              <a:ext cx="1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3" name="Line 280"/>
            <p:cNvSpPr>
              <a:spLocks noChangeShapeType="1"/>
            </p:cNvSpPr>
            <p:nvPr/>
          </p:nvSpPr>
          <p:spPr bwMode="auto">
            <a:xfrm>
              <a:off x="3836" y="2292"/>
              <a:ext cx="6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4" name="Line 281"/>
            <p:cNvSpPr>
              <a:spLocks noChangeShapeType="1"/>
            </p:cNvSpPr>
            <p:nvPr/>
          </p:nvSpPr>
          <p:spPr bwMode="auto">
            <a:xfrm>
              <a:off x="3842" y="2296"/>
              <a:ext cx="6" cy="1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5" name="Line 282"/>
            <p:cNvSpPr>
              <a:spLocks noChangeShapeType="1"/>
            </p:cNvSpPr>
            <p:nvPr/>
          </p:nvSpPr>
          <p:spPr bwMode="auto">
            <a:xfrm flipV="1">
              <a:off x="3926" y="2270"/>
              <a:ext cx="10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6" name="Line 283"/>
            <p:cNvSpPr>
              <a:spLocks noChangeShapeType="1"/>
            </p:cNvSpPr>
            <p:nvPr/>
          </p:nvSpPr>
          <p:spPr bwMode="auto">
            <a:xfrm flipV="1">
              <a:off x="3934" y="2260"/>
              <a:ext cx="4" cy="12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7" name="Line 284"/>
            <p:cNvSpPr>
              <a:spLocks noChangeShapeType="1"/>
            </p:cNvSpPr>
            <p:nvPr/>
          </p:nvSpPr>
          <p:spPr bwMode="auto">
            <a:xfrm flipV="1">
              <a:off x="3938" y="2242"/>
              <a:ext cx="2" cy="18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8" name="Line 285"/>
            <p:cNvSpPr>
              <a:spLocks noChangeShapeType="1"/>
            </p:cNvSpPr>
            <p:nvPr/>
          </p:nvSpPr>
          <p:spPr bwMode="auto">
            <a:xfrm flipH="1" flipV="1">
              <a:off x="3930" y="2238"/>
              <a:ext cx="10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9" name="Line 286"/>
            <p:cNvSpPr>
              <a:spLocks noChangeShapeType="1"/>
            </p:cNvSpPr>
            <p:nvPr/>
          </p:nvSpPr>
          <p:spPr bwMode="auto">
            <a:xfrm flipH="1">
              <a:off x="3894" y="2236"/>
              <a:ext cx="14" cy="8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90" name="Freeform 287"/>
            <p:cNvSpPr>
              <a:spLocks/>
            </p:cNvSpPr>
            <p:nvPr/>
          </p:nvSpPr>
          <p:spPr bwMode="auto">
            <a:xfrm>
              <a:off x="3162" y="2262"/>
              <a:ext cx="22" cy="32"/>
            </a:xfrm>
            <a:custGeom>
              <a:avLst/>
              <a:gdLst>
                <a:gd name="T0" fmla="*/ 20 w 22"/>
                <a:gd name="T1" fmla="*/ 16 h 32"/>
                <a:gd name="T2" fmla="*/ 8 w 22"/>
                <a:gd name="T3" fmla="*/ 30 h 32"/>
                <a:gd name="T4" fmla="*/ 0 w 22"/>
                <a:gd name="T5" fmla="*/ 32 h 32"/>
                <a:gd name="T6" fmla="*/ 6 w 22"/>
                <a:gd name="T7" fmla="*/ 16 h 32"/>
                <a:gd name="T8" fmla="*/ 12 w 22"/>
                <a:gd name="T9" fmla="*/ 0 h 32"/>
                <a:gd name="T10" fmla="*/ 22 w 22"/>
                <a:gd name="T11" fmla="*/ 4 h 32"/>
                <a:gd name="T12" fmla="*/ 20 w 22"/>
                <a:gd name="T13" fmla="*/ 16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32"/>
                <a:gd name="T23" fmla="*/ 22 w 22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32">
                  <a:moveTo>
                    <a:pt x="20" y="16"/>
                  </a:moveTo>
                  <a:lnTo>
                    <a:pt x="8" y="30"/>
                  </a:lnTo>
                  <a:lnTo>
                    <a:pt x="0" y="32"/>
                  </a:lnTo>
                  <a:lnTo>
                    <a:pt x="6" y="16"/>
                  </a:lnTo>
                  <a:lnTo>
                    <a:pt x="12" y="0"/>
                  </a:lnTo>
                  <a:lnTo>
                    <a:pt x="22" y="4"/>
                  </a:lnTo>
                  <a:lnTo>
                    <a:pt x="20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1" name="Freeform 288"/>
            <p:cNvSpPr>
              <a:spLocks/>
            </p:cNvSpPr>
            <p:nvPr/>
          </p:nvSpPr>
          <p:spPr bwMode="auto">
            <a:xfrm>
              <a:off x="3170" y="2208"/>
              <a:ext cx="106" cy="104"/>
            </a:xfrm>
            <a:custGeom>
              <a:avLst/>
              <a:gdLst>
                <a:gd name="T0" fmla="*/ 68 w 106"/>
                <a:gd name="T1" fmla="*/ 8 h 104"/>
                <a:gd name="T2" fmla="*/ 42 w 106"/>
                <a:gd name="T3" fmla="*/ 6 h 104"/>
                <a:gd name="T4" fmla="*/ 16 w 106"/>
                <a:gd name="T5" fmla="*/ 10 h 104"/>
                <a:gd name="T6" fmla="*/ 8 w 106"/>
                <a:gd name="T7" fmla="*/ 12 h 104"/>
                <a:gd name="T8" fmla="*/ 8 w 106"/>
                <a:gd name="T9" fmla="*/ 20 h 104"/>
                <a:gd name="T10" fmla="*/ 2 w 106"/>
                <a:gd name="T11" fmla="*/ 28 h 104"/>
                <a:gd name="T12" fmla="*/ 0 w 106"/>
                <a:gd name="T13" fmla="*/ 28 h 104"/>
                <a:gd name="T14" fmla="*/ 4 w 106"/>
                <a:gd name="T15" fmla="*/ 54 h 104"/>
                <a:gd name="T16" fmla="*/ 16 w 106"/>
                <a:gd name="T17" fmla="*/ 58 h 104"/>
                <a:gd name="T18" fmla="*/ 12 w 106"/>
                <a:gd name="T19" fmla="*/ 72 h 104"/>
                <a:gd name="T20" fmla="*/ 0 w 106"/>
                <a:gd name="T21" fmla="*/ 84 h 104"/>
                <a:gd name="T22" fmla="*/ 2 w 106"/>
                <a:gd name="T23" fmla="*/ 94 h 104"/>
                <a:gd name="T24" fmla="*/ 24 w 106"/>
                <a:gd name="T25" fmla="*/ 104 h 104"/>
                <a:gd name="T26" fmla="*/ 40 w 106"/>
                <a:gd name="T27" fmla="*/ 94 h 104"/>
                <a:gd name="T28" fmla="*/ 56 w 106"/>
                <a:gd name="T29" fmla="*/ 82 h 104"/>
                <a:gd name="T30" fmla="*/ 74 w 106"/>
                <a:gd name="T31" fmla="*/ 68 h 104"/>
                <a:gd name="T32" fmla="*/ 90 w 106"/>
                <a:gd name="T33" fmla="*/ 58 h 104"/>
                <a:gd name="T34" fmla="*/ 90 w 106"/>
                <a:gd name="T35" fmla="*/ 38 h 104"/>
                <a:gd name="T36" fmla="*/ 90 w 106"/>
                <a:gd name="T37" fmla="*/ 18 h 104"/>
                <a:gd name="T38" fmla="*/ 106 w 106"/>
                <a:gd name="T39" fmla="*/ 2 h 104"/>
                <a:gd name="T40" fmla="*/ 100 w 106"/>
                <a:gd name="T41" fmla="*/ 0 h 104"/>
                <a:gd name="T42" fmla="*/ 84 w 106"/>
                <a:gd name="T43" fmla="*/ 4 h 104"/>
                <a:gd name="T44" fmla="*/ 68 w 106"/>
                <a:gd name="T45" fmla="*/ 8 h 1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104"/>
                <a:gd name="T71" fmla="*/ 106 w 106"/>
                <a:gd name="T72" fmla="*/ 104 h 1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104">
                  <a:moveTo>
                    <a:pt x="68" y="8"/>
                  </a:moveTo>
                  <a:lnTo>
                    <a:pt x="42" y="6"/>
                  </a:lnTo>
                  <a:lnTo>
                    <a:pt x="16" y="10"/>
                  </a:lnTo>
                  <a:lnTo>
                    <a:pt x="8" y="12"/>
                  </a:lnTo>
                  <a:lnTo>
                    <a:pt x="8" y="20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4" y="54"/>
                  </a:lnTo>
                  <a:lnTo>
                    <a:pt x="16" y="58"/>
                  </a:lnTo>
                  <a:lnTo>
                    <a:pt x="12" y="72"/>
                  </a:lnTo>
                  <a:lnTo>
                    <a:pt x="0" y="84"/>
                  </a:lnTo>
                  <a:lnTo>
                    <a:pt x="2" y="94"/>
                  </a:lnTo>
                  <a:lnTo>
                    <a:pt x="24" y="104"/>
                  </a:lnTo>
                  <a:lnTo>
                    <a:pt x="40" y="94"/>
                  </a:lnTo>
                  <a:lnTo>
                    <a:pt x="56" y="82"/>
                  </a:lnTo>
                  <a:lnTo>
                    <a:pt x="74" y="68"/>
                  </a:lnTo>
                  <a:lnTo>
                    <a:pt x="90" y="58"/>
                  </a:lnTo>
                  <a:lnTo>
                    <a:pt x="90" y="38"/>
                  </a:lnTo>
                  <a:lnTo>
                    <a:pt x="90" y="18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84" y="4"/>
                  </a:lnTo>
                  <a:lnTo>
                    <a:pt x="68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3694" y="2114"/>
              <a:ext cx="144" cy="102"/>
            </a:xfrm>
            <a:custGeom>
              <a:avLst/>
              <a:gdLst>
                <a:gd name="T0" fmla="*/ 122 w 144"/>
                <a:gd name="T1" fmla="*/ 92 h 102"/>
                <a:gd name="T2" fmla="*/ 106 w 144"/>
                <a:gd name="T3" fmla="*/ 92 h 102"/>
                <a:gd name="T4" fmla="*/ 84 w 144"/>
                <a:gd name="T5" fmla="*/ 102 h 102"/>
                <a:gd name="T6" fmla="*/ 78 w 144"/>
                <a:gd name="T7" fmla="*/ 78 h 102"/>
                <a:gd name="T8" fmla="*/ 76 w 144"/>
                <a:gd name="T9" fmla="*/ 78 h 102"/>
                <a:gd name="T10" fmla="*/ 68 w 144"/>
                <a:gd name="T11" fmla="*/ 68 h 102"/>
                <a:gd name="T12" fmla="*/ 60 w 144"/>
                <a:gd name="T13" fmla="*/ 72 h 102"/>
                <a:gd name="T14" fmla="*/ 60 w 144"/>
                <a:gd name="T15" fmla="*/ 84 h 102"/>
                <a:gd name="T16" fmla="*/ 46 w 144"/>
                <a:gd name="T17" fmla="*/ 90 h 102"/>
                <a:gd name="T18" fmla="*/ 42 w 144"/>
                <a:gd name="T19" fmla="*/ 96 h 102"/>
                <a:gd name="T20" fmla="*/ 30 w 144"/>
                <a:gd name="T21" fmla="*/ 96 h 102"/>
                <a:gd name="T22" fmla="*/ 22 w 144"/>
                <a:gd name="T23" fmla="*/ 96 h 102"/>
                <a:gd name="T24" fmla="*/ 16 w 144"/>
                <a:gd name="T25" fmla="*/ 92 h 102"/>
                <a:gd name="T26" fmla="*/ 20 w 144"/>
                <a:gd name="T27" fmla="*/ 80 h 102"/>
                <a:gd name="T28" fmla="*/ 24 w 144"/>
                <a:gd name="T29" fmla="*/ 66 h 102"/>
                <a:gd name="T30" fmla="*/ 18 w 144"/>
                <a:gd name="T31" fmla="*/ 58 h 102"/>
                <a:gd name="T32" fmla="*/ 6 w 144"/>
                <a:gd name="T33" fmla="*/ 50 h 102"/>
                <a:gd name="T34" fmla="*/ 0 w 144"/>
                <a:gd name="T35" fmla="*/ 42 h 102"/>
                <a:gd name="T36" fmla="*/ 18 w 144"/>
                <a:gd name="T37" fmla="*/ 26 h 102"/>
                <a:gd name="T38" fmla="*/ 34 w 144"/>
                <a:gd name="T39" fmla="*/ 10 h 102"/>
                <a:gd name="T40" fmla="*/ 48 w 144"/>
                <a:gd name="T41" fmla="*/ 0 h 102"/>
                <a:gd name="T42" fmla="*/ 70 w 144"/>
                <a:gd name="T43" fmla="*/ 2 h 102"/>
                <a:gd name="T44" fmla="*/ 90 w 144"/>
                <a:gd name="T45" fmla="*/ 14 h 102"/>
                <a:gd name="T46" fmla="*/ 68 w 144"/>
                <a:gd name="T47" fmla="*/ 20 h 102"/>
                <a:gd name="T48" fmla="*/ 48 w 144"/>
                <a:gd name="T49" fmla="*/ 28 h 102"/>
                <a:gd name="T50" fmla="*/ 48 w 144"/>
                <a:gd name="T51" fmla="*/ 42 h 102"/>
                <a:gd name="T52" fmla="*/ 78 w 144"/>
                <a:gd name="T53" fmla="*/ 46 h 102"/>
                <a:gd name="T54" fmla="*/ 106 w 144"/>
                <a:gd name="T55" fmla="*/ 48 h 102"/>
                <a:gd name="T56" fmla="*/ 116 w 144"/>
                <a:gd name="T57" fmla="*/ 66 h 102"/>
                <a:gd name="T58" fmla="*/ 134 w 144"/>
                <a:gd name="T59" fmla="*/ 68 h 102"/>
                <a:gd name="T60" fmla="*/ 144 w 144"/>
                <a:gd name="T61" fmla="*/ 92 h 102"/>
                <a:gd name="T62" fmla="*/ 142 w 144"/>
                <a:gd name="T63" fmla="*/ 92 h 102"/>
                <a:gd name="T64" fmla="*/ 126 w 144"/>
                <a:gd name="T65" fmla="*/ 92 h 102"/>
                <a:gd name="T66" fmla="*/ 122 w 144"/>
                <a:gd name="T67" fmla="*/ 92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4"/>
                <a:gd name="T103" fmla="*/ 0 h 102"/>
                <a:gd name="T104" fmla="*/ 144 w 144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4" h="102">
                  <a:moveTo>
                    <a:pt x="122" y="92"/>
                  </a:moveTo>
                  <a:lnTo>
                    <a:pt x="106" y="92"/>
                  </a:lnTo>
                  <a:lnTo>
                    <a:pt x="84" y="102"/>
                  </a:lnTo>
                  <a:lnTo>
                    <a:pt x="78" y="78"/>
                  </a:lnTo>
                  <a:lnTo>
                    <a:pt x="76" y="78"/>
                  </a:lnTo>
                  <a:lnTo>
                    <a:pt x="68" y="68"/>
                  </a:lnTo>
                  <a:lnTo>
                    <a:pt x="60" y="72"/>
                  </a:lnTo>
                  <a:lnTo>
                    <a:pt x="60" y="84"/>
                  </a:lnTo>
                  <a:lnTo>
                    <a:pt x="46" y="90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2" y="96"/>
                  </a:lnTo>
                  <a:lnTo>
                    <a:pt x="16" y="92"/>
                  </a:lnTo>
                  <a:lnTo>
                    <a:pt x="20" y="80"/>
                  </a:lnTo>
                  <a:lnTo>
                    <a:pt x="24" y="66"/>
                  </a:lnTo>
                  <a:lnTo>
                    <a:pt x="18" y="58"/>
                  </a:lnTo>
                  <a:lnTo>
                    <a:pt x="6" y="50"/>
                  </a:lnTo>
                  <a:lnTo>
                    <a:pt x="0" y="42"/>
                  </a:lnTo>
                  <a:lnTo>
                    <a:pt x="18" y="26"/>
                  </a:lnTo>
                  <a:lnTo>
                    <a:pt x="34" y="10"/>
                  </a:lnTo>
                  <a:lnTo>
                    <a:pt x="48" y="0"/>
                  </a:lnTo>
                  <a:lnTo>
                    <a:pt x="70" y="2"/>
                  </a:lnTo>
                  <a:lnTo>
                    <a:pt x="90" y="14"/>
                  </a:lnTo>
                  <a:lnTo>
                    <a:pt x="68" y="20"/>
                  </a:lnTo>
                  <a:lnTo>
                    <a:pt x="48" y="28"/>
                  </a:lnTo>
                  <a:lnTo>
                    <a:pt x="48" y="42"/>
                  </a:lnTo>
                  <a:lnTo>
                    <a:pt x="78" y="46"/>
                  </a:lnTo>
                  <a:lnTo>
                    <a:pt x="106" y="48"/>
                  </a:lnTo>
                  <a:lnTo>
                    <a:pt x="116" y="66"/>
                  </a:lnTo>
                  <a:lnTo>
                    <a:pt x="134" y="68"/>
                  </a:lnTo>
                  <a:lnTo>
                    <a:pt x="144" y="92"/>
                  </a:lnTo>
                  <a:lnTo>
                    <a:pt x="142" y="92"/>
                  </a:lnTo>
                  <a:lnTo>
                    <a:pt x="126" y="92"/>
                  </a:lnTo>
                  <a:lnTo>
                    <a:pt x="122" y="9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3" name="Freeform 290"/>
            <p:cNvSpPr>
              <a:spLocks/>
            </p:cNvSpPr>
            <p:nvPr/>
          </p:nvSpPr>
          <p:spPr bwMode="auto">
            <a:xfrm>
              <a:off x="2892" y="2100"/>
              <a:ext cx="40" cy="30"/>
            </a:xfrm>
            <a:custGeom>
              <a:avLst/>
              <a:gdLst>
                <a:gd name="T0" fmla="*/ 10 w 40"/>
                <a:gd name="T1" fmla="*/ 30 h 30"/>
                <a:gd name="T2" fmla="*/ 0 w 40"/>
                <a:gd name="T3" fmla="*/ 8 h 30"/>
                <a:gd name="T4" fmla="*/ 4 w 40"/>
                <a:gd name="T5" fmla="*/ 8 h 30"/>
                <a:gd name="T6" fmla="*/ 4 w 40"/>
                <a:gd name="T7" fmla="*/ 4 h 30"/>
                <a:gd name="T8" fmla="*/ 8 w 40"/>
                <a:gd name="T9" fmla="*/ 2 h 30"/>
                <a:gd name="T10" fmla="*/ 12 w 40"/>
                <a:gd name="T11" fmla="*/ 4 h 30"/>
                <a:gd name="T12" fmla="*/ 14 w 40"/>
                <a:gd name="T13" fmla="*/ 0 h 30"/>
                <a:gd name="T14" fmla="*/ 18 w 40"/>
                <a:gd name="T15" fmla="*/ 2 h 30"/>
                <a:gd name="T16" fmla="*/ 20 w 40"/>
                <a:gd name="T17" fmla="*/ 2 h 30"/>
                <a:gd name="T18" fmla="*/ 22 w 40"/>
                <a:gd name="T19" fmla="*/ 0 h 30"/>
                <a:gd name="T20" fmla="*/ 28 w 40"/>
                <a:gd name="T21" fmla="*/ 0 h 30"/>
                <a:gd name="T22" fmla="*/ 34 w 40"/>
                <a:gd name="T23" fmla="*/ 4 h 30"/>
                <a:gd name="T24" fmla="*/ 34 w 40"/>
                <a:gd name="T25" fmla="*/ 2 h 30"/>
                <a:gd name="T26" fmla="*/ 38 w 40"/>
                <a:gd name="T27" fmla="*/ 4 h 30"/>
                <a:gd name="T28" fmla="*/ 40 w 40"/>
                <a:gd name="T29" fmla="*/ 22 h 30"/>
                <a:gd name="T30" fmla="*/ 10 w 40"/>
                <a:gd name="T31" fmla="*/ 30 h 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30"/>
                <a:gd name="T50" fmla="*/ 40 w 40"/>
                <a:gd name="T51" fmla="*/ 30 h 3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30">
                  <a:moveTo>
                    <a:pt x="10" y="30"/>
                  </a:moveTo>
                  <a:lnTo>
                    <a:pt x="0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4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0" y="22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4" name="Freeform 291"/>
            <p:cNvSpPr>
              <a:spLocks/>
            </p:cNvSpPr>
            <p:nvPr/>
          </p:nvSpPr>
          <p:spPr bwMode="auto">
            <a:xfrm>
              <a:off x="2922" y="2062"/>
              <a:ext cx="100" cy="60"/>
            </a:xfrm>
            <a:custGeom>
              <a:avLst/>
              <a:gdLst>
                <a:gd name="T0" fmla="*/ 4 w 100"/>
                <a:gd name="T1" fmla="*/ 4 h 60"/>
                <a:gd name="T2" fmla="*/ 2 w 100"/>
                <a:gd name="T3" fmla="*/ 0 h 60"/>
                <a:gd name="T4" fmla="*/ 0 w 100"/>
                <a:gd name="T5" fmla="*/ 10 h 60"/>
                <a:gd name="T6" fmla="*/ 8 w 100"/>
                <a:gd name="T7" fmla="*/ 22 h 60"/>
                <a:gd name="T8" fmla="*/ 0 w 100"/>
                <a:gd name="T9" fmla="*/ 34 h 60"/>
                <a:gd name="T10" fmla="*/ 4 w 100"/>
                <a:gd name="T11" fmla="*/ 40 h 60"/>
                <a:gd name="T12" fmla="*/ 8 w 100"/>
                <a:gd name="T13" fmla="*/ 44 h 60"/>
                <a:gd name="T14" fmla="*/ 10 w 100"/>
                <a:gd name="T15" fmla="*/ 60 h 60"/>
                <a:gd name="T16" fmla="*/ 30 w 100"/>
                <a:gd name="T17" fmla="*/ 56 h 60"/>
                <a:gd name="T18" fmla="*/ 60 w 100"/>
                <a:gd name="T19" fmla="*/ 60 h 60"/>
                <a:gd name="T20" fmla="*/ 66 w 100"/>
                <a:gd name="T21" fmla="*/ 54 h 60"/>
                <a:gd name="T22" fmla="*/ 68 w 100"/>
                <a:gd name="T23" fmla="*/ 52 h 60"/>
                <a:gd name="T24" fmla="*/ 70 w 100"/>
                <a:gd name="T25" fmla="*/ 46 h 60"/>
                <a:gd name="T26" fmla="*/ 96 w 100"/>
                <a:gd name="T27" fmla="*/ 44 h 60"/>
                <a:gd name="T28" fmla="*/ 88 w 100"/>
                <a:gd name="T29" fmla="*/ 38 h 60"/>
                <a:gd name="T30" fmla="*/ 92 w 100"/>
                <a:gd name="T31" fmla="*/ 30 h 60"/>
                <a:gd name="T32" fmla="*/ 96 w 100"/>
                <a:gd name="T33" fmla="*/ 16 h 60"/>
                <a:gd name="T34" fmla="*/ 100 w 100"/>
                <a:gd name="T35" fmla="*/ 8 h 60"/>
                <a:gd name="T36" fmla="*/ 68 w 100"/>
                <a:gd name="T37" fmla="*/ 2 h 60"/>
                <a:gd name="T38" fmla="*/ 44 w 100"/>
                <a:gd name="T39" fmla="*/ 10 h 60"/>
                <a:gd name="T40" fmla="*/ 22 w 100"/>
                <a:gd name="T41" fmla="*/ 6 h 60"/>
                <a:gd name="T42" fmla="*/ 4 w 100"/>
                <a:gd name="T43" fmla="*/ 4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0"/>
                <a:gd name="T67" fmla="*/ 0 h 60"/>
                <a:gd name="T68" fmla="*/ 100 w 100"/>
                <a:gd name="T69" fmla="*/ 60 h 6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0" h="60">
                  <a:moveTo>
                    <a:pt x="4" y="4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8" y="22"/>
                  </a:lnTo>
                  <a:lnTo>
                    <a:pt x="0" y="34"/>
                  </a:lnTo>
                  <a:lnTo>
                    <a:pt x="4" y="40"/>
                  </a:lnTo>
                  <a:lnTo>
                    <a:pt x="8" y="44"/>
                  </a:lnTo>
                  <a:lnTo>
                    <a:pt x="10" y="60"/>
                  </a:lnTo>
                  <a:lnTo>
                    <a:pt x="30" y="56"/>
                  </a:lnTo>
                  <a:lnTo>
                    <a:pt x="60" y="60"/>
                  </a:lnTo>
                  <a:lnTo>
                    <a:pt x="66" y="54"/>
                  </a:lnTo>
                  <a:lnTo>
                    <a:pt x="68" y="52"/>
                  </a:lnTo>
                  <a:lnTo>
                    <a:pt x="70" y="46"/>
                  </a:lnTo>
                  <a:lnTo>
                    <a:pt x="96" y="44"/>
                  </a:lnTo>
                  <a:lnTo>
                    <a:pt x="88" y="38"/>
                  </a:lnTo>
                  <a:lnTo>
                    <a:pt x="92" y="30"/>
                  </a:lnTo>
                  <a:lnTo>
                    <a:pt x="96" y="16"/>
                  </a:lnTo>
                  <a:lnTo>
                    <a:pt x="100" y="8"/>
                  </a:lnTo>
                  <a:lnTo>
                    <a:pt x="68" y="2"/>
                  </a:lnTo>
                  <a:lnTo>
                    <a:pt x="44" y="10"/>
                  </a:lnTo>
                  <a:lnTo>
                    <a:pt x="22" y="6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5" name="Freeform 292"/>
            <p:cNvSpPr>
              <a:spLocks/>
            </p:cNvSpPr>
            <p:nvPr/>
          </p:nvSpPr>
          <p:spPr bwMode="auto">
            <a:xfrm>
              <a:off x="2874" y="2096"/>
              <a:ext cx="28" cy="58"/>
            </a:xfrm>
            <a:custGeom>
              <a:avLst/>
              <a:gdLst>
                <a:gd name="T0" fmla="*/ 0 w 28"/>
                <a:gd name="T1" fmla="*/ 12 h 58"/>
                <a:gd name="T2" fmla="*/ 4 w 28"/>
                <a:gd name="T3" fmla="*/ 40 h 58"/>
                <a:gd name="T4" fmla="*/ 16 w 28"/>
                <a:gd name="T5" fmla="*/ 58 h 58"/>
                <a:gd name="T6" fmla="*/ 20 w 28"/>
                <a:gd name="T7" fmla="*/ 52 h 58"/>
                <a:gd name="T8" fmla="*/ 28 w 28"/>
                <a:gd name="T9" fmla="*/ 34 h 58"/>
                <a:gd name="T10" fmla="*/ 28 w 28"/>
                <a:gd name="T11" fmla="*/ 34 h 58"/>
                <a:gd name="T12" fmla="*/ 18 w 28"/>
                <a:gd name="T13" fmla="*/ 12 h 58"/>
                <a:gd name="T14" fmla="*/ 12 w 28"/>
                <a:gd name="T15" fmla="*/ 2 h 58"/>
                <a:gd name="T16" fmla="*/ 2 w 28"/>
                <a:gd name="T17" fmla="*/ 0 h 58"/>
                <a:gd name="T18" fmla="*/ 0 w 28"/>
                <a:gd name="T19" fmla="*/ 12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58"/>
                <a:gd name="T32" fmla="*/ 28 w 28"/>
                <a:gd name="T33" fmla="*/ 58 h 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58">
                  <a:moveTo>
                    <a:pt x="0" y="12"/>
                  </a:moveTo>
                  <a:lnTo>
                    <a:pt x="4" y="40"/>
                  </a:lnTo>
                  <a:lnTo>
                    <a:pt x="16" y="58"/>
                  </a:lnTo>
                  <a:lnTo>
                    <a:pt x="20" y="52"/>
                  </a:lnTo>
                  <a:lnTo>
                    <a:pt x="28" y="34"/>
                  </a:lnTo>
                  <a:lnTo>
                    <a:pt x="18" y="12"/>
                  </a:lnTo>
                  <a:lnTo>
                    <a:pt x="12" y="2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6" name="Freeform 293"/>
            <p:cNvSpPr>
              <a:spLocks/>
            </p:cNvSpPr>
            <p:nvPr/>
          </p:nvSpPr>
          <p:spPr bwMode="auto">
            <a:xfrm>
              <a:off x="3268" y="2116"/>
              <a:ext cx="78" cy="52"/>
            </a:xfrm>
            <a:custGeom>
              <a:avLst/>
              <a:gdLst>
                <a:gd name="T0" fmla="*/ 10 w 78"/>
                <a:gd name="T1" fmla="*/ 8 h 52"/>
                <a:gd name="T2" fmla="*/ 0 w 78"/>
                <a:gd name="T3" fmla="*/ 0 h 52"/>
                <a:gd name="T4" fmla="*/ 24 w 78"/>
                <a:gd name="T5" fmla="*/ 0 h 52"/>
                <a:gd name="T6" fmla="*/ 50 w 78"/>
                <a:gd name="T7" fmla="*/ 2 h 52"/>
                <a:gd name="T8" fmla="*/ 66 w 78"/>
                <a:gd name="T9" fmla="*/ 4 h 52"/>
                <a:gd name="T10" fmla="*/ 66 w 78"/>
                <a:gd name="T11" fmla="*/ 22 h 52"/>
                <a:gd name="T12" fmla="*/ 72 w 78"/>
                <a:gd name="T13" fmla="*/ 24 h 52"/>
                <a:gd name="T14" fmla="*/ 66 w 78"/>
                <a:gd name="T15" fmla="*/ 32 h 52"/>
                <a:gd name="T16" fmla="*/ 78 w 78"/>
                <a:gd name="T17" fmla="*/ 50 h 52"/>
                <a:gd name="T18" fmla="*/ 72 w 78"/>
                <a:gd name="T19" fmla="*/ 52 h 52"/>
                <a:gd name="T20" fmla="*/ 66 w 78"/>
                <a:gd name="T21" fmla="*/ 48 h 52"/>
                <a:gd name="T22" fmla="*/ 64 w 78"/>
                <a:gd name="T23" fmla="*/ 46 h 52"/>
                <a:gd name="T24" fmla="*/ 60 w 78"/>
                <a:gd name="T25" fmla="*/ 44 h 52"/>
                <a:gd name="T26" fmla="*/ 56 w 78"/>
                <a:gd name="T27" fmla="*/ 44 h 52"/>
                <a:gd name="T28" fmla="*/ 52 w 78"/>
                <a:gd name="T29" fmla="*/ 42 h 52"/>
                <a:gd name="T30" fmla="*/ 46 w 78"/>
                <a:gd name="T31" fmla="*/ 40 h 52"/>
                <a:gd name="T32" fmla="*/ 40 w 78"/>
                <a:gd name="T33" fmla="*/ 40 h 52"/>
                <a:gd name="T34" fmla="*/ 40 w 78"/>
                <a:gd name="T35" fmla="*/ 40 h 52"/>
                <a:gd name="T36" fmla="*/ 24 w 78"/>
                <a:gd name="T37" fmla="*/ 32 h 52"/>
                <a:gd name="T38" fmla="*/ 18 w 78"/>
                <a:gd name="T39" fmla="*/ 22 h 52"/>
                <a:gd name="T40" fmla="*/ 10 w 78"/>
                <a:gd name="T41" fmla="*/ 8 h 5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52"/>
                <a:gd name="T65" fmla="*/ 78 w 78"/>
                <a:gd name="T66" fmla="*/ 52 h 5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52">
                  <a:moveTo>
                    <a:pt x="10" y="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50" y="2"/>
                  </a:lnTo>
                  <a:lnTo>
                    <a:pt x="66" y="4"/>
                  </a:lnTo>
                  <a:lnTo>
                    <a:pt x="66" y="22"/>
                  </a:lnTo>
                  <a:lnTo>
                    <a:pt x="72" y="24"/>
                  </a:lnTo>
                  <a:lnTo>
                    <a:pt x="66" y="32"/>
                  </a:lnTo>
                  <a:lnTo>
                    <a:pt x="78" y="50"/>
                  </a:lnTo>
                  <a:lnTo>
                    <a:pt x="72" y="52"/>
                  </a:lnTo>
                  <a:lnTo>
                    <a:pt x="66" y="48"/>
                  </a:lnTo>
                  <a:lnTo>
                    <a:pt x="64" y="46"/>
                  </a:lnTo>
                  <a:lnTo>
                    <a:pt x="60" y="44"/>
                  </a:lnTo>
                  <a:lnTo>
                    <a:pt x="56" y="44"/>
                  </a:lnTo>
                  <a:lnTo>
                    <a:pt x="52" y="42"/>
                  </a:lnTo>
                  <a:lnTo>
                    <a:pt x="46" y="40"/>
                  </a:lnTo>
                  <a:lnTo>
                    <a:pt x="40" y="40"/>
                  </a:lnTo>
                  <a:lnTo>
                    <a:pt x="24" y="32"/>
                  </a:lnTo>
                  <a:lnTo>
                    <a:pt x="18" y="22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7" name="Freeform 294"/>
            <p:cNvSpPr>
              <a:spLocks/>
            </p:cNvSpPr>
            <p:nvPr/>
          </p:nvSpPr>
          <p:spPr bwMode="auto">
            <a:xfrm>
              <a:off x="3334" y="2108"/>
              <a:ext cx="66" cy="72"/>
            </a:xfrm>
            <a:custGeom>
              <a:avLst/>
              <a:gdLst>
                <a:gd name="T0" fmla="*/ 12 w 66"/>
                <a:gd name="T1" fmla="*/ 58 h 72"/>
                <a:gd name="T2" fmla="*/ 0 w 66"/>
                <a:gd name="T3" fmla="*/ 40 h 72"/>
                <a:gd name="T4" fmla="*/ 6 w 66"/>
                <a:gd name="T5" fmla="*/ 32 h 72"/>
                <a:gd name="T6" fmla="*/ 0 w 66"/>
                <a:gd name="T7" fmla="*/ 30 h 72"/>
                <a:gd name="T8" fmla="*/ 0 w 66"/>
                <a:gd name="T9" fmla="*/ 10 h 72"/>
                <a:gd name="T10" fmla="*/ 6 w 66"/>
                <a:gd name="T11" fmla="*/ 0 h 72"/>
                <a:gd name="T12" fmla="*/ 34 w 66"/>
                <a:gd name="T13" fmla="*/ 6 h 72"/>
                <a:gd name="T14" fmla="*/ 44 w 66"/>
                <a:gd name="T15" fmla="*/ 20 h 72"/>
                <a:gd name="T16" fmla="*/ 66 w 66"/>
                <a:gd name="T17" fmla="*/ 32 h 72"/>
                <a:gd name="T18" fmla="*/ 56 w 66"/>
                <a:gd name="T19" fmla="*/ 34 h 72"/>
                <a:gd name="T20" fmla="*/ 52 w 66"/>
                <a:gd name="T21" fmla="*/ 60 h 72"/>
                <a:gd name="T22" fmla="*/ 48 w 66"/>
                <a:gd name="T23" fmla="*/ 72 h 72"/>
                <a:gd name="T24" fmla="*/ 32 w 66"/>
                <a:gd name="T25" fmla="*/ 64 h 72"/>
                <a:gd name="T26" fmla="*/ 36 w 66"/>
                <a:gd name="T27" fmla="*/ 58 h 72"/>
                <a:gd name="T28" fmla="*/ 30 w 66"/>
                <a:gd name="T29" fmla="*/ 48 h 72"/>
                <a:gd name="T30" fmla="*/ 12 w 66"/>
                <a:gd name="T31" fmla="*/ 58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6"/>
                <a:gd name="T49" fmla="*/ 0 h 72"/>
                <a:gd name="T50" fmla="*/ 66 w 66"/>
                <a:gd name="T51" fmla="*/ 72 h 7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6" h="72">
                  <a:moveTo>
                    <a:pt x="12" y="58"/>
                  </a:moveTo>
                  <a:lnTo>
                    <a:pt x="0" y="40"/>
                  </a:lnTo>
                  <a:lnTo>
                    <a:pt x="6" y="32"/>
                  </a:lnTo>
                  <a:lnTo>
                    <a:pt x="0" y="3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34" y="6"/>
                  </a:lnTo>
                  <a:lnTo>
                    <a:pt x="44" y="20"/>
                  </a:lnTo>
                  <a:lnTo>
                    <a:pt x="66" y="32"/>
                  </a:lnTo>
                  <a:lnTo>
                    <a:pt x="56" y="34"/>
                  </a:lnTo>
                  <a:lnTo>
                    <a:pt x="52" y="60"/>
                  </a:lnTo>
                  <a:lnTo>
                    <a:pt x="48" y="72"/>
                  </a:lnTo>
                  <a:lnTo>
                    <a:pt x="32" y="64"/>
                  </a:lnTo>
                  <a:lnTo>
                    <a:pt x="36" y="58"/>
                  </a:lnTo>
                  <a:lnTo>
                    <a:pt x="30" y="48"/>
                  </a:lnTo>
                  <a:lnTo>
                    <a:pt x="12" y="5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8" name="Freeform 295"/>
            <p:cNvSpPr>
              <a:spLocks/>
            </p:cNvSpPr>
            <p:nvPr/>
          </p:nvSpPr>
          <p:spPr bwMode="auto">
            <a:xfrm>
              <a:off x="3310" y="2156"/>
              <a:ext cx="30" cy="18"/>
            </a:xfrm>
            <a:custGeom>
              <a:avLst/>
              <a:gdLst>
                <a:gd name="T0" fmla="*/ 30 w 30"/>
                <a:gd name="T1" fmla="*/ 14 h 18"/>
                <a:gd name="T2" fmla="*/ 24 w 30"/>
                <a:gd name="T3" fmla="*/ 18 h 18"/>
                <a:gd name="T4" fmla="*/ 2 w 30"/>
                <a:gd name="T5" fmla="*/ 4 h 18"/>
                <a:gd name="T6" fmla="*/ 0 w 30"/>
                <a:gd name="T7" fmla="*/ 0 h 18"/>
                <a:gd name="T8" fmla="*/ 0 w 30"/>
                <a:gd name="T9" fmla="*/ 0 h 18"/>
                <a:gd name="T10" fmla="*/ 4 w 30"/>
                <a:gd name="T11" fmla="*/ 0 h 18"/>
                <a:gd name="T12" fmla="*/ 10 w 30"/>
                <a:gd name="T13" fmla="*/ 2 h 18"/>
                <a:gd name="T14" fmla="*/ 14 w 30"/>
                <a:gd name="T15" fmla="*/ 2 h 18"/>
                <a:gd name="T16" fmla="*/ 20 w 30"/>
                <a:gd name="T17" fmla="*/ 2 h 18"/>
                <a:gd name="T18" fmla="*/ 22 w 30"/>
                <a:gd name="T19" fmla="*/ 6 h 18"/>
                <a:gd name="T20" fmla="*/ 24 w 30"/>
                <a:gd name="T21" fmla="*/ 10 h 18"/>
                <a:gd name="T22" fmla="*/ 30 w 30"/>
                <a:gd name="T23" fmla="*/ 14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18"/>
                <a:gd name="T38" fmla="*/ 30 w 30"/>
                <a:gd name="T39" fmla="*/ 18 h 1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18">
                  <a:moveTo>
                    <a:pt x="30" y="14"/>
                  </a:moveTo>
                  <a:lnTo>
                    <a:pt x="24" y="18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9" name="Freeform 296"/>
            <p:cNvSpPr>
              <a:spLocks/>
            </p:cNvSpPr>
            <p:nvPr/>
          </p:nvSpPr>
          <p:spPr bwMode="auto">
            <a:xfrm>
              <a:off x="2890" y="2114"/>
              <a:ext cx="104" cy="108"/>
            </a:xfrm>
            <a:custGeom>
              <a:avLst/>
              <a:gdLst>
                <a:gd name="T0" fmla="*/ 18 w 104"/>
                <a:gd name="T1" fmla="*/ 56 h 108"/>
                <a:gd name="T2" fmla="*/ 6 w 104"/>
                <a:gd name="T3" fmla="*/ 52 h 108"/>
                <a:gd name="T4" fmla="*/ 0 w 104"/>
                <a:gd name="T5" fmla="*/ 42 h 108"/>
                <a:gd name="T6" fmla="*/ 2 w 104"/>
                <a:gd name="T7" fmla="*/ 36 h 108"/>
                <a:gd name="T8" fmla="*/ 12 w 104"/>
                <a:gd name="T9" fmla="*/ 18 h 108"/>
                <a:gd name="T10" fmla="*/ 12 w 104"/>
                <a:gd name="T11" fmla="*/ 18 h 108"/>
                <a:gd name="T12" fmla="*/ 42 w 104"/>
                <a:gd name="T13" fmla="*/ 8 h 108"/>
                <a:gd name="T14" fmla="*/ 62 w 104"/>
                <a:gd name="T15" fmla="*/ 4 h 108"/>
                <a:gd name="T16" fmla="*/ 92 w 104"/>
                <a:gd name="T17" fmla="*/ 8 h 108"/>
                <a:gd name="T18" fmla="*/ 98 w 104"/>
                <a:gd name="T19" fmla="*/ 2 h 108"/>
                <a:gd name="T20" fmla="*/ 100 w 104"/>
                <a:gd name="T21" fmla="*/ 0 h 108"/>
                <a:gd name="T22" fmla="*/ 104 w 104"/>
                <a:gd name="T23" fmla="*/ 6 h 108"/>
                <a:gd name="T24" fmla="*/ 98 w 104"/>
                <a:gd name="T25" fmla="*/ 20 h 108"/>
                <a:gd name="T26" fmla="*/ 78 w 104"/>
                <a:gd name="T27" fmla="*/ 16 h 108"/>
                <a:gd name="T28" fmla="*/ 58 w 104"/>
                <a:gd name="T29" fmla="*/ 22 h 108"/>
                <a:gd name="T30" fmla="*/ 68 w 104"/>
                <a:gd name="T31" fmla="*/ 30 h 108"/>
                <a:gd name="T32" fmla="*/ 60 w 104"/>
                <a:gd name="T33" fmla="*/ 30 h 108"/>
                <a:gd name="T34" fmla="*/ 62 w 104"/>
                <a:gd name="T35" fmla="*/ 34 h 108"/>
                <a:gd name="T36" fmla="*/ 54 w 104"/>
                <a:gd name="T37" fmla="*/ 32 h 108"/>
                <a:gd name="T38" fmla="*/ 58 w 104"/>
                <a:gd name="T39" fmla="*/ 38 h 108"/>
                <a:gd name="T40" fmla="*/ 48 w 104"/>
                <a:gd name="T41" fmla="*/ 24 h 108"/>
                <a:gd name="T42" fmla="*/ 40 w 104"/>
                <a:gd name="T43" fmla="*/ 28 h 108"/>
                <a:gd name="T44" fmla="*/ 50 w 104"/>
                <a:gd name="T45" fmla="*/ 44 h 108"/>
                <a:gd name="T46" fmla="*/ 52 w 104"/>
                <a:gd name="T47" fmla="*/ 54 h 108"/>
                <a:gd name="T48" fmla="*/ 46 w 104"/>
                <a:gd name="T49" fmla="*/ 52 h 108"/>
                <a:gd name="T50" fmla="*/ 48 w 104"/>
                <a:gd name="T51" fmla="*/ 58 h 108"/>
                <a:gd name="T52" fmla="*/ 46 w 104"/>
                <a:gd name="T53" fmla="*/ 58 h 108"/>
                <a:gd name="T54" fmla="*/ 68 w 104"/>
                <a:gd name="T55" fmla="*/ 76 h 108"/>
                <a:gd name="T56" fmla="*/ 68 w 104"/>
                <a:gd name="T57" fmla="*/ 82 h 108"/>
                <a:gd name="T58" fmla="*/ 58 w 104"/>
                <a:gd name="T59" fmla="*/ 78 h 108"/>
                <a:gd name="T60" fmla="*/ 54 w 104"/>
                <a:gd name="T61" fmla="*/ 80 h 108"/>
                <a:gd name="T62" fmla="*/ 58 w 104"/>
                <a:gd name="T63" fmla="*/ 90 h 108"/>
                <a:gd name="T64" fmla="*/ 48 w 104"/>
                <a:gd name="T65" fmla="*/ 90 h 108"/>
                <a:gd name="T66" fmla="*/ 54 w 104"/>
                <a:gd name="T67" fmla="*/ 108 h 108"/>
                <a:gd name="T68" fmla="*/ 46 w 104"/>
                <a:gd name="T69" fmla="*/ 104 h 108"/>
                <a:gd name="T70" fmla="*/ 42 w 104"/>
                <a:gd name="T71" fmla="*/ 108 h 108"/>
                <a:gd name="T72" fmla="*/ 36 w 104"/>
                <a:gd name="T73" fmla="*/ 100 h 108"/>
                <a:gd name="T74" fmla="*/ 32 w 104"/>
                <a:gd name="T75" fmla="*/ 102 h 108"/>
                <a:gd name="T76" fmla="*/ 22 w 104"/>
                <a:gd name="T77" fmla="*/ 84 h 108"/>
                <a:gd name="T78" fmla="*/ 22 w 104"/>
                <a:gd name="T79" fmla="*/ 78 h 108"/>
                <a:gd name="T80" fmla="*/ 36 w 104"/>
                <a:gd name="T81" fmla="*/ 72 h 108"/>
                <a:gd name="T82" fmla="*/ 52 w 104"/>
                <a:gd name="T83" fmla="*/ 76 h 108"/>
                <a:gd name="T84" fmla="*/ 52 w 104"/>
                <a:gd name="T85" fmla="*/ 72 h 108"/>
                <a:gd name="T86" fmla="*/ 40 w 104"/>
                <a:gd name="T87" fmla="*/ 68 h 108"/>
                <a:gd name="T88" fmla="*/ 22 w 104"/>
                <a:gd name="T89" fmla="*/ 68 h 108"/>
                <a:gd name="T90" fmla="*/ 18 w 104"/>
                <a:gd name="T91" fmla="*/ 68 h 108"/>
                <a:gd name="T92" fmla="*/ 12 w 104"/>
                <a:gd name="T93" fmla="*/ 58 h 108"/>
                <a:gd name="T94" fmla="*/ 18 w 104"/>
                <a:gd name="T95" fmla="*/ 56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4"/>
                <a:gd name="T145" fmla="*/ 0 h 108"/>
                <a:gd name="T146" fmla="*/ 104 w 104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4" h="108">
                  <a:moveTo>
                    <a:pt x="18" y="56"/>
                  </a:moveTo>
                  <a:lnTo>
                    <a:pt x="6" y="52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12" y="18"/>
                  </a:lnTo>
                  <a:lnTo>
                    <a:pt x="42" y="8"/>
                  </a:lnTo>
                  <a:lnTo>
                    <a:pt x="62" y="4"/>
                  </a:lnTo>
                  <a:lnTo>
                    <a:pt x="92" y="8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4" y="6"/>
                  </a:lnTo>
                  <a:lnTo>
                    <a:pt x="98" y="20"/>
                  </a:lnTo>
                  <a:lnTo>
                    <a:pt x="78" y="16"/>
                  </a:lnTo>
                  <a:lnTo>
                    <a:pt x="58" y="22"/>
                  </a:lnTo>
                  <a:lnTo>
                    <a:pt x="68" y="30"/>
                  </a:lnTo>
                  <a:lnTo>
                    <a:pt x="60" y="30"/>
                  </a:lnTo>
                  <a:lnTo>
                    <a:pt x="62" y="34"/>
                  </a:lnTo>
                  <a:lnTo>
                    <a:pt x="54" y="32"/>
                  </a:lnTo>
                  <a:lnTo>
                    <a:pt x="58" y="38"/>
                  </a:lnTo>
                  <a:lnTo>
                    <a:pt x="48" y="24"/>
                  </a:lnTo>
                  <a:lnTo>
                    <a:pt x="40" y="28"/>
                  </a:lnTo>
                  <a:lnTo>
                    <a:pt x="50" y="44"/>
                  </a:lnTo>
                  <a:lnTo>
                    <a:pt x="52" y="54"/>
                  </a:lnTo>
                  <a:lnTo>
                    <a:pt x="46" y="52"/>
                  </a:lnTo>
                  <a:lnTo>
                    <a:pt x="48" y="58"/>
                  </a:lnTo>
                  <a:lnTo>
                    <a:pt x="46" y="58"/>
                  </a:lnTo>
                  <a:lnTo>
                    <a:pt x="68" y="76"/>
                  </a:lnTo>
                  <a:lnTo>
                    <a:pt x="68" y="82"/>
                  </a:lnTo>
                  <a:lnTo>
                    <a:pt x="58" y="78"/>
                  </a:lnTo>
                  <a:lnTo>
                    <a:pt x="54" y="80"/>
                  </a:lnTo>
                  <a:lnTo>
                    <a:pt x="58" y="90"/>
                  </a:lnTo>
                  <a:lnTo>
                    <a:pt x="48" y="90"/>
                  </a:lnTo>
                  <a:lnTo>
                    <a:pt x="54" y="108"/>
                  </a:lnTo>
                  <a:lnTo>
                    <a:pt x="46" y="104"/>
                  </a:lnTo>
                  <a:lnTo>
                    <a:pt x="42" y="108"/>
                  </a:lnTo>
                  <a:lnTo>
                    <a:pt x="36" y="100"/>
                  </a:lnTo>
                  <a:lnTo>
                    <a:pt x="32" y="102"/>
                  </a:lnTo>
                  <a:lnTo>
                    <a:pt x="22" y="84"/>
                  </a:lnTo>
                  <a:lnTo>
                    <a:pt x="22" y="78"/>
                  </a:lnTo>
                  <a:lnTo>
                    <a:pt x="36" y="72"/>
                  </a:lnTo>
                  <a:lnTo>
                    <a:pt x="52" y="76"/>
                  </a:lnTo>
                  <a:lnTo>
                    <a:pt x="52" y="72"/>
                  </a:lnTo>
                  <a:lnTo>
                    <a:pt x="40" y="68"/>
                  </a:lnTo>
                  <a:lnTo>
                    <a:pt x="22" y="68"/>
                  </a:lnTo>
                  <a:lnTo>
                    <a:pt x="18" y="68"/>
                  </a:lnTo>
                  <a:lnTo>
                    <a:pt x="12" y="58"/>
                  </a:lnTo>
                  <a:lnTo>
                    <a:pt x="18" y="5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0" name="Freeform 297"/>
            <p:cNvSpPr>
              <a:spLocks/>
            </p:cNvSpPr>
            <p:nvPr/>
          </p:nvSpPr>
          <p:spPr bwMode="auto">
            <a:xfrm>
              <a:off x="2958" y="2244"/>
              <a:ext cx="46" cy="10"/>
            </a:xfrm>
            <a:custGeom>
              <a:avLst/>
              <a:gdLst>
                <a:gd name="T0" fmla="*/ 36 w 46"/>
                <a:gd name="T1" fmla="*/ 6 h 10"/>
                <a:gd name="T2" fmla="*/ 10 w 46"/>
                <a:gd name="T3" fmla="*/ 0 h 10"/>
                <a:gd name="T4" fmla="*/ 2 w 46"/>
                <a:gd name="T5" fmla="*/ 0 h 10"/>
                <a:gd name="T6" fmla="*/ 0 w 46"/>
                <a:gd name="T7" fmla="*/ 6 h 10"/>
                <a:gd name="T8" fmla="*/ 16 w 46"/>
                <a:gd name="T9" fmla="*/ 8 h 10"/>
                <a:gd name="T10" fmla="*/ 34 w 46"/>
                <a:gd name="T11" fmla="*/ 10 h 10"/>
                <a:gd name="T12" fmla="*/ 46 w 46"/>
                <a:gd name="T13" fmla="*/ 6 h 10"/>
                <a:gd name="T14" fmla="*/ 36 w 46"/>
                <a:gd name="T15" fmla="*/ 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10"/>
                <a:gd name="T26" fmla="*/ 46 w 46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10">
                  <a:moveTo>
                    <a:pt x="36" y="6"/>
                  </a:moveTo>
                  <a:lnTo>
                    <a:pt x="10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16" y="8"/>
                  </a:lnTo>
                  <a:lnTo>
                    <a:pt x="34" y="10"/>
                  </a:lnTo>
                  <a:lnTo>
                    <a:pt x="46" y="6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1" name="Freeform 298"/>
            <p:cNvSpPr>
              <a:spLocks/>
            </p:cNvSpPr>
            <p:nvPr/>
          </p:nvSpPr>
          <p:spPr bwMode="auto">
            <a:xfrm>
              <a:off x="2942" y="2172"/>
              <a:ext cx="26" cy="18"/>
            </a:xfrm>
            <a:custGeom>
              <a:avLst/>
              <a:gdLst>
                <a:gd name="T0" fmla="*/ 26 w 26"/>
                <a:gd name="T1" fmla="*/ 16 h 18"/>
                <a:gd name="T2" fmla="*/ 12 w 26"/>
                <a:gd name="T3" fmla="*/ 4 h 18"/>
                <a:gd name="T4" fmla="*/ 0 w 26"/>
                <a:gd name="T5" fmla="*/ 0 h 18"/>
                <a:gd name="T6" fmla="*/ 12 w 26"/>
                <a:gd name="T7" fmla="*/ 8 h 18"/>
                <a:gd name="T8" fmla="*/ 26 w 26"/>
                <a:gd name="T9" fmla="*/ 18 h 18"/>
                <a:gd name="T10" fmla="*/ 26 w 26"/>
                <a:gd name="T11" fmla="*/ 16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18"/>
                <a:gd name="T20" fmla="*/ 26 w 26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18">
                  <a:moveTo>
                    <a:pt x="26" y="16"/>
                  </a:moveTo>
                  <a:lnTo>
                    <a:pt x="12" y="4"/>
                  </a:lnTo>
                  <a:lnTo>
                    <a:pt x="0" y="0"/>
                  </a:lnTo>
                  <a:lnTo>
                    <a:pt x="12" y="8"/>
                  </a:lnTo>
                  <a:lnTo>
                    <a:pt x="26" y="18"/>
                  </a:lnTo>
                  <a:lnTo>
                    <a:pt x="26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2" name="Freeform 299"/>
            <p:cNvSpPr>
              <a:spLocks/>
            </p:cNvSpPr>
            <p:nvPr/>
          </p:nvSpPr>
          <p:spPr bwMode="auto">
            <a:xfrm>
              <a:off x="2988" y="2164"/>
              <a:ext cx="12" cy="4"/>
            </a:xfrm>
            <a:custGeom>
              <a:avLst/>
              <a:gdLst>
                <a:gd name="T0" fmla="*/ 12 w 12"/>
                <a:gd name="T1" fmla="*/ 4 h 4"/>
                <a:gd name="T2" fmla="*/ 4 w 12"/>
                <a:gd name="T3" fmla="*/ 2 h 4"/>
                <a:gd name="T4" fmla="*/ 0 w 12"/>
                <a:gd name="T5" fmla="*/ 0 h 4"/>
                <a:gd name="T6" fmla="*/ 12 w 12"/>
                <a:gd name="T7" fmla="*/ 0 h 4"/>
                <a:gd name="T8" fmla="*/ 12 w 12"/>
                <a:gd name="T9" fmla="*/ 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"/>
                <a:gd name="T17" fmla="*/ 12 w 12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">
                  <a:moveTo>
                    <a:pt x="12" y="4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3" name="Freeform 300"/>
            <p:cNvSpPr>
              <a:spLocks/>
            </p:cNvSpPr>
            <p:nvPr/>
          </p:nvSpPr>
          <p:spPr bwMode="auto">
            <a:xfrm>
              <a:off x="2898" y="2184"/>
              <a:ext cx="6" cy="4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4"/>
                <a:gd name="T14" fmla="*/ 6 w 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4">
                  <a:moveTo>
                    <a:pt x="0" y="0"/>
                  </a:move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4" name="Freeform 301"/>
            <p:cNvSpPr>
              <a:spLocks/>
            </p:cNvSpPr>
            <p:nvPr/>
          </p:nvSpPr>
          <p:spPr bwMode="auto">
            <a:xfrm>
              <a:off x="2992" y="2178"/>
              <a:ext cx="2" cy="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0 w 2"/>
                <a:gd name="T5" fmla="*/ 4 h 6"/>
                <a:gd name="T6" fmla="*/ 2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5" name="Freeform 302"/>
            <p:cNvSpPr>
              <a:spLocks/>
            </p:cNvSpPr>
            <p:nvPr/>
          </p:nvSpPr>
          <p:spPr bwMode="auto">
            <a:xfrm>
              <a:off x="2660" y="2004"/>
              <a:ext cx="200" cy="190"/>
            </a:xfrm>
            <a:custGeom>
              <a:avLst/>
              <a:gdLst>
                <a:gd name="T0" fmla="*/ 112 w 200"/>
                <a:gd name="T1" fmla="*/ 6 h 190"/>
                <a:gd name="T2" fmla="*/ 86 w 200"/>
                <a:gd name="T3" fmla="*/ 0 h 190"/>
                <a:gd name="T4" fmla="*/ 68 w 200"/>
                <a:gd name="T5" fmla="*/ 2 h 190"/>
                <a:gd name="T6" fmla="*/ 56 w 200"/>
                <a:gd name="T7" fmla="*/ 2 h 190"/>
                <a:gd name="T8" fmla="*/ 56 w 200"/>
                <a:gd name="T9" fmla="*/ 2 h 190"/>
                <a:gd name="T10" fmla="*/ 54 w 200"/>
                <a:gd name="T11" fmla="*/ 6 h 190"/>
                <a:gd name="T12" fmla="*/ 52 w 200"/>
                <a:gd name="T13" fmla="*/ 10 h 190"/>
                <a:gd name="T14" fmla="*/ 40 w 200"/>
                <a:gd name="T15" fmla="*/ 10 h 190"/>
                <a:gd name="T16" fmla="*/ 34 w 200"/>
                <a:gd name="T17" fmla="*/ 20 h 190"/>
                <a:gd name="T18" fmla="*/ 22 w 200"/>
                <a:gd name="T19" fmla="*/ 10 h 190"/>
                <a:gd name="T20" fmla="*/ 12 w 200"/>
                <a:gd name="T21" fmla="*/ 20 h 190"/>
                <a:gd name="T22" fmla="*/ 2 w 200"/>
                <a:gd name="T23" fmla="*/ 20 h 190"/>
                <a:gd name="T24" fmla="*/ 2 w 200"/>
                <a:gd name="T25" fmla="*/ 30 h 190"/>
                <a:gd name="T26" fmla="*/ 0 w 200"/>
                <a:gd name="T27" fmla="*/ 36 h 190"/>
                <a:gd name="T28" fmla="*/ 0 w 200"/>
                <a:gd name="T29" fmla="*/ 42 h 190"/>
                <a:gd name="T30" fmla="*/ 2 w 200"/>
                <a:gd name="T31" fmla="*/ 50 h 190"/>
                <a:gd name="T32" fmla="*/ 12 w 200"/>
                <a:gd name="T33" fmla="*/ 58 h 190"/>
                <a:gd name="T34" fmla="*/ 12 w 200"/>
                <a:gd name="T35" fmla="*/ 64 h 190"/>
                <a:gd name="T36" fmla="*/ 28 w 200"/>
                <a:gd name="T37" fmla="*/ 54 h 190"/>
                <a:gd name="T38" fmla="*/ 50 w 200"/>
                <a:gd name="T39" fmla="*/ 58 h 190"/>
                <a:gd name="T40" fmla="*/ 64 w 200"/>
                <a:gd name="T41" fmla="*/ 82 h 190"/>
                <a:gd name="T42" fmla="*/ 78 w 200"/>
                <a:gd name="T43" fmla="*/ 94 h 190"/>
                <a:gd name="T44" fmla="*/ 94 w 200"/>
                <a:gd name="T45" fmla="*/ 108 h 190"/>
                <a:gd name="T46" fmla="*/ 98 w 200"/>
                <a:gd name="T47" fmla="*/ 112 h 190"/>
                <a:gd name="T48" fmla="*/ 98 w 200"/>
                <a:gd name="T49" fmla="*/ 112 h 190"/>
                <a:gd name="T50" fmla="*/ 112 w 200"/>
                <a:gd name="T51" fmla="*/ 118 h 190"/>
                <a:gd name="T52" fmla="*/ 132 w 200"/>
                <a:gd name="T53" fmla="*/ 132 h 190"/>
                <a:gd name="T54" fmla="*/ 142 w 200"/>
                <a:gd name="T55" fmla="*/ 138 h 190"/>
                <a:gd name="T56" fmla="*/ 150 w 200"/>
                <a:gd name="T57" fmla="*/ 142 h 190"/>
                <a:gd name="T58" fmla="*/ 162 w 200"/>
                <a:gd name="T59" fmla="*/ 166 h 190"/>
                <a:gd name="T60" fmla="*/ 156 w 200"/>
                <a:gd name="T61" fmla="*/ 184 h 190"/>
                <a:gd name="T62" fmla="*/ 162 w 200"/>
                <a:gd name="T63" fmla="*/ 190 h 190"/>
                <a:gd name="T64" fmla="*/ 170 w 200"/>
                <a:gd name="T65" fmla="*/ 176 h 190"/>
                <a:gd name="T66" fmla="*/ 176 w 200"/>
                <a:gd name="T67" fmla="*/ 168 h 190"/>
                <a:gd name="T68" fmla="*/ 180 w 200"/>
                <a:gd name="T69" fmla="*/ 162 h 190"/>
                <a:gd name="T70" fmla="*/ 170 w 200"/>
                <a:gd name="T71" fmla="*/ 152 h 190"/>
                <a:gd name="T72" fmla="*/ 174 w 200"/>
                <a:gd name="T73" fmla="*/ 136 h 190"/>
                <a:gd name="T74" fmla="*/ 184 w 200"/>
                <a:gd name="T75" fmla="*/ 138 h 190"/>
                <a:gd name="T76" fmla="*/ 196 w 200"/>
                <a:gd name="T77" fmla="*/ 148 h 190"/>
                <a:gd name="T78" fmla="*/ 200 w 200"/>
                <a:gd name="T79" fmla="*/ 140 h 190"/>
                <a:gd name="T80" fmla="*/ 178 w 200"/>
                <a:gd name="T81" fmla="*/ 128 h 190"/>
                <a:gd name="T82" fmla="*/ 156 w 200"/>
                <a:gd name="T83" fmla="*/ 116 h 190"/>
                <a:gd name="T84" fmla="*/ 160 w 200"/>
                <a:gd name="T85" fmla="*/ 108 h 190"/>
                <a:gd name="T86" fmla="*/ 154 w 200"/>
                <a:gd name="T87" fmla="*/ 104 h 190"/>
                <a:gd name="T88" fmla="*/ 132 w 200"/>
                <a:gd name="T89" fmla="*/ 98 h 190"/>
                <a:gd name="T90" fmla="*/ 124 w 200"/>
                <a:gd name="T91" fmla="*/ 84 h 190"/>
                <a:gd name="T92" fmla="*/ 114 w 200"/>
                <a:gd name="T93" fmla="*/ 72 h 190"/>
                <a:gd name="T94" fmla="*/ 98 w 200"/>
                <a:gd name="T95" fmla="*/ 62 h 190"/>
                <a:gd name="T96" fmla="*/ 92 w 200"/>
                <a:gd name="T97" fmla="*/ 44 h 190"/>
                <a:gd name="T98" fmla="*/ 88 w 200"/>
                <a:gd name="T99" fmla="*/ 34 h 190"/>
                <a:gd name="T100" fmla="*/ 104 w 200"/>
                <a:gd name="T101" fmla="*/ 26 h 190"/>
                <a:gd name="T102" fmla="*/ 112 w 200"/>
                <a:gd name="T103" fmla="*/ 28 h 190"/>
                <a:gd name="T104" fmla="*/ 108 w 200"/>
                <a:gd name="T105" fmla="*/ 14 h 190"/>
                <a:gd name="T106" fmla="*/ 112 w 200"/>
                <a:gd name="T107" fmla="*/ 6 h 190"/>
                <a:gd name="T108" fmla="*/ 94 w 200"/>
                <a:gd name="T109" fmla="*/ 62 h 190"/>
                <a:gd name="T110" fmla="*/ 94 w 200"/>
                <a:gd name="T111" fmla="*/ 62 h 190"/>
                <a:gd name="T112" fmla="*/ 94 w 200"/>
                <a:gd name="T113" fmla="*/ 62 h 190"/>
                <a:gd name="T114" fmla="*/ 94 w 200"/>
                <a:gd name="T115" fmla="*/ 62 h 190"/>
                <a:gd name="T116" fmla="*/ 94 w 200"/>
                <a:gd name="T117" fmla="*/ 62 h 190"/>
                <a:gd name="T118" fmla="*/ 112 w 200"/>
                <a:gd name="T119" fmla="*/ 6 h 190"/>
                <a:gd name="T120" fmla="*/ 98 w 200"/>
                <a:gd name="T121" fmla="*/ 108 h 190"/>
                <a:gd name="T122" fmla="*/ 112 w 200"/>
                <a:gd name="T123" fmla="*/ 6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0"/>
                <a:gd name="T187" fmla="*/ 0 h 190"/>
                <a:gd name="T188" fmla="*/ 200 w 200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0" h="190">
                  <a:moveTo>
                    <a:pt x="112" y="6"/>
                  </a:moveTo>
                  <a:lnTo>
                    <a:pt x="86" y="0"/>
                  </a:lnTo>
                  <a:lnTo>
                    <a:pt x="68" y="2"/>
                  </a:lnTo>
                  <a:lnTo>
                    <a:pt x="56" y="2"/>
                  </a:lnTo>
                  <a:lnTo>
                    <a:pt x="54" y="6"/>
                  </a:lnTo>
                  <a:lnTo>
                    <a:pt x="52" y="10"/>
                  </a:lnTo>
                  <a:lnTo>
                    <a:pt x="40" y="10"/>
                  </a:lnTo>
                  <a:lnTo>
                    <a:pt x="34" y="20"/>
                  </a:lnTo>
                  <a:lnTo>
                    <a:pt x="22" y="10"/>
                  </a:lnTo>
                  <a:lnTo>
                    <a:pt x="12" y="20"/>
                  </a:lnTo>
                  <a:lnTo>
                    <a:pt x="2" y="20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12" y="58"/>
                  </a:lnTo>
                  <a:lnTo>
                    <a:pt x="12" y="64"/>
                  </a:lnTo>
                  <a:lnTo>
                    <a:pt x="28" y="54"/>
                  </a:lnTo>
                  <a:lnTo>
                    <a:pt x="50" y="58"/>
                  </a:lnTo>
                  <a:lnTo>
                    <a:pt x="64" y="82"/>
                  </a:lnTo>
                  <a:lnTo>
                    <a:pt x="78" y="94"/>
                  </a:lnTo>
                  <a:lnTo>
                    <a:pt x="94" y="108"/>
                  </a:lnTo>
                  <a:lnTo>
                    <a:pt x="98" y="112"/>
                  </a:lnTo>
                  <a:lnTo>
                    <a:pt x="112" y="118"/>
                  </a:lnTo>
                  <a:lnTo>
                    <a:pt x="132" y="132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66"/>
                  </a:lnTo>
                  <a:lnTo>
                    <a:pt x="156" y="184"/>
                  </a:lnTo>
                  <a:lnTo>
                    <a:pt x="162" y="190"/>
                  </a:lnTo>
                  <a:lnTo>
                    <a:pt x="170" y="176"/>
                  </a:lnTo>
                  <a:lnTo>
                    <a:pt x="176" y="168"/>
                  </a:lnTo>
                  <a:lnTo>
                    <a:pt x="180" y="162"/>
                  </a:lnTo>
                  <a:lnTo>
                    <a:pt x="170" y="152"/>
                  </a:lnTo>
                  <a:lnTo>
                    <a:pt x="174" y="136"/>
                  </a:lnTo>
                  <a:lnTo>
                    <a:pt x="184" y="138"/>
                  </a:lnTo>
                  <a:lnTo>
                    <a:pt x="196" y="148"/>
                  </a:lnTo>
                  <a:lnTo>
                    <a:pt x="200" y="140"/>
                  </a:lnTo>
                  <a:lnTo>
                    <a:pt x="178" y="128"/>
                  </a:lnTo>
                  <a:lnTo>
                    <a:pt x="156" y="116"/>
                  </a:lnTo>
                  <a:lnTo>
                    <a:pt x="160" y="108"/>
                  </a:lnTo>
                  <a:lnTo>
                    <a:pt x="154" y="104"/>
                  </a:lnTo>
                  <a:lnTo>
                    <a:pt x="132" y="98"/>
                  </a:lnTo>
                  <a:lnTo>
                    <a:pt x="124" y="84"/>
                  </a:lnTo>
                  <a:lnTo>
                    <a:pt x="114" y="72"/>
                  </a:lnTo>
                  <a:lnTo>
                    <a:pt x="98" y="62"/>
                  </a:lnTo>
                  <a:lnTo>
                    <a:pt x="92" y="44"/>
                  </a:lnTo>
                  <a:lnTo>
                    <a:pt x="88" y="34"/>
                  </a:lnTo>
                  <a:lnTo>
                    <a:pt x="104" y="26"/>
                  </a:lnTo>
                  <a:lnTo>
                    <a:pt x="112" y="28"/>
                  </a:lnTo>
                  <a:lnTo>
                    <a:pt x="108" y="14"/>
                  </a:lnTo>
                  <a:lnTo>
                    <a:pt x="112" y="6"/>
                  </a:lnTo>
                  <a:lnTo>
                    <a:pt x="94" y="62"/>
                  </a:lnTo>
                  <a:lnTo>
                    <a:pt x="112" y="6"/>
                  </a:lnTo>
                  <a:lnTo>
                    <a:pt x="98" y="108"/>
                  </a:lnTo>
                  <a:lnTo>
                    <a:pt x="112" y="6"/>
                  </a:ln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6" name="Freeform 303"/>
            <p:cNvSpPr>
              <a:spLocks/>
            </p:cNvSpPr>
            <p:nvPr/>
          </p:nvSpPr>
          <p:spPr bwMode="auto">
            <a:xfrm>
              <a:off x="2660" y="2004"/>
              <a:ext cx="200" cy="190"/>
            </a:xfrm>
            <a:custGeom>
              <a:avLst/>
              <a:gdLst>
                <a:gd name="T0" fmla="*/ 112 w 200"/>
                <a:gd name="T1" fmla="*/ 6 h 190"/>
                <a:gd name="T2" fmla="*/ 86 w 200"/>
                <a:gd name="T3" fmla="*/ 0 h 190"/>
                <a:gd name="T4" fmla="*/ 68 w 200"/>
                <a:gd name="T5" fmla="*/ 2 h 190"/>
                <a:gd name="T6" fmla="*/ 56 w 200"/>
                <a:gd name="T7" fmla="*/ 2 h 190"/>
                <a:gd name="T8" fmla="*/ 56 w 200"/>
                <a:gd name="T9" fmla="*/ 2 h 190"/>
                <a:gd name="T10" fmla="*/ 54 w 200"/>
                <a:gd name="T11" fmla="*/ 6 h 190"/>
                <a:gd name="T12" fmla="*/ 52 w 200"/>
                <a:gd name="T13" fmla="*/ 10 h 190"/>
                <a:gd name="T14" fmla="*/ 40 w 200"/>
                <a:gd name="T15" fmla="*/ 10 h 190"/>
                <a:gd name="T16" fmla="*/ 34 w 200"/>
                <a:gd name="T17" fmla="*/ 20 h 190"/>
                <a:gd name="T18" fmla="*/ 22 w 200"/>
                <a:gd name="T19" fmla="*/ 10 h 190"/>
                <a:gd name="T20" fmla="*/ 12 w 200"/>
                <a:gd name="T21" fmla="*/ 20 h 190"/>
                <a:gd name="T22" fmla="*/ 2 w 200"/>
                <a:gd name="T23" fmla="*/ 20 h 190"/>
                <a:gd name="T24" fmla="*/ 2 w 200"/>
                <a:gd name="T25" fmla="*/ 30 h 190"/>
                <a:gd name="T26" fmla="*/ 0 w 200"/>
                <a:gd name="T27" fmla="*/ 36 h 190"/>
                <a:gd name="T28" fmla="*/ 0 w 200"/>
                <a:gd name="T29" fmla="*/ 42 h 190"/>
                <a:gd name="T30" fmla="*/ 2 w 200"/>
                <a:gd name="T31" fmla="*/ 50 h 190"/>
                <a:gd name="T32" fmla="*/ 12 w 200"/>
                <a:gd name="T33" fmla="*/ 58 h 190"/>
                <a:gd name="T34" fmla="*/ 12 w 200"/>
                <a:gd name="T35" fmla="*/ 64 h 190"/>
                <a:gd name="T36" fmla="*/ 28 w 200"/>
                <a:gd name="T37" fmla="*/ 54 h 190"/>
                <a:gd name="T38" fmla="*/ 50 w 200"/>
                <a:gd name="T39" fmla="*/ 58 h 190"/>
                <a:gd name="T40" fmla="*/ 64 w 200"/>
                <a:gd name="T41" fmla="*/ 82 h 190"/>
                <a:gd name="T42" fmla="*/ 78 w 200"/>
                <a:gd name="T43" fmla="*/ 94 h 190"/>
                <a:gd name="T44" fmla="*/ 94 w 200"/>
                <a:gd name="T45" fmla="*/ 108 h 190"/>
                <a:gd name="T46" fmla="*/ 98 w 200"/>
                <a:gd name="T47" fmla="*/ 112 h 190"/>
                <a:gd name="T48" fmla="*/ 98 w 200"/>
                <a:gd name="T49" fmla="*/ 112 h 190"/>
                <a:gd name="T50" fmla="*/ 112 w 200"/>
                <a:gd name="T51" fmla="*/ 118 h 190"/>
                <a:gd name="T52" fmla="*/ 132 w 200"/>
                <a:gd name="T53" fmla="*/ 132 h 190"/>
                <a:gd name="T54" fmla="*/ 142 w 200"/>
                <a:gd name="T55" fmla="*/ 138 h 190"/>
                <a:gd name="T56" fmla="*/ 150 w 200"/>
                <a:gd name="T57" fmla="*/ 142 h 190"/>
                <a:gd name="T58" fmla="*/ 162 w 200"/>
                <a:gd name="T59" fmla="*/ 166 h 190"/>
                <a:gd name="T60" fmla="*/ 156 w 200"/>
                <a:gd name="T61" fmla="*/ 184 h 190"/>
                <a:gd name="T62" fmla="*/ 162 w 200"/>
                <a:gd name="T63" fmla="*/ 190 h 190"/>
                <a:gd name="T64" fmla="*/ 170 w 200"/>
                <a:gd name="T65" fmla="*/ 176 h 190"/>
                <a:gd name="T66" fmla="*/ 176 w 200"/>
                <a:gd name="T67" fmla="*/ 168 h 190"/>
                <a:gd name="T68" fmla="*/ 180 w 200"/>
                <a:gd name="T69" fmla="*/ 162 h 190"/>
                <a:gd name="T70" fmla="*/ 170 w 200"/>
                <a:gd name="T71" fmla="*/ 152 h 190"/>
                <a:gd name="T72" fmla="*/ 174 w 200"/>
                <a:gd name="T73" fmla="*/ 136 h 190"/>
                <a:gd name="T74" fmla="*/ 184 w 200"/>
                <a:gd name="T75" fmla="*/ 138 h 190"/>
                <a:gd name="T76" fmla="*/ 196 w 200"/>
                <a:gd name="T77" fmla="*/ 148 h 190"/>
                <a:gd name="T78" fmla="*/ 200 w 200"/>
                <a:gd name="T79" fmla="*/ 140 h 190"/>
                <a:gd name="T80" fmla="*/ 178 w 200"/>
                <a:gd name="T81" fmla="*/ 128 h 190"/>
                <a:gd name="T82" fmla="*/ 156 w 200"/>
                <a:gd name="T83" fmla="*/ 116 h 190"/>
                <a:gd name="T84" fmla="*/ 160 w 200"/>
                <a:gd name="T85" fmla="*/ 108 h 190"/>
                <a:gd name="T86" fmla="*/ 154 w 200"/>
                <a:gd name="T87" fmla="*/ 104 h 190"/>
                <a:gd name="T88" fmla="*/ 132 w 200"/>
                <a:gd name="T89" fmla="*/ 98 h 190"/>
                <a:gd name="T90" fmla="*/ 124 w 200"/>
                <a:gd name="T91" fmla="*/ 84 h 190"/>
                <a:gd name="T92" fmla="*/ 114 w 200"/>
                <a:gd name="T93" fmla="*/ 72 h 190"/>
                <a:gd name="T94" fmla="*/ 98 w 200"/>
                <a:gd name="T95" fmla="*/ 62 h 190"/>
                <a:gd name="T96" fmla="*/ 92 w 200"/>
                <a:gd name="T97" fmla="*/ 44 h 190"/>
                <a:gd name="T98" fmla="*/ 88 w 200"/>
                <a:gd name="T99" fmla="*/ 34 h 190"/>
                <a:gd name="T100" fmla="*/ 104 w 200"/>
                <a:gd name="T101" fmla="*/ 26 h 190"/>
                <a:gd name="T102" fmla="*/ 112 w 200"/>
                <a:gd name="T103" fmla="*/ 28 h 190"/>
                <a:gd name="T104" fmla="*/ 108 w 200"/>
                <a:gd name="T105" fmla="*/ 14 h 190"/>
                <a:gd name="T106" fmla="*/ 112 w 200"/>
                <a:gd name="T107" fmla="*/ 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0"/>
                <a:gd name="T163" fmla="*/ 0 h 190"/>
                <a:gd name="T164" fmla="*/ 200 w 200"/>
                <a:gd name="T165" fmla="*/ 190 h 1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0" h="190">
                  <a:moveTo>
                    <a:pt x="112" y="6"/>
                  </a:moveTo>
                  <a:lnTo>
                    <a:pt x="86" y="0"/>
                  </a:lnTo>
                  <a:lnTo>
                    <a:pt x="68" y="2"/>
                  </a:lnTo>
                  <a:lnTo>
                    <a:pt x="56" y="2"/>
                  </a:lnTo>
                  <a:lnTo>
                    <a:pt x="54" y="6"/>
                  </a:lnTo>
                  <a:lnTo>
                    <a:pt x="52" y="10"/>
                  </a:lnTo>
                  <a:lnTo>
                    <a:pt x="40" y="10"/>
                  </a:lnTo>
                  <a:lnTo>
                    <a:pt x="34" y="20"/>
                  </a:lnTo>
                  <a:lnTo>
                    <a:pt x="22" y="10"/>
                  </a:lnTo>
                  <a:lnTo>
                    <a:pt x="12" y="20"/>
                  </a:lnTo>
                  <a:lnTo>
                    <a:pt x="2" y="20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12" y="58"/>
                  </a:lnTo>
                  <a:lnTo>
                    <a:pt x="12" y="64"/>
                  </a:lnTo>
                  <a:lnTo>
                    <a:pt x="28" y="54"/>
                  </a:lnTo>
                  <a:lnTo>
                    <a:pt x="50" y="58"/>
                  </a:lnTo>
                  <a:lnTo>
                    <a:pt x="64" y="82"/>
                  </a:lnTo>
                  <a:lnTo>
                    <a:pt x="78" y="94"/>
                  </a:lnTo>
                  <a:lnTo>
                    <a:pt x="94" y="108"/>
                  </a:lnTo>
                  <a:lnTo>
                    <a:pt x="98" y="112"/>
                  </a:lnTo>
                  <a:lnTo>
                    <a:pt x="112" y="118"/>
                  </a:lnTo>
                  <a:lnTo>
                    <a:pt x="132" y="132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66"/>
                  </a:lnTo>
                  <a:lnTo>
                    <a:pt x="156" y="184"/>
                  </a:lnTo>
                  <a:lnTo>
                    <a:pt x="162" y="190"/>
                  </a:lnTo>
                  <a:lnTo>
                    <a:pt x="170" y="176"/>
                  </a:lnTo>
                  <a:lnTo>
                    <a:pt x="176" y="168"/>
                  </a:lnTo>
                  <a:lnTo>
                    <a:pt x="180" y="162"/>
                  </a:lnTo>
                  <a:lnTo>
                    <a:pt x="170" y="152"/>
                  </a:lnTo>
                  <a:lnTo>
                    <a:pt x="174" y="136"/>
                  </a:lnTo>
                  <a:lnTo>
                    <a:pt x="184" y="138"/>
                  </a:lnTo>
                  <a:lnTo>
                    <a:pt x="196" y="148"/>
                  </a:lnTo>
                  <a:lnTo>
                    <a:pt x="200" y="140"/>
                  </a:lnTo>
                  <a:lnTo>
                    <a:pt x="178" y="128"/>
                  </a:lnTo>
                  <a:lnTo>
                    <a:pt x="156" y="116"/>
                  </a:lnTo>
                  <a:lnTo>
                    <a:pt x="160" y="108"/>
                  </a:lnTo>
                  <a:lnTo>
                    <a:pt x="154" y="104"/>
                  </a:lnTo>
                  <a:lnTo>
                    <a:pt x="132" y="98"/>
                  </a:lnTo>
                  <a:lnTo>
                    <a:pt x="124" y="84"/>
                  </a:lnTo>
                  <a:lnTo>
                    <a:pt x="114" y="72"/>
                  </a:lnTo>
                  <a:lnTo>
                    <a:pt x="98" y="62"/>
                  </a:lnTo>
                  <a:lnTo>
                    <a:pt x="92" y="44"/>
                  </a:lnTo>
                  <a:lnTo>
                    <a:pt x="88" y="34"/>
                  </a:lnTo>
                  <a:lnTo>
                    <a:pt x="104" y="26"/>
                  </a:lnTo>
                  <a:lnTo>
                    <a:pt x="112" y="28"/>
                  </a:lnTo>
                  <a:lnTo>
                    <a:pt x="108" y="14"/>
                  </a:lnTo>
                  <a:lnTo>
                    <a:pt x="11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7" name="Rectangle 304"/>
            <p:cNvSpPr>
              <a:spLocks noChangeArrowheads="1"/>
            </p:cNvSpPr>
            <p:nvPr/>
          </p:nvSpPr>
          <p:spPr bwMode="auto">
            <a:xfrm>
              <a:off x="2754" y="2066"/>
              <a:ext cx="4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308" name="Freeform 305"/>
            <p:cNvSpPr>
              <a:spLocks/>
            </p:cNvSpPr>
            <p:nvPr/>
          </p:nvSpPr>
          <p:spPr bwMode="auto">
            <a:xfrm>
              <a:off x="2762" y="2186"/>
              <a:ext cx="52" cy="34"/>
            </a:xfrm>
            <a:custGeom>
              <a:avLst/>
              <a:gdLst>
                <a:gd name="T0" fmla="*/ 46 w 52"/>
                <a:gd name="T1" fmla="*/ 20 h 34"/>
                <a:gd name="T2" fmla="*/ 46 w 52"/>
                <a:gd name="T3" fmla="*/ 34 h 34"/>
                <a:gd name="T4" fmla="*/ 24 w 52"/>
                <a:gd name="T5" fmla="*/ 24 h 34"/>
                <a:gd name="T6" fmla="*/ 4 w 52"/>
                <a:gd name="T7" fmla="*/ 16 h 34"/>
                <a:gd name="T8" fmla="*/ 0 w 52"/>
                <a:gd name="T9" fmla="*/ 6 h 34"/>
                <a:gd name="T10" fmla="*/ 14 w 52"/>
                <a:gd name="T11" fmla="*/ 4 h 34"/>
                <a:gd name="T12" fmla="*/ 34 w 52"/>
                <a:gd name="T13" fmla="*/ 2 h 34"/>
                <a:gd name="T14" fmla="*/ 52 w 52"/>
                <a:gd name="T15" fmla="*/ 0 h 34"/>
                <a:gd name="T16" fmla="*/ 46 w 52"/>
                <a:gd name="T17" fmla="*/ 2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34"/>
                <a:gd name="T29" fmla="*/ 52 w 52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34">
                  <a:moveTo>
                    <a:pt x="46" y="20"/>
                  </a:moveTo>
                  <a:lnTo>
                    <a:pt x="46" y="34"/>
                  </a:lnTo>
                  <a:lnTo>
                    <a:pt x="24" y="24"/>
                  </a:lnTo>
                  <a:lnTo>
                    <a:pt x="4" y="16"/>
                  </a:lnTo>
                  <a:lnTo>
                    <a:pt x="0" y="6"/>
                  </a:lnTo>
                  <a:lnTo>
                    <a:pt x="14" y="4"/>
                  </a:lnTo>
                  <a:lnTo>
                    <a:pt x="34" y="2"/>
                  </a:lnTo>
                  <a:lnTo>
                    <a:pt x="52" y="0"/>
                  </a:lnTo>
                  <a:lnTo>
                    <a:pt x="46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9" name="Freeform 306"/>
            <p:cNvSpPr>
              <a:spLocks/>
            </p:cNvSpPr>
            <p:nvPr/>
          </p:nvSpPr>
          <p:spPr bwMode="auto">
            <a:xfrm>
              <a:off x="2688" y="2122"/>
              <a:ext cx="26" cy="52"/>
            </a:xfrm>
            <a:custGeom>
              <a:avLst/>
              <a:gdLst>
                <a:gd name="T0" fmla="*/ 14 w 26"/>
                <a:gd name="T1" fmla="*/ 44 h 52"/>
                <a:gd name="T2" fmla="*/ 8 w 26"/>
                <a:gd name="T3" fmla="*/ 52 h 52"/>
                <a:gd name="T4" fmla="*/ 2 w 26"/>
                <a:gd name="T5" fmla="*/ 40 h 52"/>
                <a:gd name="T6" fmla="*/ 2 w 26"/>
                <a:gd name="T7" fmla="*/ 24 h 52"/>
                <a:gd name="T8" fmla="*/ 0 w 26"/>
                <a:gd name="T9" fmla="*/ 8 h 52"/>
                <a:gd name="T10" fmla="*/ 16 w 26"/>
                <a:gd name="T11" fmla="*/ 0 h 52"/>
                <a:gd name="T12" fmla="*/ 26 w 26"/>
                <a:gd name="T13" fmla="*/ 16 h 52"/>
                <a:gd name="T14" fmla="*/ 22 w 26"/>
                <a:gd name="T15" fmla="*/ 44 h 52"/>
                <a:gd name="T16" fmla="*/ 14 w 26"/>
                <a:gd name="T17" fmla="*/ 44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52"/>
                <a:gd name="T29" fmla="*/ 26 w 26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52">
                  <a:moveTo>
                    <a:pt x="14" y="44"/>
                  </a:moveTo>
                  <a:lnTo>
                    <a:pt x="8" y="52"/>
                  </a:lnTo>
                  <a:lnTo>
                    <a:pt x="2" y="40"/>
                  </a:lnTo>
                  <a:lnTo>
                    <a:pt x="2" y="24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6" y="16"/>
                  </a:lnTo>
                  <a:lnTo>
                    <a:pt x="22" y="44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0" name="Freeform 307"/>
            <p:cNvSpPr>
              <a:spLocks/>
            </p:cNvSpPr>
            <p:nvPr/>
          </p:nvSpPr>
          <p:spPr bwMode="auto">
            <a:xfrm>
              <a:off x="2670" y="207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1" name="Freeform 308"/>
            <p:cNvSpPr>
              <a:spLocks/>
            </p:cNvSpPr>
            <p:nvPr/>
          </p:nvSpPr>
          <p:spPr bwMode="auto">
            <a:xfrm>
              <a:off x="2994" y="2108"/>
              <a:ext cx="324" cy="128"/>
            </a:xfrm>
            <a:custGeom>
              <a:avLst/>
              <a:gdLst>
                <a:gd name="T0" fmla="*/ 216 w 324"/>
                <a:gd name="T1" fmla="*/ 108 h 128"/>
                <a:gd name="T2" fmla="*/ 184 w 324"/>
                <a:gd name="T3" fmla="*/ 112 h 128"/>
                <a:gd name="T4" fmla="*/ 176 w 324"/>
                <a:gd name="T5" fmla="*/ 128 h 128"/>
                <a:gd name="T6" fmla="*/ 174 w 324"/>
                <a:gd name="T7" fmla="*/ 122 h 128"/>
                <a:gd name="T8" fmla="*/ 168 w 324"/>
                <a:gd name="T9" fmla="*/ 110 h 128"/>
                <a:gd name="T10" fmla="*/ 142 w 324"/>
                <a:gd name="T11" fmla="*/ 114 h 128"/>
                <a:gd name="T12" fmla="*/ 110 w 324"/>
                <a:gd name="T13" fmla="*/ 120 h 128"/>
                <a:gd name="T14" fmla="*/ 80 w 324"/>
                <a:gd name="T15" fmla="*/ 114 h 128"/>
                <a:gd name="T16" fmla="*/ 56 w 324"/>
                <a:gd name="T17" fmla="*/ 114 h 128"/>
                <a:gd name="T18" fmla="*/ 38 w 324"/>
                <a:gd name="T19" fmla="*/ 110 h 128"/>
                <a:gd name="T20" fmla="*/ 38 w 324"/>
                <a:gd name="T21" fmla="*/ 104 h 128"/>
                <a:gd name="T22" fmla="*/ 26 w 324"/>
                <a:gd name="T23" fmla="*/ 98 h 128"/>
                <a:gd name="T24" fmla="*/ 20 w 324"/>
                <a:gd name="T25" fmla="*/ 86 h 128"/>
                <a:gd name="T26" fmla="*/ 4 w 324"/>
                <a:gd name="T27" fmla="*/ 72 h 128"/>
                <a:gd name="T28" fmla="*/ 14 w 324"/>
                <a:gd name="T29" fmla="*/ 74 h 128"/>
                <a:gd name="T30" fmla="*/ 10 w 324"/>
                <a:gd name="T31" fmla="*/ 64 h 128"/>
                <a:gd name="T32" fmla="*/ 0 w 324"/>
                <a:gd name="T33" fmla="*/ 52 h 128"/>
                <a:gd name="T34" fmla="*/ 18 w 324"/>
                <a:gd name="T35" fmla="*/ 34 h 128"/>
                <a:gd name="T36" fmla="*/ 46 w 324"/>
                <a:gd name="T37" fmla="*/ 30 h 128"/>
                <a:gd name="T38" fmla="*/ 52 w 324"/>
                <a:gd name="T39" fmla="*/ 24 h 128"/>
                <a:gd name="T40" fmla="*/ 76 w 324"/>
                <a:gd name="T41" fmla="*/ 18 h 128"/>
                <a:gd name="T42" fmla="*/ 116 w 324"/>
                <a:gd name="T43" fmla="*/ 2 h 128"/>
                <a:gd name="T44" fmla="*/ 142 w 324"/>
                <a:gd name="T45" fmla="*/ 0 h 128"/>
                <a:gd name="T46" fmla="*/ 162 w 324"/>
                <a:gd name="T47" fmla="*/ 10 h 128"/>
                <a:gd name="T48" fmla="*/ 204 w 324"/>
                <a:gd name="T49" fmla="*/ 20 h 128"/>
                <a:gd name="T50" fmla="*/ 252 w 324"/>
                <a:gd name="T51" fmla="*/ 10 h 128"/>
                <a:gd name="T52" fmla="*/ 284 w 324"/>
                <a:gd name="T53" fmla="*/ 16 h 128"/>
                <a:gd name="T54" fmla="*/ 300 w 324"/>
                <a:gd name="T55" fmla="*/ 40 h 128"/>
                <a:gd name="T56" fmla="*/ 306 w 324"/>
                <a:gd name="T57" fmla="*/ 54 h 128"/>
                <a:gd name="T58" fmla="*/ 312 w 324"/>
                <a:gd name="T59" fmla="*/ 86 h 128"/>
                <a:gd name="T60" fmla="*/ 314 w 324"/>
                <a:gd name="T61" fmla="*/ 102 h 128"/>
                <a:gd name="T62" fmla="*/ 286 w 324"/>
                <a:gd name="T63" fmla="*/ 98 h 128"/>
                <a:gd name="T64" fmla="*/ 276 w 324"/>
                <a:gd name="T65" fmla="*/ 100 h 128"/>
                <a:gd name="T66" fmla="*/ 242 w 324"/>
                <a:gd name="T67" fmla="*/ 108 h 12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24"/>
                <a:gd name="T103" fmla="*/ 0 h 128"/>
                <a:gd name="T104" fmla="*/ 324 w 324"/>
                <a:gd name="T105" fmla="*/ 128 h 12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24" h="128">
                  <a:moveTo>
                    <a:pt x="242" y="108"/>
                  </a:moveTo>
                  <a:lnTo>
                    <a:pt x="216" y="108"/>
                  </a:lnTo>
                  <a:lnTo>
                    <a:pt x="190" y="110"/>
                  </a:lnTo>
                  <a:lnTo>
                    <a:pt x="184" y="112"/>
                  </a:lnTo>
                  <a:lnTo>
                    <a:pt x="182" y="120"/>
                  </a:lnTo>
                  <a:lnTo>
                    <a:pt x="176" y="128"/>
                  </a:lnTo>
                  <a:lnTo>
                    <a:pt x="174" y="126"/>
                  </a:lnTo>
                  <a:lnTo>
                    <a:pt x="174" y="122"/>
                  </a:lnTo>
                  <a:lnTo>
                    <a:pt x="174" y="108"/>
                  </a:lnTo>
                  <a:lnTo>
                    <a:pt x="168" y="110"/>
                  </a:lnTo>
                  <a:lnTo>
                    <a:pt x="156" y="110"/>
                  </a:lnTo>
                  <a:lnTo>
                    <a:pt x="142" y="114"/>
                  </a:lnTo>
                  <a:lnTo>
                    <a:pt x="124" y="124"/>
                  </a:lnTo>
                  <a:lnTo>
                    <a:pt x="110" y="120"/>
                  </a:lnTo>
                  <a:lnTo>
                    <a:pt x="82" y="108"/>
                  </a:lnTo>
                  <a:lnTo>
                    <a:pt x="80" y="114"/>
                  </a:lnTo>
                  <a:lnTo>
                    <a:pt x="70" y="120"/>
                  </a:lnTo>
                  <a:lnTo>
                    <a:pt x="56" y="114"/>
                  </a:lnTo>
                  <a:lnTo>
                    <a:pt x="46" y="110"/>
                  </a:lnTo>
                  <a:lnTo>
                    <a:pt x="38" y="110"/>
                  </a:lnTo>
                  <a:lnTo>
                    <a:pt x="28" y="110"/>
                  </a:lnTo>
                  <a:lnTo>
                    <a:pt x="38" y="104"/>
                  </a:lnTo>
                  <a:lnTo>
                    <a:pt x="24" y="102"/>
                  </a:lnTo>
                  <a:lnTo>
                    <a:pt x="26" y="98"/>
                  </a:lnTo>
                  <a:lnTo>
                    <a:pt x="18" y="90"/>
                  </a:lnTo>
                  <a:lnTo>
                    <a:pt x="20" y="86"/>
                  </a:lnTo>
                  <a:lnTo>
                    <a:pt x="6" y="7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4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52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46" y="30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2" y="18"/>
                  </a:lnTo>
                  <a:lnTo>
                    <a:pt x="76" y="18"/>
                  </a:lnTo>
                  <a:lnTo>
                    <a:pt x="98" y="4"/>
                  </a:lnTo>
                  <a:lnTo>
                    <a:pt x="116" y="2"/>
                  </a:lnTo>
                  <a:lnTo>
                    <a:pt x="132" y="0"/>
                  </a:lnTo>
                  <a:lnTo>
                    <a:pt x="142" y="0"/>
                  </a:lnTo>
                  <a:lnTo>
                    <a:pt x="156" y="6"/>
                  </a:lnTo>
                  <a:lnTo>
                    <a:pt x="162" y="10"/>
                  </a:lnTo>
                  <a:lnTo>
                    <a:pt x="184" y="14"/>
                  </a:lnTo>
                  <a:lnTo>
                    <a:pt x="204" y="20"/>
                  </a:lnTo>
                  <a:lnTo>
                    <a:pt x="226" y="20"/>
                  </a:lnTo>
                  <a:lnTo>
                    <a:pt x="252" y="10"/>
                  </a:lnTo>
                  <a:lnTo>
                    <a:pt x="274" y="8"/>
                  </a:lnTo>
                  <a:lnTo>
                    <a:pt x="284" y="16"/>
                  </a:lnTo>
                  <a:lnTo>
                    <a:pt x="292" y="30"/>
                  </a:lnTo>
                  <a:lnTo>
                    <a:pt x="300" y="40"/>
                  </a:lnTo>
                  <a:lnTo>
                    <a:pt x="314" y="48"/>
                  </a:lnTo>
                  <a:lnTo>
                    <a:pt x="306" y="54"/>
                  </a:lnTo>
                  <a:lnTo>
                    <a:pt x="308" y="64"/>
                  </a:lnTo>
                  <a:lnTo>
                    <a:pt x="312" y="86"/>
                  </a:lnTo>
                  <a:lnTo>
                    <a:pt x="324" y="102"/>
                  </a:lnTo>
                  <a:lnTo>
                    <a:pt x="314" y="102"/>
                  </a:lnTo>
                  <a:lnTo>
                    <a:pt x="308" y="98"/>
                  </a:lnTo>
                  <a:lnTo>
                    <a:pt x="286" y="98"/>
                  </a:lnTo>
                  <a:lnTo>
                    <a:pt x="282" y="102"/>
                  </a:lnTo>
                  <a:lnTo>
                    <a:pt x="276" y="100"/>
                  </a:lnTo>
                  <a:lnTo>
                    <a:pt x="260" y="102"/>
                  </a:lnTo>
                  <a:lnTo>
                    <a:pt x="242" y="10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2" name="Freeform 309"/>
            <p:cNvSpPr>
              <a:spLocks/>
            </p:cNvSpPr>
            <p:nvPr/>
          </p:nvSpPr>
          <p:spPr bwMode="auto">
            <a:xfrm>
              <a:off x="2988" y="2108"/>
              <a:ext cx="50" cy="36"/>
            </a:xfrm>
            <a:custGeom>
              <a:avLst/>
              <a:gdLst>
                <a:gd name="T0" fmla="*/ 4 w 50"/>
                <a:gd name="T1" fmla="*/ 0 h 36"/>
                <a:gd name="T2" fmla="*/ 4 w 50"/>
                <a:gd name="T3" fmla="*/ 6 h 36"/>
                <a:gd name="T4" fmla="*/ 6 w 50"/>
                <a:gd name="T5" fmla="*/ 12 h 36"/>
                <a:gd name="T6" fmla="*/ 0 w 50"/>
                <a:gd name="T7" fmla="*/ 26 h 36"/>
                <a:gd name="T8" fmla="*/ 10 w 50"/>
                <a:gd name="T9" fmla="*/ 28 h 36"/>
                <a:gd name="T10" fmla="*/ 4 w 50"/>
                <a:gd name="T11" fmla="*/ 36 h 36"/>
                <a:gd name="T12" fmla="*/ 24 w 50"/>
                <a:gd name="T13" fmla="*/ 24 h 36"/>
                <a:gd name="T14" fmla="*/ 50 w 50"/>
                <a:gd name="T15" fmla="*/ 18 h 36"/>
                <a:gd name="T16" fmla="*/ 42 w 50"/>
                <a:gd name="T17" fmla="*/ 12 h 36"/>
                <a:gd name="T18" fmla="*/ 30 w 50"/>
                <a:gd name="T19" fmla="*/ 0 h 36"/>
                <a:gd name="T20" fmla="*/ 4 w 50"/>
                <a:gd name="T21" fmla="*/ 0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0"/>
                <a:gd name="T34" fmla="*/ 0 h 36"/>
                <a:gd name="T35" fmla="*/ 50 w 50"/>
                <a:gd name="T36" fmla="*/ 36 h 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0" h="36">
                  <a:moveTo>
                    <a:pt x="4" y="0"/>
                  </a:moveTo>
                  <a:lnTo>
                    <a:pt x="4" y="6"/>
                  </a:lnTo>
                  <a:lnTo>
                    <a:pt x="6" y="12"/>
                  </a:lnTo>
                  <a:lnTo>
                    <a:pt x="0" y="26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24" y="24"/>
                  </a:lnTo>
                  <a:lnTo>
                    <a:pt x="50" y="18"/>
                  </a:lnTo>
                  <a:lnTo>
                    <a:pt x="42" y="12"/>
                  </a:lnTo>
                  <a:lnTo>
                    <a:pt x="3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3" name="Freeform 310"/>
            <p:cNvSpPr>
              <a:spLocks/>
            </p:cNvSpPr>
            <p:nvPr/>
          </p:nvSpPr>
          <p:spPr bwMode="auto">
            <a:xfrm>
              <a:off x="2908" y="1818"/>
              <a:ext cx="142" cy="92"/>
            </a:xfrm>
            <a:custGeom>
              <a:avLst/>
              <a:gdLst>
                <a:gd name="T0" fmla="*/ 142 w 142"/>
                <a:gd name="T1" fmla="*/ 50 h 92"/>
                <a:gd name="T2" fmla="*/ 136 w 142"/>
                <a:gd name="T3" fmla="*/ 56 h 92"/>
                <a:gd name="T4" fmla="*/ 140 w 142"/>
                <a:gd name="T5" fmla="*/ 74 h 92"/>
                <a:gd name="T6" fmla="*/ 122 w 142"/>
                <a:gd name="T7" fmla="*/ 84 h 92"/>
                <a:gd name="T8" fmla="*/ 122 w 142"/>
                <a:gd name="T9" fmla="*/ 92 h 92"/>
                <a:gd name="T10" fmla="*/ 94 w 142"/>
                <a:gd name="T11" fmla="*/ 86 h 92"/>
                <a:gd name="T12" fmla="*/ 66 w 142"/>
                <a:gd name="T13" fmla="*/ 82 h 92"/>
                <a:gd name="T14" fmla="*/ 38 w 142"/>
                <a:gd name="T15" fmla="*/ 82 h 92"/>
                <a:gd name="T16" fmla="*/ 10 w 142"/>
                <a:gd name="T17" fmla="*/ 82 h 92"/>
                <a:gd name="T18" fmla="*/ 4 w 142"/>
                <a:gd name="T19" fmla="*/ 76 h 92"/>
                <a:gd name="T20" fmla="*/ 12 w 142"/>
                <a:gd name="T21" fmla="*/ 62 h 92"/>
                <a:gd name="T22" fmla="*/ 0 w 142"/>
                <a:gd name="T23" fmla="*/ 36 h 92"/>
                <a:gd name="T24" fmla="*/ 22 w 142"/>
                <a:gd name="T25" fmla="*/ 18 h 92"/>
                <a:gd name="T26" fmla="*/ 48 w 142"/>
                <a:gd name="T27" fmla="*/ 2 h 92"/>
                <a:gd name="T28" fmla="*/ 70 w 142"/>
                <a:gd name="T29" fmla="*/ 0 h 92"/>
                <a:gd name="T30" fmla="*/ 94 w 142"/>
                <a:gd name="T31" fmla="*/ 4 h 92"/>
                <a:gd name="T32" fmla="*/ 120 w 142"/>
                <a:gd name="T33" fmla="*/ 8 h 92"/>
                <a:gd name="T34" fmla="*/ 122 w 142"/>
                <a:gd name="T35" fmla="*/ 32 h 92"/>
                <a:gd name="T36" fmla="*/ 142 w 142"/>
                <a:gd name="T37" fmla="*/ 50 h 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2"/>
                <a:gd name="T58" fmla="*/ 0 h 92"/>
                <a:gd name="T59" fmla="*/ 142 w 142"/>
                <a:gd name="T60" fmla="*/ 92 h 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2" h="92">
                  <a:moveTo>
                    <a:pt x="142" y="50"/>
                  </a:moveTo>
                  <a:lnTo>
                    <a:pt x="136" y="56"/>
                  </a:lnTo>
                  <a:lnTo>
                    <a:pt x="140" y="74"/>
                  </a:lnTo>
                  <a:lnTo>
                    <a:pt x="122" y="84"/>
                  </a:lnTo>
                  <a:lnTo>
                    <a:pt x="122" y="92"/>
                  </a:lnTo>
                  <a:lnTo>
                    <a:pt x="94" y="86"/>
                  </a:lnTo>
                  <a:lnTo>
                    <a:pt x="66" y="82"/>
                  </a:lnTo>
                  <a:lnTo>
                    <a:pt x="38" y="82"/>
                  </a:lnTo>
                  <a:lnTo>
                    <a:pt x="10" y="82"/>
                  </a:lnTo>
                  <a:lnTo>
                    <a:pt x="4" y="76"/>
                  </a:lnTo>
                  <a:lnTo>
                    <a:pt x="12" y="62"/>
                  </a:lnTo>
                  <a:lnTo>
                    <a:pt x="0" y="36"/>
                  </a:lnTo>
                  <a:lnTo>
                    <a:pt x="22" y="18"/>
                  </a:lnTo>
                  <a:lnTo>
                    <a:pt x="48" y="2"/>
                  </a:lnTo>
                  <a:lnTo>
                    <a:pt x="70" y="0"/>
                  </a:lnTo>
                  <a:lnTo>
                    <a:pt x="94" y="4"/>
                  </a:lnTo>
                  <a:lnTo>
                    <a:pt x="120" y="8"/>
                  </a:lnTo>
                  <a:lnTo>
                    <a:pt x="122" y="32"/>
                  </a:lnTo>
                  <a:lnTo>
                    <a:pt x="142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4" name="Freeform 311"/>
            <p:cNvSpPr>
              <a:spLocks/>
            </p:cNvSpPr>
            <p:nvPr/>
          </p:nvSpPr>
          <p:spPr bwMode="auto">
            <a:xfrm>
              <a:off x="2674" y="1800"/>
              <a:ext cx="36" cy="40"/>
            </a:xfrm>
            <a:custGeom>
              <a:avLst/>
              <a:gdLst>
                <a:gd name="T0" fmla="*/ 20 w 36"/>
                <a:gd name="T1" fmla="*/ 36 h 40"/>
                <a:gd name="T2" fmla="*/ 18 w 36"/>
                <a:gd name="T3" fmla="*/ 40 h 40"/>
                <a:gd name="T4" fmla="*/ 6 w 36"/>
                <a:gd name="T5" fmla="*/ 40 h 40"/>
                <a:gd name="T6" fmla="*/ 4 w 36"/>
                <a:gd name="T7" fmla="*/ 36 h 40"/>
                <a:gd name="T8" fmla="*/ 0 w 36"/>
                <a:gd name="T9" fmla="*/ 26 h 40"/>
                <a:gd name="T10" fmla="*/ 0 w 36"/>
                <a:gd name="T11" fmla="*/ 6 h 40"/>
                <a:gd name="T12" fmla="*/ 8 w 36"/>
                <a:gd name="T13" fmla="*/ 6 h 40"/>
                <a:gd name="T14" fmla="*/ 10 w 36"/>
                <a:gd name="T15" fmla="*/ 6 h 40"/>
                <a:gd name="T16" fmla="*/ 12 w 36"/>
                <a:gd name="T17" fmla="*/ 4 h 40"/>
                <a:gd name="T18" fmla="*/ 26 w 36"/>
                <a:gd name="T19" fmla="*/ 0 h 40"/>
                <a:gd name="T20" fmla="*/ 28 w 36"/>
                <a:gd name="T21" fmla="*/ 6 h 40"/>
                <a:gd name="T22" fmla="*/ 36 w 36"/>
                <a:gd name="T23" fmla="*/ 6 h 40"/>
                <a:gd name="T24" fmla="*/ 32 w 36"/>
                <a:gd name="T25" fmla="*/ 16 h 40"/>
                <a:gd name="T26" fmla="*/ 22 w 36"/>
                <a:gd name="T27" fmla="*/ 24 h 40"/>
                <a:gd name="T28" fmla="*/ 22 w 36"/>
                <a:gd name="T29" fmla="*/ 26 h 40"/>
                <a:gd name="T30" fmla="*/ 20 w 36"/>
                <a:gd name="T31" fmla="*/ 36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40"/>
                <a:gd name="T50" fmla="*/ 36 w 36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40">
                  <a:moveTo>
                    <a:pt x="20" y="36"/>
                  </a:moveTo>
                  <a:lnTo>
                    <a:pt x="18" y="40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0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26" y="0"/>
                  </a:lnTo>
                  <a:lnTo>
                    <a:pt x="28" y="6"/>
                  </a:lnTo>
                  <a:lnTo>
                    <a:pt x="36" y="6"/>
                  </a:lnTo>
                  <a:lnTo>
                    <a:pt x="32" y="16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5" name="Freeform 312"/>
            <p:cNvSpPr>
              <a:spLocks/>
            </p:cNvSpPr>
            <p:nvPr/>
          </p:nvSpPr>
          <p:spPr bwMode="auto">
            <a:xfrm>
              <a:off x="2718" y="1818"/>
              <a:ext cx="22" cy="20"/>
            </a:xfrm>
            <a:custGeom>
              <a:avLst/>
              <a:gdLst>
                <a:gd name="T0" fmla="*/ 22 w 22"/>
                <a:gd name="T1" fmla="*/ 6 h 20"/>
                <a:gd name="T2" fmla="*/ 20 w 22"/>
                <a:gd name="T3" fmla="*/ 2 h 20"/>
                <a:gd name="T4" fmla="*/ 14 w 22"/>
                <a:gd name="T5" fmla="*/ 0 h 20"/>
                <a:gd name="T6" fmla="*/ 14 w 22"/>
                <a:gd name="T7" fmla="*/ 4 h 20"/>
                <a:gd name="T8" fmla="*/ 8 w 22"/>
                <a:gd name="T9" fmla="*/ 4 h 20"/>
                <a:gd name="T10" fmla="*/ 2 w 22"/>
                <a:gd name="T11" fmla="*/ 2 h 20"/>
                <a:gd name="T12" fmla="*/ 0 w 22"/>
                <a:gd name="T13" fmla="*/ 4 h 20"/>
                <a:gd name="T14" fmla="*/ 0 w 22"/>
                <a:gd name="T15" fmla="*/ 10 h 20"/>
                <a:gd name="T16" fmla="*/ 12 w 22"/>
                <a:gd name="T17" fmla="*/ 20 h 20"/>
                <a:gd name="T18" fmla="*/ 18 w 22"/>
                <a:gd name="T19" fmla="*/ 16 h 20"/>
                <a:gd name="T20" fmla="*/ 18 w 22"/>
                <a:gd name="T21" fmla="*/ 12 h 20"/>
                <a:gd name="T22" fmla="*/ 22 w 22"/>
                <a:gd name="T23" fmla="*/ 6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0"/>
                <a:gd name="T38" fmla="*/ 22 w 2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0">
                  <a:moveTo>
                    <a:pt x="22" y="6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8" y="4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10"/>
                  </a:lnTo>
                  <a:lnTo>
                    <a:pt x="12" y="20"/>
                  </a:lnTo>
                  <a:lnTo>
                    <a:pt x="18" y="16"/>
                  </a:lnTo>
                  <a:lnTo>
                    <a:pt x="18" y="12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6" name="Freeform 313"/>
            <p:cNvSpPr>
              <a:spLocks/>
            </p:cNvSpPr>
            <p:nvPr/>
          </p:nvSpPr>
          <p:spPr bwMode="auto">
            <a:xfrm>
              <a:off x="2676" y="1786"/>
              <a:ext cx="30" cy="20"/>
            </a:xfrm>
            <a:custGeom>
              <a:avLst/>
              <a:gdLst>
                <a:gd name="T0" fmla="*/ 26 w 30"/>
                <a:gd name="T1" fmla="*/ 14 h 20"/>
                <a:gd name="T2" fmla="*/ 2 w 30"/>
                <a:gd name="T3" fmla="*/ 14 h 20"/>
                <a:gd name="T4" fmla="*/ 0 w 30"/>
                <a:gd name="T5" fmla="*/ 20 h 20"/>
                <a:gd name="T6" fmla="*/ 0 w 30"/>
                <a:gd name="T7" fmla="*/ 10 h 20"/>
                <a:gd name="T8" fmla="*/ 16 w 30"/>
                <a:gd name="T9" fmla="*/ 8 h 20"/>
                <a:gd name="T10" fmla="*/ 30 w 30"/>
                <a:gd name="T11" fmla="*/ 0 h 20"/>
                <a:gd name="T12" fmla="*/ 26 w 30"/>
                <a:gd name="T13" fmla="*/ 1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20"/>
                <a:gd name="T23" fmla="*/ 30 w 30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20">
                  <a:moveTo>
                    <a:pt x="26" y="14"/>
                  </a:moveTo>
                  <a:lnTo>
                    <a:pt x="2" y="14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16" y="8"/>
                  </a:lnTo>
                  <a:lnTo>
                    <a:pt x="30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7" name="Freeform 314"/>
            <p:cNvSpPr>
              <a:spLocks/>
            </p:cNvSpPr>
            <p:nvPr/>
          </p:nvSpPr>
          <p:spPr bwMode="auto">
            <a:xfrm>
              <a:off x="2698" y="1830"/>
              <a:ext cx="16" cy="8"/>
            </a:xfrm>
            <a:custGeom>
              <a:avLst/>
              <a:gdLst>
                <a:gd name="T0" fmla="*/ 16 w 16"/>
                <a:gd name="T1" fmla="*/ 2 h 8"/>
                <a:gd name="T2" fmla="*/ 10 w 16"/>
                <a:gd name="T3" fmla="*/ 0 h 8"/>
                <a:gd name="T4" fmla="*/ 0 w 16"/>
                <a:gd name="T5" fmla="*/ 0 h 8"/>
                <a:gd name="T6" fmla="*/ 12 w 16"/>
                <a:gd name="T7" fmla="*/ 8 h 8"/>
                <a:gd name="T8" fmla="*/ 16 w 16"/>
                <a:gd name="T9" fmla="*/ 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16" y="2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8" name="Freeform 315"/>
            <p:cNvSpPr>
              <a:spLocks/>
            </p:cNvSpPr>
            <p:nvPr/>
          </p:nvSpPr>
          <p:spPr bwMode="auto">
            <a:xfrm>
              <a:off x="2732" y="1840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2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9" name="Freeform 316"/>
            <p:cNvSpPr>
              <a:spLocks/>
            </p:cNvSpPr>
            <p:nvPr/>
          </p:nvSpPr>
          <p:spPr bwMode="auto">
            <a:xfrm>
              <a:off x="2898" y="1750"/>
              <a:ext cx="66" cy="32"/>
            </a:xfrm>
            <a:custGeom>
              <a:avLst/>
              <a:gdLst>
                <a:gd name="T0" fmla="*/ 66 w 66"/>
                <a:gd name="T1" fmla="*/ 20 h 32"/>
                <a:gd name="T2" fmla="*/ 60 w 66"/>
                <a:gd name="T3" fmla="*/ 2 h 32"/>
                <a:gd name="T4" fmla="*/ 24 w 66"/>
                <a:gd name="T5" fmla="*/ 0 h 32"/>
                <a:gd name="T6" fmla="*/ 0 w 66"/>
                <a:gd name="T7" fmla="*/ 6 h 32"/>
                <a:gd name="T8" fmla="*/ 2 w 66"/>
                <a:gd name="T9" fmla="*/ 14 h 32"/>
                <a:gd name="T10" fmla="*/ 10 w 66"/>
                <a:gd name="T11" fmla="*/ 24 h 32"/>
                <a:gd name="T12" fmla="*/ 14 w 66"/>
                <a:gd name="T13" fmla="*/ 24 h 32"/>
                <a:gd name="T14" fmla="*/ 36 w 66"/>
                <a:gd name="T15" fmla="*/ 28 h 32"/>
                <a:gd name="T16" fmla="*/ 58 w 66"/>
                <a:gd name="T17" fmla="*/ 32 h 32"/>
                <a:gd name="T18" fmla="*/ 66 w 66"/>
                <a:gd name="T19" fmla="*/ 2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32"/>
                <a:gd name="T32" fmla="*/ 66 w 66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32">
                  <a:moveTo>
                    <a:pt x="66" y="20"/>
                  </a:moveTo>
                  <a:lnTo>
                    <a:pt x="60" y="2"/>
                  </a:lnTo>
                  <a:lnTo>
                    <a:pt x="24" y="0"/>
                  </a:lnTo>
                  <a:lnTo>
                    <a:pt x="0" y="6"/>
                  </a:lnTo>
                  <a:lnTo>
                    <a:pt x="2" y="1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36" y="28"/>
                  </a:lnTo>
                  <a:lnTo>
                    <a:pt x="58" y="32"/>
                  </a:lnTo>
                  <a:lnTo>
                    <a:pt x="66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0" name="Freeform 317"/>
            <p:cNvSpPr>
              <a:spLocks/>
            </p:cNvSpPr>
            <p:nvPr/>
          </p:nvSpPr>
          <p:spPr bwMode="auto">
            <a:xfrm>
              <a:off x="2868" y="1774"/>
              <a:ext cx="110" cy="48"/>
            </a:xfrm>
            <a:custGeom>
              <a:avLst/>
              <a:gdLst>
                <a:gd name="T0" fmla="*/ 56 w 110"/>
                <a:gd name="T1" fmla="*/ 32 h 48"/>
                <a:gd name="T2" fmla="*/ 30 w 110"/>
                <a:gd name="T3" fmla="*/ 38 h 48"/>
                <a:gd name="T4" fmla="*/ 4 w 110"/>
                <a:gd name="T5" fmla="*/ 40 h 48"/>
                <a:gd name="T6" fmla="*/ 0 w 110"/>
                <a:gd name="T7" fmla="*/ 40 h 48"/>
                <a:gd name="T8" fmla="*/ 6 w 110"/>
                <a:gd name="T9" fmla="*/ 14 h 48"/>
                <a:gd name="T10" fmla="*/ 20 w 110"/>
                <a:gd name="T11" fmla="*/ 14 h 48"/>
                <a:gd name="T12" fmla="*/ 40 w 110"/>
                <a:gd name="T13" fmla="*/ 26 h 48"/>
                <a:gd name="T14" fmla="*/ 48 w 110"/>
                <a:gd name="T15" fmla="*/ 18 h 48"/>
                <a:gd name="T16" fmla="*/ 44 w 110"/>
                <a:gd name="T17" fmla="*/ 0 h 48"/>
                <a:gd name="T18" fmla="*/ 68 w 110"/>
                <a:gd name="T19" fmla="*/ 4 h 48"/>
                <a:gd name="T20" fmla="*/ 90 w 110"/>
                <a:gd name="T21" fmla="*/ 8 h 48"/>
                <a:gd name="T22" fmla="*/ 98 w 110"/>
                <a:gd name="T23" fmla="*/ 22 h 48"/>
                <a:gd name="T24" fmla="*/ 110 w 110"/>
                <a:gd name="T25" fmla="*/ 46 h 48"/>
                <a:gd name="T26" fmla="*/ 88 w 110"/>
                <a:gd name="T27" fmla="*/ 48 h 48"/>
                <a:gd name="T28" fmla="*/ 56 w 110"/>
                <a:gd name="T29" fmla="*/ 32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0"/>
                <a:gd name="T46" fmla="*/ 0 h 48"/>
                <a:gd name="T47" fmla="*/ 110 w 110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0" h="48">
                  <a:moveTo>
                    <a:pt x="56" y="32"/>
                  </a:moveTo>
                  <a:lnTo>
                    <a:pt x="30" y="3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6" y="14"/>
                  </a:lnTo>
                  <a:lnTo>
                    <a:pt x="20" y="14"/>
                  </a:lnTo>
                  <a:lnTo>
                    <a:pt x="40" y="26"/>
                  </a:lnTo>
                  <a:lnTo>
                    <a:pt x="48" y="18"/>
                  </a:lnTo>
                  <a:lnTo>
                    <a:pt x="44" y="0"/>
                  </a:lnTo>
                  <a:lnTo>
                    <a:pt x="68" y="4"/>
                  </a:lnTo>
                  <a:lnTo>
                    <a:pt x="90" y="8"/>
                  </a:lnTo>
                  <a:lnTo>
                    <a:pt x="98" y="22"/>
                  </a:lnTo>
                  <a:lnTo>
                    <a:pt x="110" y="46"/>
                  </a:lnTo>
                  <a:lnTo>
                    <a:pt x="8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1" name="Freeform 318"/>
            <p:cNvSpPr>
              <a:spLocks/>
            </p:cNvSpPr>
            <p:nvPr/>
          </p:nvSpPr>
          <p:spPr bwMode="auto">
            <a:xfrm>
              <a:off x="2868" y="1806"/>
              <a:ext cx="88" cy="46"/>
            </a:xfrm>
            <a:custGeom>
              <a:avLst/>
              <a:gdLst>
                <a:gd name="T0" fmla="*/ 4 w 88"/>
                <a:gd name="T1" fmla="*/ 34 h 46"/>
                <a:gd name="T2" fmla="*/ 0 w 88"/>
                <a:gd name="T3" fmla="*/ 8 h 46"/>
                <a:gd name="T4" fmla="*/ 4 w 88"/>
                <a:gd name="T5" fmla="*/ 6 h 46"/>
                <a:gd name="T6" fmla="*/ 30 w 88"/>
                <a:gd name="T7" fmla="*/ 4 h 46"/>
                <a:gd name="T8" fmla="*/ 56 w 88"/>
                <a:gd name="T9" fmla="*/ 0 h 46"/>
                <a:gd name="T10" fmla="*/ 88 w 88"/>
                <a:gd name="T11" fmla="*/ 14 h 46"/>
                <a:gd name="T12" fmla="*/ 66 w 88"/>
                <a:gd name="T13" fmla="*/ 30 h 46"/>
                <a:gd name="T14" fmla="*/ 40 w 88"/>
                <a:gd name="T15" fmla="*/ 46 h 46"/>
                <a:gd name="T16" fmla="*/ 26 w 88"/>
                <a:gd name="T17" fmla="*/ 46 h 46"/>
                <a:gd name="T18" fmla="*/ 26 w 88"/>
                <a:gd name="T19" fmla="*/ 38 h 46"/>
                <a:gd name="T20" fmla="*/ 12 w 88"/>
                <a:gd name="T21" fmla="*/ 36 h 46"/>
                <a:gd name="T22" fmla="*/ 4 w 88"/>
                <a:gd name="T23" fmla="*/ 34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8"/>
                <a:gd name="T37" fmla="*/ 0 h 46"/>
                <a:gd name="T38" fmla="*/ 88 w 88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8" h="46">
                  <a:moveTo>
                    <a:pt x="4" y="34"/>
                  </a:moveTo>
                  <a:lnTo>
                    <a:pt x="0" y="8"/>
                  </a:lnTo>
                  <a:lnTo>
                    <a:pt x="4" y="6"/>
                  </a:lnTo>
                  <a:lnTo>
                    <a:pt x="30" y="4"/>
                  </a:lnTo>
                  <a:lnTo>
                    <a:pt x="56" y="0"/>
                  </a:lnTo>
                  <a:lnTo>
                    <a:pt x="88" y="14"/>
                  </a:lnTo>
                  <a:lnTo>
                    <a:pt x="66" y="30"/>
                  </a:lnTo>
                  <a:lnTo>
                    <a:pt x="40" y="46"/>
                  </a:lnTo>
                  <a:lnTo>
                    <a:pt x="26" y="46"/>
                  </a:lnTo>
                  <a:lnTo>
                    <a:pt x="26" y="38"/>
                  </a:lnTo>
                  <a:lnTo>
                    <a:pt x="12" y="36"/>
                  </a:lnTo>
                  <a:lnTo>
                    <a:pt x="4" y="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2" name="Freeform 319"/>
            <p:cNvSpPr>
              <a:spLocks/>
            </p:cNvSpPr>
            <p:nvPr/>
          </p:nvSpPr>
          <p:spPr bwMode="auto">
            <a:xfrm>
              <a:off x="2600" y="1872"/>
              <a:ext cx="60" cy="54"/>
            </a:xfrm>
            <a:custGeom>
              <a:avLst/>
              <a:gdLst>
                <a:gd name="T0" fmla="*/ 46 w 60"/>
                <a:gd name="T1" fmla="*/ 30 h 54"/>
                <a:gd name="T2" fmla="*/ 58 w 60"/>
                <a:gd name="T3" fmla="*/ 22 h 54"/>
                <a:gd name="T4" fmla="*/ 54 w 60"/>
                <a:gd name="T5" fmla="*/ 14 h 54"/>
                <a:gd name="T6" fmla="*/ 60 w 60"/>
                <a:gd name="T7" fmla="*/ 2 h 54"/>
                <a:gd name="T8" fmla="*/ 40 w 60"/>
                <a:gd name="T9" fmla="*/ 0 h 54"/>
                <a:gd name="T10" fmla="*/ 20 w 60"/>
                <a:gd name="T11" fmla="*/ 12 h 54"/>
                <a:gd name="T12" fmla="*/ 6 w 60"/>
                <a:gd name="T13" fmla="*/ 34 h 54"/>
                <a:gd name="T14" fmla="*/ 0 w 60"/>
                <a:gd name="T15" fmla="*/ 42 h 54"/>
                <a:gd name="T16" fmla="*/ 14 w 60"/>
                <a:gd name="T17" fmla="*/ 42 h 54"/>
                <a:gd name="T18" fmla="*/ 34 w 60"/>
                <a:gd name="T19" fmla="*/ 42 h 54"/>
                <a:gd name="T20" fmla="*/ 38 w 60"/>
                <a:gd name="T21" fmla="*/ 48 h 54"/>
                <a:gd name="T22" fmla="*/ 42 w 60"/>
                <a:gd name="T23" fmla="*/ 54 h 54"/>
                <a:gd name="T24" fmla="*/ 46 w 60"/>
                <a:gd name="T25" fmla="*/ 3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"/>
                <a:gd name="T40" fmla="*/ 0 h 54"/>
                <a:gd name="T41" fmla="*/ 60 w 60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" h="54">
                  <a:moveTo>
                    <a:pt x="46" y="30"/>
                  </a:moveTo>
                  <a:lnTo>
                    <a:pt x="58" y="22"/>
                  </a:lnTo>
                  <a:lnTo>
                    <a:pt x="54" y="14"/>
                  </a:lnTo>
                  <a:lnTo>
                    <a:pt x="60" y="2"/>
                  </a:lnTo>
                  <a:lnTo>
                    <a:pt x="40" y="0"/>
                  </a:lnTo>
                  <a:lnTo>
                    <a:pt x="20" y="12"/>
                  </a:lnTo>
                  <a:lnTo>
                    <a:pt x="6" y="34"/>
                  </a:lnTo>
                  <a:lnTo>
                    <a:pt x="0" y="42"/>
                  </a:lnTo>
                  <a:lnTo>
                    <a:pt x="14" y="42"/>
                  </a:lnTo>
                  <a:lnTo>
                    <a:pt x="34" y="42"/>
                  </a:lnTo>
                  <a:lnTo>
                    <a:pt x="38" y="48"/>
                  </a:lnTo>
                  <a:lnTo>
                    <a:pt x="42" y="54"/>
                  </a:lnTo>
                  <a:lnTo>
                    <a:pt x="46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3" name="Freeform 320"/>
            <p:cNvSpPr>
              <a:spLocks/>
            </p:cNvSpPr>
            <p:nvPr/>
          </p:nvSpPr>
          <p:spPr bwMode="auto">
            <a:xfrm>
              <a:off x="2770" y="1846"/>
              <a:ext cx="158" cy="114"/>
            </a:xfrm>
            <a:custGeom>
              <a:avLst/>
              <a:gdLst>
                <a:gd name="T0" fmla="*/ 64 w 158"/>
                <a:gd name="T1" fmla="*/ 4 h 114"/>
                <a:gd name="T2" fmla="*/ 62 w 158"/>
                <a:gd name="T3" fmla="*/ 0 h 114"/>
                <a:gd name="T4" fmla="*/ 42 w 158"/>
                <a:gd name="T5" fmla="*/ 0 h 114"/>
                <a:gd name="T6" fmla="*/ 20 w 158"/>
                <a:gd name="T7" fmla="*/ 8 h 114"/>
                <a:gd name="T8" fmla="*/ 0 w 158"/>
                <a:gd name="T9" fmla="*/ 12 h 114"/>
                <a:gd name="T10" fmla="*/ 6 w 158"/>
                <a:gd name="T11" fmla="*/ 18 h 114"/>
                <a:gd name="T12" fmla="*/ 0 w 158"/>
                <a:gd name="T13" fmla="*/ 20 h 114"/>
                <a:gd name="T14" fmla="*/ 2 w 158"/>
                <a:gd name="T15" fmla="*/ 38 h 114"/>
                <a:gd name="T16" fmla="*/ 10 w 158"/>
                <a:gd name="T17" fmla="*/ 62 h 114"/>
                <a:gd name="T18" fmla="*/ 16 w 158"/>
                <a:gd name="T19" fmla="*/ 78 h 114"/>
                <a:gd name="T20" fmla="*/ 18 w 158"/>
                <a:gd name="T21" fmla="*/ 76 h 114"/>
                <a:gd name="T22" fmla="*/ 38 w 158"/>
                <a:gd name="T23" fmla="*/ 84 h 114"/>
                <a:gd name="T24" fmla="*/ 42 w 158"/>
                <a:gd name="T25" fmla="*/ 90 h 114"/>
                <a:gd name="T26" fmla="*/ 50 w 158"/>
                <a:gd name="T27" fmla="*/ 90 h 114"/>
                <a:gd name="T28" fmla="*/ 62 w 158"/>
                <a:gd name="T29" fmla="*/ 90 h 114"/>
                <a:gd name="T30" fmla="*/ 80 w 158"/>
                <a:gd name="T31" fmla="*/ 104 h 114"/>
                <a:gd name="T32" fmla="*/ 98 w 158"/>
                <a:gd name="T33" fmla="*/ 106 h 114"/>
                <a:gd name="T34" fmla="*/ 102 w 158"/>
                <a:gd name="T35" fmla="*/ 110 h 114"/>
                <a:gd name="T36" fmla="*/ 116 w 158"/>
                <a:gd name="T37" fmla="*/ 108 h 114"/>
                <a:gd name="T38" fmla="*/ 142 w 158"/>
                <a:gd name="T39" fmla="*/ 114 h 114"/>
                <a:gd name="T40" fmla="*/ 142 w 158"/>
                <a:gd name="T41" fmla="*/ 108 h 114"/>
                <a:gd name="T42" fmla="*/ 158 w 158"/>
                <a:gd name="T43" fmla="*/ 86 h 114"/>
                <a:gd name="T44" fmla="*/ 158 w 158"/>
                <a:gd name="T45" fmla="*/ 78 h 114"/>
                <a:gd name="T46" fmla="*/ 150 w 158"/>
                <a:gd name="T47" fmla="*/ 54 h 114"/>
                <a:gd name="T48" fmla="*/ 142 w 158"/>
                <a:gd name="T49" fmla="*/ 50 h 114"/>
                <a:gd name="T50" fmla="*/ 152 w 158"/>
                <a:gd name="T51" fmla="*/ 34 h 114"/>
                <a:gd name="T52" fmla="*/ 138 w 158"/>
                <a:gd name="T53" fmla="*/ 8 h 114"/>
                <a:gd name="T54" fmla="*/ 110 w 158"/>
                <a:gd name="T55" fmla="*/ 6 h 114"/>
                <a:gd name="T56" fmla="*/ 82 w 158"/>
                <a:gd name="T57" fmla="*/ 4 h 114"/>
                <a:gd name="T58" fmla="*/ 64 w 158"/>
                <a:gd name="T59" fmla="*/ 4 h 1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8"/>
                <a:gd name="T91" fmla="*/ 0 h 114"/>
                <a:gd name="T92" fmla="*/ 158 w 158"/>
                <a:gd name="T93" fmla="*/ 114 h 11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8" h="114">
                  <a:moveTo>
                    <a:pt x="64" y="4"/>
                  </a:moveTo>
                  <a:lnTo>
                    <a:pt x="62" y="0"/>
                  </a:lnTo>
                  <a:lnTo>
                    <a:pt x="42" y="0"/>
                  </a:lnTo>
                  <a:lnTo>
                    <a:pt x="20" y="8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0" y="20"/>
                  </a:lnTo>
                  <a:lnTo>
                    <a:pt x="2" y="38"/>
                  </a:lnTo>
                  <a:lnTo>
                    <a:pt x="10" y="62"/>
                  </a:lnTo>
                  <a:lnTo>
                    <a:pt x="16" y="78"/>
                  </a:lnTo>
                  <a:lnTo>
                    <a:pt x="18" y="76"/>
                  </a:lnTo>
                  <a:lnTo>
                    <a:pt x="38" y="84"/>
                  </a:lnTo>
                  <a:lnTo>
                    <a:pt x="42" y="90"/>
                  </a:lnTo>
                  <a:lnTo>
                    <a:pt x="50" y="90"/>
                  </a:lnTo>
                  <a:lnTo>
                    <a:pt x="62" y="90"/>
                  </a:lnTo>
                  <a:lnTo>
                    <a:pt x="80" y="104"/>
                  </a:lnTo>
                  <a:lnTo>
                    <a:pt x="98" y="106"/>
                  </a:lnTo>
                  <a:lnTo>
                    <a:pt x="102" y="110"/>
                  </a:lnTo>
                  <a:lnTo>
                    <a:pt x="116" y="108"/>
                  </a:lnTo>
                  <a:lnTo>
                    <a:pt x="142" y="114"/>
                  </a:lnTo>
                  <a:lnTo>
                    <a:pt x="142" y="108"/>
                  </a:lnTo>
                  <a:lnTo>
                    <a:pt x="158" y="86"/>
                  </a:lnTo>
                  <a:lnTo>
                    <a:pt x="158" y="78"/>
                  </a:lnTo>
                  <a:lnTo>
                    <a:pt x="150" y="54"/>
                  </a:lnTo>
                  <a:lnTo>
                    <a:pt x="142" y="50"/>
                  </a:lnTo>
                  <a:lnTo>
                    <a:pt x="152" y="34"/>
                  </a:lnTo>
                  <a:lnTo>
                    <a:pt x="138" y="8"/>
                  </a:lnTo>
                  <a:lnTo>
                    <a:pt x="110" y="6"/>
                  </a:lnTo>
                  <a:lnTo>
                    <a:pt x="82" y="4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4" name="Freeform 321"/>
            <p:cNvSpPr>
              <a:spLocks/>
            </p:cNvSpPr>
            <p:nvPr/>
          </p:nvSpPr>
          <p:spPr bwMode="auto">
            <a:xfrm>
              <a:off x="2880" y="1976"/>
              <a:ext cx="156" cy="94"/>
            </a:xfrm>
            <a:custGeom>
              <a:avLst/>
              <a:gdLst>
                <a:gd name="T0" fmla="*/ 146 w 156"/>
                <a:gd name="T1" fmla="*/ 78 h 94"/>
                <a:gd name="T2" fmla="*/ 142 w 156"/>
                <a:gd name="T3" fmla="*/ 94 h 94"/>
                <a:gd name="T4" fmla="*/ 112 w 156"/>
                <a:gd name="T5" fmla="*/ 86 h 94"/>
                <a:gd name="T6" fmla="*/ 84 w 156"/>
                <a:gd name="T7" fmla="*/ 94 h 94"/>
                <a:gd name="T8" fmla="*/ 66 w 156"/>
                <a:gd name="T9" fmla="*/ 90 h 94"/>
                <a:gd name="T10" fmla="*/ 48 w 156"/>
                <a:gd name="T11" fmla="*/ 88 h 94"/>
                <a:gd name="T12" fmla="*/ 44 w 156"/>
                <a:gd name="T13" fmla="*/ 84 h 94"/>
                <a:gd name="T14" fmla="*/ 44 w 156"/>
                <a:gd name="T15" fmla="*/ 76 h 94"/>
                <a:gd name="T16" fmla="*/ 36 w 156"/>
                <a:gd name="T17" fmla="*/ 74 h 94"/>
                <a:gd name="T18" fmla="*/ 32 w 156"/>
                <a:gd name="T19" fmla="*/ 74 h 94"/>
                <a:gd name="T20" fmla="*/ 22 w 156"/>
                <a:gd name="T21" fmla="*/ 70 h 94"/>
                <a:gd name="T22" fmla="*/ 0 w 156"/>
                <a:gd name="T23" fmla="*/ 44 h 94"/>
                <a:gd name="T24" fmla="*/ 8 w 156"/>
                <a:gd name="T25" fmla="*/ 42 h 94"/>
                <a:gd name="T26" fmla="*/ 22 w 156"/>
                <a:gd name="T27" fmla="*/ 22 h 94"/>
                <a:gd name="T28" fmla="*/ 38 w 156"/>
                <a:gd name="T29" fmla="*/ 6 h 94"/>
                <a:gd name="T30" fmla="*/ 70 w 156"/>
                <a:gd name="T31" fmla="*/ 10 h 94"/>
                <a:gd name="T32" fmla="*/ 98 w 156"/>
                <a:gd name="T33" fmla="*/ 0 h 94"/>
                <a:gd name="T34" fmla="*/ 98 w 156"/>
                <a:gd name="T35" fmla="*/ 0 h 94"/>
                <a:gd name="T36" fmla="*/ 112 w 156"/>
                <a:gd name="T37" fmla="*/ 12 h 94"/>
                <a:gd name="T38" fmla="*/ 124 w 156"/>
                <a:gd name="T39" fmla="*/ 24 h 94"/>
                <a:gd name="T40" fmla="*/ 128 w 156"/>
                <a:gd name="T41" fmla="*/ 42 h 94"/>
                <a:gd name="T42" fmla="*/ 134 w 156"/>
                <a:gd name="T43" fmla="*/ 58 h 94"/>
                <a:gd name="T44" fmla="*/ 148 w 156"/>
                <a:gd name="T45" fmla="*/ 58 h 94"/>
                <a:gd name="T46" fmla="*/ 156 w 156"/>
                <a:gd name="T47" fmla="*/ 64 h 94"/>
                <a:gd name="T48" fmla="*/ 156 w 156"/>
                <a:gd name="T49" fmla="*/ 66 h 94"/>
                <a:gd name="T50" fmla="*/ 150 w 156"/>
                <a:gd name="T51" fmla="*/ 72 h 94"/>
                <a:gd name="T52" fmla="*/ 148 w 156"/>
                <a:gd name="T53" fmla="*/ 70 h 94"/>
                <a:gd name="T54" fmla="*/ 146 w 156"/>
                <a:gd name="T55" fmla="*/ 78 h 9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6"/>
                <a:gd name="T85" fmla="*/ 0 h 94"/>
                <a:gd name="T86" fmla="*/ 156 w 156"/>
                <a:gd name="T87" fmla="*/ 94 h 9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6" h="94">
                  <a:moveTo>
                    <a:pt x="146" y="78"/>
                  </a:moveTo>
                  <a:lnTo>
                    <a:pt x="142" y="94"/>
                  </a:lnTo>
                  <a:lnTo>
                    <a:pt x="112" y="86"/>
                  </a:lnTo>
                  <a:lnTo>
                    <a:pt x="84" y="94"/>
                  </a:lnTo>
                  <a:lnTo>
                    <a:pt x="66" y="90"/>
                  </a:lnTo>
                  <a:lnTo>
                    <a:pt x="48" y="88"/>
                  </a:lnTo>
                  <a:lnTo>
                    <a:pt x="44" y="84"/>
                  </a:lnTo>
                  <a:lnTo>
                    <a:pt x="44" y="76"/>
                  </a:lnTo>
                  <a:lnTo>
                    <a:pt x="36" y="74"/>
                  </a:lnTo>
                  <a:lnTo>
                    <a:pt x="32" y="74"/>
                  </a:lnTo>
                  <a:lnTo>
                    <a:pt x="22" y="70"/>
                  </a:lnTo>
                  <a:lnTo>
                    <a:pt x="0" y="44"/>
                  </a:lnTo>
                  <a:lnTo>
                    <a:pt x="8" y="42"/>
                  </a:lnTo>
                  <a:lnTo>
                    <a:pt x="22" y="22"/>
                  </a:lnTo>
                  <a:lnTo>
                    <a:pt x="38" y="6"/>
                  </a:lnTo>
                  <a:lnTo>
                    <a:pt x="70" y="10"/>
                  </a:lnTo>
                  <a:lnTo>
                    <a:pt x="98" y="0"/>
                  </a:lnTo>
                  <a:lnTo>
                    <a:pt x="112" y="12"/>
                  </a:lnTo>
                  <a:lnTo>
                    <a:pt x="124" y="24"/>
                  </a:lnTo>
                  <a:lnTo>
                    <a:pt x="128" y="42"/>
                  </a:lnTo>
                  <a:lnTo>
                    <a:pt x="134" y="58"/>
                  </a:lnTo>
                  <a:lnTo>
                    <a:pt x="148" y="58"/>
                  </a:lnTo>
                  <a:lnTo>
                    <a:pt x="156" y="64"/>
                  </a:lnTo>
                  <a:lnTo>
                    <a:pt x="156" y="66"/>
                  </a:lnTo>
                  <a:lnTo>
                    <a:pt x="150" y="72"/>
                  </a:lnTo>
                  <a:lnTo>
                    <a:pt x="148" y="70"/>
                  </a:lnTo>
                  <a:lnTo>
                    <a:pt x="146" y="7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5" name="Freeform 322"/>
            <p:cNvSpPr>
              <a:spLocks/>
            </p:cNvSpPr>
            <p:nvPr/>
          </p:nvSpPr>
          <p:spPr bwMode="auto">
            <a:xfrm>
              <a:off x="2744" y="1920"/>
              <a:ext cx="106" cy="48"/>
            </a:xfrm>
            <a:custGeom>
              <a:avLst/>
              <a:gdLst>
                <a:gd name="T0" fmla="*/ 86 w 106"/>
                <a:gd name="T1" fmla="*/ 14 h 48"/>
                <a:gd name="T2" fmla="*/ 106 w 106"/>
                <a:gd name="T3" fmla="*/ 30 h 48"/>
                <a:gd name="T4" fmla="*/ 106 w 106"/>
                <a:gd name="T5" fmla="*/ 32 h 48"/>
                <a:gd name="T6" fmla="*/ 100 w 106"/>
                <a:gd name="T7" fmla="*/ 34 h 48"/>
                <a:gd name="T8" fmla="*/ 96 w 106"/>
                <a:gd name="T9" fmla="*/ 36 h 48"/>
                <a:gd name="T10" fmla="*/ 96 w 106"/>
                <a:gd name="T11" fmla="*/ 38 h 48"/>
                <a:gd name="T12" fmla="*/ 90 w 106"/>
                <a:gd name="T13" fmla="*/ 44 h 48"/>
                <a:gd name="T14" fmla="*/ 82 w 106"/>
                <a:gd name="T15" fmla="*/ 46 h 48"/>
                <a:gd name="T16" fmla="*/ 78 w 106"/>
                <a:gd name="T17" fmla="*/ 46 h 48"/>
                <a:gd name="T18" fmla="*/ 72 w 106"/>
                <a:gd name="T19" fmla="*/ 44 h 48"/>
                <a:gd name="T20" fmla="*/ 46 w 106"/>
                <a:gd name="T21" fmla="*/ 42 h 48"/>
                <a:gd name="T22" fmla="*/ 36 w 106"/>
                <a:gd name="T23" fmla="*/ 48 h 48"/>
                <a:gd name="T24" fmla="*/ 26 w 106"/>
                <a:gd name="T25" fmla="*/ 44 h 48"/>
                <a:gd name="T26" fmla="*/ 4 w 106"/>
                <a:gd name="T27" fmla="*/ 22 h 48"/>
                <a:gd name="T28" fmla="*/ 0 w 106"/>
                <a:gd name="T29" fmla="*/ 16 h 48"/>
                <a:gd name="T30" fmla="*/ 36 w 106"/>
                <a:gd name="T31" fmla="*/ 0 h 48"/>
                <a:gd name="T32" fmla="*/ 40 w 106"/>
                <a:gd name="T33" fmla="*/ 2 h 48"/>
                <a:gd name="T34" fmla="*/ 42 w 106"/>
                <a:gd name="T35" fmla="*/ 2 h 48"/>
                <a:gd name="T36" fmla="*/ 62 w 106"/>
                <a:gd name="T37" fmla="*/ 10 h 48"/>
                <a:gd name="T38" fmla="*/ 68 w 106"/>
                <a:gd name="T39" fmla="*/ 16 h 48"/>
                <a:gd name="T40" fmla="*/ 74 w 106"/>
                <a:gd name="T41" fmla="*/ 14 h 48"/>
                <a:gd name="T42" fmla="*/ 86 w 106"/>
                <a:gd name="T43" fmla="*/ 14 h 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48"/>
                <a:gd name="T68" fmla="*/ 106 w 106"/>
                <a:gd name="T69" fmla="*/ 48 h 4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48">
                  <a:moveTo>
                    <a:pt x="86" y="14"/>
                  </a:moveTo>
                  <a:lnTo>
                    <a:pt x="106" y="30"/>
                  </a:lnTo>
                  <a:lnTo>
                    <a:pt x="106" y="32"/>
                  </a:lnTo>
                  <a:lnTo>
                    <a:pt x="100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0" y="44"/>
                  </a:lnTo>
                  <a:lnTo>
                    <a:pt x="82" y="46"/>
                  </a:lnTo>
                  <a:lnTo>
                    <a:pt x="78" y="46"/>
                  </a:lnTo>
                  <a:lnTo>
                    <a:pt x="72" y="44"/>
                  </a:lnTo>
                  <a:lnTo>
                    <a:pt x="46" y="42"/>
                  </a:lnTo>
                  <a:lnTo>
                    <a:pt x="36" y="48"/>
                  </a:lnTo>
                  <a:lnTo>
                    <a:pt x="26" y="44"/>
                  </a:lnTo>
                  <a:lnTo>
                    <a:pt x="4" y="22"/>
                  </a:lnTo>
                  <a:lnTo>
                    <a:pt x="0" y="16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62" y="10"/>
                  </a:lnTo>
                  <a:lnTo>
                    <a:pt x="68" y="16"/>
                  </a:lnTo>
                  <a:lnTo>
                    <a:pt x="74" y="14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6" name="Freeform 323"/>
            <p:cNvSpPr>
              <a:spLocks/>
            </p:cNvSpPr>
            <p:nvPr/>
          </p:nvSpPr>
          <p:spPr bwMode="auto">
            <a:xfrm>
              <a:off x="2588" y="1914"/>
              <a:ext cx="56" cy="36"/>
            </a:xfrm>
            <a:custGeom>
              <a:avLst/>
              <a:gdLst>
                <a:gd name="T0" fmla="*/ 10 w 56"/>
                <a:gd name="T1" fmla="*/ 0 h 36"/>
                <a:gd name="T2" fmla="*/ 0 w 56"/>
                <a:gd name="T3" fmla="*/ 4 h 36"/>
                <a:gd name="T4" fmla="*/ 4 w 56"/>
                <a:gd name="T5" fmla="*/ 10 h 36"/>
                <a:gd name="T6" fmla="*/ 26 w 56"/>
                <a:gd name="T7" fmla="*/ 26 h 36"/>
                <a:gd name="T8" fmla="*/ 34 w 56"/>
                <a:gd name="T9" fmla="*/ 26 h 36"/>
                <a:gd name="T10" fmla="*/ 34 w 56"/>
                <a:gd name="T11" fmla="*/ 28 h 36"/>
                <a:gd name="T12" fmla="*/ 50 w 56"/>
                <a:gd name="T13" fmla="*/ 36 h 36"/>
                <a:gd name="T14" fmla="*/ 52 w 56"/>
                <a:gd name="T15" fmla="*/ 36 h 36"/>
                <a:gd name="T16" fmla="*/ 52 w 56"/>
                <a:gd name="T17" fmla="*/ 34 h 36"/>
                <a:gd name="T18" fmla="*/ 56 w 56"/>
                <a:gd name="T19" fmla="*/ 24 h 36"/>
                <a:gd name="T20" fmla="*/ 56 w 56"/>
                <a:gd name="T21" fmla="*/ 14 h 36"/>
                <a:gd name="T22" fmla="*/ 54 w 56"/>
                <a:gd name="T23" fmla="*/ 10 h 36"/>
                <a:gd name="T24" fmla="*/ 50 w 56"/>
                <a:gd name="T25" fmla="*/ 6 h 36"/>
                <a:gd name="T26" fmla="*/ 46 w 56"/>
                <a:gd name="T27" fmla="*/ 0 h 36"/>
                <a:gd name="T28" fmla="*/ 26 w 56"/>
                <a:gd name="T29" fmla="*/ 0 h 36"/>
                <a:gd name="T30" fmla="*/ 10 w 56"/>
                <a:gd name="T31" fmla="*/ 0 h 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36"/>
                <a:gd name="T50" fmla="*/ 56 w 56"/>
                <a:gd name="T51" fmla="*/ 36 h 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36">
                  <a:moveTo>
                    <a:pt x="10" y="0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26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6" y="24"/>
                  </a:lnTo>
                  <a:lnTo>
                    <a:pt x="56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6" y="0"/>
                  </a:lnTo>
                  <a:lnTo>
                    <a:pt x="2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7" name="Freeform 324"/>
            <p:cNvSpPr>
              <a:spLocks/>
            </p:cNvSpPr>
            <p:nvPr/>
          </p:nvSpPr>
          <p:spPr bwMode="auto">
            <a:xfrm>
              <a:off x="2644" y="1840"/>
              <a:ext cx="140" cy="154"/>
            </a:xfrm>
            <a:custGeom>
              <a:avLst/>
              <a:gdLst>
                <a:gd name="T0" fmla="*/ 32 w 140"/>
                <a:gd name="T1" fmla="*/ 28 h 154"/>
                <a:gd name="T2" fmla="*/ 34 w 140"/>
                <a:gd name="T3" fmla="*/ 30 h 154"/>
                <a:gd name="T4" fmla="*/ 34 w 140"/>
                <a:gd name="T5" fmla="*/ 26 h 154"/>
                <a:gd name="T6" fmla="*/ 40 w 140"/>
                <a:gd name="T7" fmla="*/ 22 h 154"/>
                <a:gd name="T8" fmla="*/ 52 w 140"/>
                <a:gd name="T9" fmla="*/ 28 h 154"/>
                <a:gd name="T10" fmla="*/ 46 w 140"/>
                <a:gd name="T11" fmla="*/ 20 h 154"/>
                <a:gd name="T12" fmla="*/ 40 w 140"/>
                <a:gd name="T13" fmla="*/ 12 h 154"/>
                <a:gd name="T14" fmla="*/ 40 w 140"/>
                <a:gd name="T15" fmla="*/ 10 h 154"/>
                <a:gd name="T16" fmla="*/ 36 w 140"/>
                <a:gd name="T17" fmla="*/ 0 h 154"/>
                <a:gd name="T18" fmla="*/ 48 w 140"/>
                <a:gd name="T19" fmla="*/ 2 h 154"/>
                <a:gd name="T20" fmla="*/ 54 w 140"/>
                <a:gd name="T21" fmla="*/ 2 h 154"/>
                <a:gd name="T22" fmla="*/ 56 w 140"/>
                <a:gd name="T23" fmla="*/ 8 h 154"/>
                <a:gd name="T24" fmla="*/ 72 w 140"/>
                <a:gd name="T25" fmla="*/ 10 h 154"/>
                <a:gd name="T26" fmla="*/ 72 w 140"/>
                <a:gd name="T27" fmla="*/ 16 h 154"/>
                <a:gd name="T28" fmla="*/ 78 w 140"/>
                <a:gd name="T29" fmla="*/ 18 h 154"/>
                <a:gd name="T30" fmla="*/ 100 w 140"/>
                <a:gd name="T31" fmla="*/ 8 h 154"/>
                <a:gd name="T32" fmla="*/ 98 w 140"/>
                <a:gd name="T33" fmla="*/ 10 h 154"/>
                <a:gd name="T34" fmla="*/ 118 w 140"/>
                <a:gd name="T35" fmla="*/ 18 h 154"/>
                <a:gd name="T36" fmla="*/ 124 w 140"/>
                <a:gd name="T37" fmla="*/ 18 h 154"/>
                <a:gd name="T38" fmla="*/ 130 w 140"/>
                <a:gd name="T39" fmla="*/ 24 h 154"/>
                <a:gd name="T40" fmla="*/ 124 w 140"/>
                <a:gd name="T41" fmla="*/ 24 h 154"/>
                <a:gd name="T42" fmla="*/ 128 w 140"/>
                <a:gd name="T43" fmla="*/ 42 h 154"/>
                <a:gd name="T44" fmla="*/ 136 w 140"/>
                <a:gd name="T45" fmla="*/ 66 h 154"/>
                <a:gd name="T46" fmla="*/ 140 w 140"/>
                <a:gd name="T47" fmla="*/ 82 h 154"/>
                <a:gd name="T48" fmla="*/ 136 w 140"/>
                <a:gd name="T49" fmla="*/ 80 h 154"/>
                <a:gd name="T50" fmla="*/ 100 w 140"/>
                <a:gd name="T51" fmla="*/ 96 h 154"/>
                <a:gd name="T52" fmla="*/ 104 w 140"/>
                <a:gd name="T53" fmla="*/ 104 h 154"/>
                <a:gd name="T54" fmla="*/ 128 w 140"/>
                <a:gd name="T55" fmla="*/ 126 h 154"/>
                <a:gd name="T56" fmla="*/ 114 w 140"/>
                <a:gd name="T57" fmla="*/ 138 h 154"/>
                <a:gd name="T58" fmla="*/ 116 w 140"/>
                <a:gd name="T59" fmla="*/ 148 h 154"/>
                <a:gd name="T60" fmla="*/ 110 w 140"/>
                <a:gd name="T61" fmla="*/ 150 h 154"/>
                <a:gd name="T62" fmla="*/ 92 w 140"/>
                <a:gd name="T63" fmla="*/ 150 h 154"/>
                <a:gd name="T64" fmla="*/ 78 w 140"/>
                <a:gd name="T65" fmla="*/ 150 h 154"/>
                <a:gd name="T66" fmla="*/ 74 w 140"/>
                <a:gd name="T67" fmla="*/ 154 h 154"/>
                <a:gd name="T68" fmla="*/ 60 w 140"/>
                <a:gd name="T69" fmla="*/ 150 h 154"/>
                <a:gd name="T70" fmla="*/ 44 w 140"/>
                <a:gd name="T71" fmla="*/ 148 h 154"/>
                <a:gd name="T72" fmla="*/ 26 w 140"/>
                <a:gd name="T73" fmla="*/ 150 h 154"/>
                <a:gd name="T74" fmla="*/ 34 w 140"/>
                <a:gd name="T75" fmla="*/ 122 h 154"/>
                <a:gd name="T76" fmla="*/ 8 w 140"/>
                <a:gd name="T77" fmla="*/ 114 h 154"/>
                <a:gd name="T78" fmla="*/ 4 w 140"/>
                <a:gd name="T79" fmla="*/ 112 h 154"/>
                <a:gd name="T80" fmla="*/ 4 w 140"/>
                <a:gd name="T81" fmla="*/ 108 h 154"/>
                <a:gd name="T82" fmla="*/ 2 w 140"/>
                <a:gd name="T83" fmla="*/ 96 h 154"/>
                <a:gd name="T84" fmla="*/ 2 w 140"/>
                <a:gd name="T85" fmla="*/ 88 h 154"/>
                <a:gd name="T86" fmla="*/ 0 w 140"/>
                <a:gd name="T87" fmla="*/ 84 h 154"/>
                <a:gd name="T88" fmla="*/ 2 w 140"/>
                <a:gd name="T89" fmla="*/ 62 h 154"/>
                <a:gd name="T90" fmla="*/ 14 w 140"/>
                <a:gd name="T91" fmla="*/ 54 h 154"/>
                <a:gd name="T92" fmla="*/ 10 w 140"/>
                <a:gd name="T93" fmla="*/ 46 h 154"/>
                <a:gd name="T94" fmla="*/ 16 w 140"/>
                <a:gd name="T95" fmla="*/ 32 h 154"/>
                <a:gd name="T96" fmla="*/ 14 w 140"/>
                <a:gd name="T97" fmla="*/ 32 h 154"/>
                <a:gd name="T98" fmla="*/ 16 w 140"/>
                <a:gd name="T99" fmla="*/ 24 h 154"/>
                <a:gd name="T100" fmla="*/ 32 w 140"/>
                <a:gd name="T101" fmla="*/ 28 h 15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54"/>
                <a:gd name="T155" fmla="*/ 140 w 140"/>
                <a:gd name="T156" fmla="*/ 154 h 15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54">
                  <a:moveTo>
                    <a:pt x="32" y="28"/>
                  </a:moveTo>
                  <a:lnTo>
                    <a:pt x="34" y="30"/>
                  </a:lnTo>
                  <a:lnTo>
                    <a:pt x="34" y="26"/>
                  </a:lnTo>
                  <a:lnTo>
                    <a:pt x="40" y="22"/>
                  </a:lnTo>
                  <a:lnTo>
                    <a:pt x="52" y="28"/>
                  </a:lnTo>
                  <a:lnTo>
                    <a:pt x="46" y="20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54" y="2"/>
                  </a:lnTo>
                  <a:lnTo>
                    <a:pt x="56" y="8"/>
                  </a:lnTo>
                  <a:lnTo>
                    <a:pt x="72" y="10"/>
                  </a:lnTo>
                  <a:lnTo>
                    <a:pt x="72" y="16"/>
                  </a:lnTo>
                  <a:lnTo>
                    <a:pt x="78" y="18"/>
                  </a:lnTo>
                  <a:lnTo>
                    <a:pt x="100" y="8"/>
                  </a:lnTo>
                  <a:lnTo>
                    <a:pt x="98" y="10"/>
                  </a:lnTo>
                  <a:lnTo>
                    <a:pt x="118" y="18"/>
                  </a:lnTo>
                  <a:lnTo>
                    <a:pt x="124" y="18"/>
                  </a:lnTo>
                  <a:lnTo>
                    <a:pt x="130" y="24"/>
                  </a:lnTo>
                  <a:lnTo>
                    <a:pt x="124" y="24"/>
                  </a:lnTo>
                  <a:lnTo>
                    <a:pt x="128" y="42"/>
                  </a:lnTo>
                  <a:lnTo>
                    <a:pt x="136" y="66"/>
                  </a:lnTo>
                  <a:lnTo>
                    <a:pt x="140" y="82"/>
                  </a:lnTo>
                  <a:lnTo>
                    <a:pt x="136" y="80"/>
                  </a:lnTo>
                  <a:lnTo>
                    <a:pt x="100" y="96"/>
                  </a:lnTo>
                  <a:lnTo>
                    <a:pt x="104" y="104"/>
                  </a:lnTo>
                  <a:lnTo>
                    <a:pt x="128" y="126"/>
                  </a:lnTo>
                  <a:lnTo>
                    <a:pt x="114" y="138"/>
                  </a:lnTo>
                  <a:lnTo>
                    <a:pt x="116" y="148"/>
                  </a:lnTo>
                  <a:lnTo>
                    <a:pt x="110" y="150"/>
                  </a:lnTo>
                  <a:lnTo>
                    <a:pt x="92" y="150"/>
                  </a:lnTo>
                  <a:lnTo>
                    <a:pt x="78" y="150"/>
                  </a:lnTo>
                  <a:lnTo>
                    <a:pt x="74" y="154"/>
                  </a:lnTo>
                  <a:lnTo>
                    <a:pt x="60" y="150"/>
                  </a:lnTo>
                  <a:lnTo>
                    <a:pt x="44" y="148"/>
                  </a:lnTo>
                  <a:lnTo>
                    <a:pt x="26" y="150"/>
                  </a:lnTo>
                  <a:lnTo>
                    <a:pt x="34" y="122"/>
                  </a:lnTo>
                  <a:lnTo>
                    <a:pt x="8" y="114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2" y="96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2" y="62"/>
                  </a:lnTo>
                  <a:lnTo>
                    <a:pt x="14" y="54"/>
                  </a:lnTo>
                  <a:lnTo>
                    <a:pt x="10" y="46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6" y="24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8" name="Freeform 325"/>
            <p:cNvSpPr>
              <a:spLocks/>
            </p:cNvSpPr>
            <p:nvPr/>
          </p:nvSpPr>
          <p:spPr bwMode="auto">
            <a:xfrm>
              <a:off x="2750" y="1848"/>
              <a:ext cx="10" cy="4"/>
            </a:xfrm>
            <a:custGeom>
              <a:avLst/>
              <a:gdLst>
                <a:gd name="T0" fmla="*/ 0 w 10"/>
                <a:gd name="T1" fmla="*/ 4 h 4"/>
                <a:gd name="T2" fmla="*/ 10 w 10"/>
                <a:gd name="T3" fmla="*/ 4 h 4"/>
                <a:gd name="T4" fmla="*/ 4 w 10"/>
                <a:gd name="T5" fmla="*/ 0 h 4"/>
                <a:gd name="T6" fmla="*/ 0 w 10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"/>
                <a:gd name="T14" fmla="*/ 10 w 10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">
                  <a:moveTo>
                    <a:pt x="0" y="4"/>
                  </a:moveTo>
                  <a:lnTo>
                    <a:pt x="10" y="4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9" name="Freeform 326"/>
            <p:cNvSpPr>
              <a:spLocks/>
            </p:cNvSpPr>
            <p:nvPr/>
          </p:nvSpPr>
          <p:spPr bwMode="auto">
            <a:xfrm>
              <a:off x="2640" y="1938"/>
              <a:ext cx="8" cy="14"/>
            </a:xfrm>
            <a:custGeom>
              <a:avLst/>
              <a:gdLst>
                <a:gd name="T0" fmla="*/ 6 w 8"/>
                <a:gd name="T1" fmla="*/ 0 h 14"/>
                <a:gd name="T2" fmla="*/ 0 w 8"/>
                <a:gd name="T3" fmla="*/ 8 h 14"/>
                <a:gd name="T4" fmla="*/ 0 w 8"/>
                <a:gd name="T5" fmla="*/ 12 h 14"/>
                <a:gd name="T6" fmla="*/ 8 w 8"/>
                <a:gd name="T7" fmla="*/ 14 h 14"/>
                <a:gd name="T8" fmla="*/ 8 w 8"/>
                <a:gd name="T9" fmla="*/ 12 h 14"/>
                <a:gd name="T10" fmla="*/ 6 w 8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4"/>
                <a:gd name="T20" fmla="*/ 8 w 8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4">
                  <a:moveTo>
                    <a:pt x="6" y="0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0" name="Freeform 327"/>
            <p:cNvSpPr>
              <a:spLocks/>
            </p:cNvSpPr>
            <p:nvPr/>
          </p:nvSpPr>
          <p:spPr bwMode="auto">
            <a:xfrm>
              <a:off x="2978" y="1966"/>
              <a:ext cx="72" cy="74"/>
            </a:xfrm>
            <a:custGeom>
              <a:avLst/>
              <a:gdLst>
                <a:gd name="T0" fmla="*/ 14 w 72"/>
                <a:gd name="T1" fmla="*/ 0 h 74"/>
                <a:gd name="T2" fmla="*/ 0 w 72"/>
                <a:gd name="T3" fmla="*/ 10 h 74"/>
                <a:gd name="T4" fmla="*/ 2 w 72"/>
                <a:gd name="T5" fmla="*/ 10 h 74"/>
                <a:gd name="T6" fmla="*/ 12 w 72"/>
                <a:gd name="T7" fmla="*/ 22 h 74"/>
                <a:gd name="T8" fmla="*/ 26 w 72"/>
                <a:gd name="T9" fmla="*/ 34 h 74"/>
                <a:gd name="T10" fmla="*/ 30 w 72"/>
                <a:gd name="T11" fmla="*/ 54 h 74"/>
                <a:gd name="T12" fmla="*/ 36 w 72"/>
                <a:gd name="T13" fmla="*/ 70 h 74"/>
                <a:gd name="T14" fmla="*/ 50 w 72"/>
                <a:gd name="T15" fmla="*/ 70 h 74"/>
                <a:gd name="T16" fmla="*/ 60 w 72"/>
                <a:gd name="T17" fmla="*/ 74 h 74"/>
                <a:gd name="T18" fmla="*/ 56 w 72"/>
                <a:gd name="T19" fmla="*/ 64 h 74"/>
                <a:gd name="T20" fmla="*/ 72 w 72"/>
                <a:gd name="T21" fmla="*/ 48 h 74"/>
                <a:gd name="T22" fmla="*/ 60 w 72"/>
                <a:gd name="T23" fmla="*/ 38 h 74"/>
                <a:gd name="T24" fmla="*/ 46 w 72"/>
                <a:gd name="T25" fmla="*/ 26 h 74"/>
                <a:gd name="T26" fmla="*/ 32 w 72"/>
                <a:gd name="T27" fmla="*/ 12 h 74"/>
                <a:gd name="T28" fmla="*/ 20 w 72"/>
                <a:gd name="T29" fmla="*/ 0 h 74"/>
                <a:gd name="T30" fmla="*/ 14 w 72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"/>
                <a:gd name="T49" fmla="*/ 0 h 74"/>
                <a:gd name="T50" fmla="*/ 72 w 72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" h="74">
                  <a:moveTo>
                    <a:pt x="14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12" y="22"/>
                  </a:lnTo>
                  <a:lnTo>
                    <a:pt x="26" y="34"/>
                  </a:lnTo>
                  <a:lnTo>
                    <a:pt x="30" y="54"/>
                  </a:lnTo>
                  <a:lnTo>
                    <a:pt x="36" y="70"/>
                  </a:lnTo>
                  <a:lnTo>
                    <a:pt x="50" y="70"/>
                  </a:lnTo>
                  <a:lnTo>
                    <a:pt x="60" y="74"/>
                  </a:lnTo>
                  <a:lnTo>
                    <a:pt x="56" y="64"/>
                  </a:lnTo>
                  <a:lnTo>
                    <a:pt x="72" y="48"/>
                  </a:lnTo>
                  <a:lnTo>
                    <a:pt x="60" y="38"/>
                  </a:lnTo>
                  <a:lnTo>
                    <a:pt x="46" y="26"/>
                  </a:lnTo>
                  <a:lnTo>
                    <a:pt x="32" y="12"/>
                  </a:lnTo>
                  <a:lnTo>
                    <a:pt x="2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1" name="Freeform 328"/>
            <p:cNvSpPr>
              <a:spLocks/>
            </p:cNvSpPr>
            <p:nvPr/>
          </p:nvSpPr>
          <p:spPr bwMode="auto">
            <a:xfrm>
              <a:off x="2622" y="1536"/>
              <a:ext cx="336" cy="240"/>
            </a:xfrm>
            <a:custGeom>
              <a:avLst/>
              <a:gdLst>
                <a:gd name="T0" fmla="*/ 194 w 336"/>
                <a:gd name="T1" fmla="*/ 28 h 240"/>
                <a:gd name="T2" fmla="*/ 186 w 336"/>
                <a:gd name="T3" fmla="*/ 26 h 240"/>
                <a:gd name="T4" fmla="*/ 184 w 336"/>
                <a:gd name="T5" fmla="*/ 28 h 240"/>
                <a:gd name="T6" fmla="*/ 168 w 336"/>
                <a:gd name="T7" fmla="*/ 28 h 240"/>
                <a:gd name="T8" fmla="*/ 162 w 336"/>
                <a:gd name="T9" fmla="*/ 40 h 240"/>
                <a:gd name="T10" fmla="*/ 160 w 336"/>
                <a:gd name="T11" fmla="*/ 50 h 240"/>
                <a:gd name="T12" fmla="*/ 146 w 336"/>
                <a:gd name="T13" fmla="*/ 52 h 240"/>
                <a:gd name="T14" fmla="*/ 138 w 336"/>
                <a:gd name="T15" fmla="*/ 52 h 240"/>
                <a:gd name="T16" fmla="*/ 136 w 336"/>
                <a:gd name="T17" fmla="*/ 60 h 240"/>
                <a:gd name="T18" fmla="*/ 128 w 336"/>
                <a:gd name="T19" fmla="*/ 68 h 240"/>
                <a:gd name="T20" fmla="*/ 116 w 336"/>
                <a:gd name="T21" fmla="*/ 74 h 240"/>
                <a:gd name="T22" fmla="*/ 106 w 336"/>
                <a:gd name="T23" fmla="*/ 84 h 240"/>
                <a:gd name="T24" fmla="*/ 106 w 336"/>
                <a:gd name="T25" fmla="*/ 90 h 240"/>
                <a:gd name="T26" fmla="*/ 102 w 336"/>
                <a:gd name="T27" fmla="*/ 104 h 240"/>
                <a:gd name="T28" fmla="*/ 88 w 336"/>
                <a:gd name="T29" fmla="*/ 110 h 240"/>
                <a:gd name="T30" fmla="*/ 82 w 336"/>
                <a:gd name="T31" fmla="*/ 118 h 240"/>
                <a:gd name="T32" fmla="*/ 66 w 336"/>
                <a:gd name="T33" fmla="*/ 132 h 240"/>
                <a:gd name="T34" fmla="*/ 86 w 336"/>
                <a:gd name="T35" fmla="*/ 128 h 240"/>
                <a:gd name="T36" fmla="*/ 68 w 336"/>
                <a:gd name="T37" fmla="*/ 138 h 240"/>
                <a:gd name="T38" fmla="*/ 48 w 336"/>
                <a:gd name="T39" fmla="*/ 142 h 240"/>
                <a:gd name="T40" fmla="*/ 42 w 336"/>
                <a:gd name="T41" fmla="*/ 146 h 240"/>
                <a:gd name="T42" fmla="*/ 24 w 336"/>
                <a:gd name="T43" fmla="*/ 152 h 240"/>
                <a:gd name="T44" fmla="*/ 32 w 336"/>
                <a:gd name="T45" fmla="*/ 154 h 240"/>
                <a:gd name="T46" fmla="*/ 26 w 336"/>
                <a:gd name="T47" fmla="*/ 162 h 240"/>
                <a:gd name="T48" fmla="*/ 12 w 336"/>
                <a:gd name="T49" fmla="*/ 162 h 240"/>
                <a:gd name="T50" fmla="*/ 0 w 336"/>
                <a:gd name="T51" fmla="*/ 164 h 240"/>
                <a:gd name="T52" fmla="*/ 0 w 336"/>
                <a:gd name="T53" fmla="*/ 170 h 240"/>
                <a:gd name="T54" fmla="*/ 4 w 336"/>
                <a:gd name="T55" fmla="*/ 178 h 240"/>
                <a:gd name="T56" fmla="*/ 32 w 336"/>
                <a:gd name="T57" fmla="*/ 178 h 240"/>
                <a:gd name="T58" fmla="*/ 30 w 336"/>
                <a:gd name="T59" fmla="*/ 186 h 240"/>
                <a:gd name="T60" fmla="*/ 2 w 336"/>
                <a:gd name="T61" fmla="*/ 188 h 240"/>
                <a:gd name="T62" fmla="*/ 10 w 336"/>
                <a:gd name="T63" fmla="*/ 190 h 240"/>
                <a:gd name="T64" fmla="*/ 10 w 336"/>
                <a:gd name="T65" fmla="*/ 200 h 240"/>
                <a:gd name="T66" fmla="*/ 24 w 336"/>
                <a:gd name="T67" fmla="*/ 194 h 240"/>
                <a:gd name="T68" fmla="*/ 12 w 336"/>
                <a:gd name="T69" fmla="*/ 208 h 240"/>
                <a:gd name="T70" fmla="*/ 6 w 336"/>
                <a:gd name="T71" fmla="*/ 216 h 240"/>
                <a:gd name="T72" fmla="*/ 18 w 336"/>
                <a:gd name="T73" fmla="*/ 216 h 240"/>
                <a:gd name="T74" fmla="*/ 12 w 336"/>
                <a:gd name="T75" fmla="*/ 234 h 240"/>
                <a:gd name="T76" fmla="*/ 68 w 336"/>
                <a:gd name="T77" fmla="*/ 222 h 240"/>
                <a:gd name="T78" fmla="*/ 84 w 336"/>
                <a:gd name="T79" fmla="*/ 206 h 240"/>
                <a:gd name="T80" fmla="*/ 106 w 336"/>
                <a:gd name="T81" fmla="*/ 204 h 240"/>
                <a:gd name="T82" fmla="*/ 112 w 336"/>
                <a:gd name="T83" fmla="*/ 178 h 240"/>
                <a:gd name="T84" fmla="*/ 100 w 336"/>
                <a:gd name="T85" fmla="*/ 134 h 240"/>
                <a:gd name="T86" fmla="*/ 118 w 336"/>
                <a:gd name="T87" fmla="*/ 116 h 240"/>
                <a:gd name="T88" fmla="*/ 140 w 336"/>
                <a:gd name="T89" fmla="*/ 84 h 240"/>
                <a:gd name="T90" fmla="*/ 172 w 336"/>
                <a:gd name="T91" fmla="*/ 50 h 240"/>
                <a:gd name="T92" fmla="*/ 194 w 336"/>
                <a:gd name="T93" fmla="*/ 34 h 240"/>
                <a:gd name="T94" fmla="*/ 226 w 336"/>
                <a:gd name="T95" fmla="*/ 38 h 240"/>
                <a:gd name="T96" fmla="*/ 266 w 336"/>
                <a:gd name="T97" fmla="*/ 36 h 240"/>
                <a:gd name="T98" fmla="*/ 312 w 336"/>
                <a:gd name="T99" fmla="*/ 22 h 240"/>
                <a:gd name="T100" fmla="*/ 336 w 336"/>
                <a:gd name="T101" fmla="*/ 26 h 240"/>
                <a:gd name="T102" fmla="*/ 320 w 336"/>
                <a:gd name="T103" fmla="*/ 20 h 240"/>
                <a:gd name="T104" fmla="*/ 324 w 336"/>
                <a:gd name="T105" fmla="*/ 4 h 240"/>
                <a:gd name="T106" fmla="*/ 298 w 336"/>
                <a:gd name="T107" fmla="*/ 14 h 240"/>
                <a:gd name="T108" fmla="*/ 294 w 336"/>
                <a:gd name="T109" fmla="*/ 4 h 240"/>
                <a:gd name="T110" fmla="*/ 276 w 336"/>
                <a:gd name="T111" fmla="*/ 12 h 240"/>
                <a:gd name="T112" fmla="*/ 262 w 336"/>
                <a:gd name="T113" fmla="*/ 4 h 240"/>
                <a:gd name="T114" fmla="*/ 248 w 336"/>
                <a:gd name="T115" fmla="*/ 4 h 240"/>
                <a:gd name="T116" fmla="*/ 224 w 336"/>
                <a:gd name="T117" fmla="*/ 12 h 240"/>
                <a:gd name="T118" fmla="*/ 216 w 336"/>
                <a:gd name="T119" fmla="*/ 20 h 2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36"/>
                <a:gd name="T181" fmla="*/ 0 h 240"/>
                <a:gd name="T182" fmla="*/ 336 w 336"/>
                <a:gd name="T183" fmla="*/ 240 h 2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36" h="240">
                  <a:moveTo>
                    <a:pt x="198" y="24"/>
                  </a:moveTo>
                  <a:lnTo>
                    <a:pt x="198" y="24"/>
                  </a:lnTo>
                  <a:lnTo>
                    <a:pt x="194" y="28"/>
                  </a:lnTo>
                  <a:lnTo>
                    <a:pt x="194" y="18"/>
                  </a:lnTo>
                  <a:lnTo>
                    <a:pt x="192" y="24"/>
                  </a:lnTo>
                  <a:lnTo>
                    <a:pt x="186" y="26"/>
                  </a:lnTo>
                  <a:lnTo>
                    <a:pt x="186" y="20"/>
                  </a:lnTo>
                  <a:lnTo>
                    <a:pt x="182" y="24"/>
                  </a:lnTo>
                  <a:lnTo>
                    <a:pt x="184" y="28"/>
                  </a:lnTo>
                  <a:lnTo>
                    <a:pt x="172" y="28"/>
                  </a:lnTo>
                  <a:lnTo>
                    <a:pt x="174" y="28"/>
                  </a:lnTo>
                  <a:lnTo>
                    <a:pt x="168" y="28"/>
                  </a:lnTo>
                  <a:lnTo>
                    <a:pt x="164" y="32"/>
                  </a:lnTo>
                  <a:lnTo>
                    <a:pt x="164" y="40"/>
                  </a:lnTo>
                  <a:lnTo>
                    <a:pt x="162" y="40"/>
                  </a:lnTo>
                  <a:lnTo>
                    <a:pt x="148" y="44"/>
                  </a:lnTo>
                  <a:lnTo>
                    <a:pt x="164" y="44"/>
                  </a:lnTo>
                  <a:lnTo>
                    <a:pt x="160" y="50"/>
                  </a:lnTo>
                  <a:lnTo>
                    <a:pt x="150" y="48"/>
                  </a:lnTo>
                  <a:lnTo>
                    <a:pt x="150" y="50"/>
                  </a:lnTo>
                  <a:lnTo>
                    <a:pt x="146" y="52"/>
                  </a:lnTo>
                  <a:lnTo>
                    <a:pt x="144" y="54"/>
                  </a:lnTo>
                  <a:lnTo>
                    <a:pt x="142" y="50"/>
                  </a:lnTo>
                  <a:lnTo>
                    <a:pt x="138" y="52"/>
                  </a:lnTo>
                  <a:lnTo>
                    <a:pt x="128" y="60"/>
                  </a:lnTo>
                  <a:lnTo>
                    <a:pt x="140" y="58"/>
                  </a:lnTo>
                  <a:lnTo>
                    <a:pt x="136" y="60"/>
                  </a:lnTo>
                  <a:lnTo>
                    <a:pt x="138" y="64"/>
                  </a:lnTo>
                  <a:lnTo>
                    <a:pt x="128" y="64"/>
                  </a:lnTo>
                  <a:lnTo>
                    <a:pt x="128" y="68"/>
                  </a:lnTo>
                  <a:lnTo>
                    <a:pt x="138" y="70"/>
                  </a:lnTo>
                  <a:lnTo>
                    <a:pt x="126" y="70"/>
                  </a:lnTo>
                  <a:lnTo>
                    <a:pt x="116" y="74"/>
                  </a:lnTo>
                  <a:lnTo>
                    <a:pt x="108" y="80"/>
                  </a:lnTo>
                  <a:lnTo>
                    <a:pt x="110" y="80"/>
                  </a:lnTo>
                  <a:lnTo>
                    <a:pt x="106" y="84"/>
                  </a:lnTo>
                  <a:lnTo>
                    <a:pt x="108" y="84"/>
                  </a:lnTo>
                  <a:lnTo>
                    <a:pt x="118" y="86"/>
                  </a:lnTo>
                  <a:lnTo>
                    <a:pt x="106" y="90"/>
                  </a:lnTo>
                  <a:lnTo>
                    <a:pt x="100" y="96"/>
                  </a:lnTo>
                  <a:lnTo>
                    <a:pt x="100" y="98"/>
                  </a:lnTo>
                  <a:lnTo>
                    <a:pt x="102" y="104"/>
                  </a:lnTo>
                  <a:lnTo>
                    <a:pt x="106" y="104"/>
                  </a:lnTo>
                  <a:lnTo>
                    <a:pt x="88" y="110"/>
                  </a:lnTo>
                  <a:lnTo>
                    <a:pt x="94" y="108"/>
                  </a:lnTo>
                  <a:lnTo>
                    <a:pt x="90" y="116"/>
                  </a:lnTo>
                  <a:lnTo>
                    <a:pt x="82" y="118"/>
                  </a:lnTo>
                  <a:lnTo>
                    <a:pt x="78" y="120"/>
                  </a:lnTo>
                  <a:lnTo>
                    <a:pt x="70" y="128"/>
                  </a:lnTo>
                  <a:lnTo>
                    <a:pt x="66" y="132"/>
                  </a:lnTo>
                  <a:lnTo>
                    <a:pt x="70" y="136"/>
                  </a:lnTo>
                  <a:lnTo>
                    <a:pt x="80" y="130"/>
                  </a:lnTo>
                  <a:lnTo>
                    <a:pt x="86" y="128"/>
                  </a:lnTo>
                  <a:lnTo>
                    <a:pt x="84" y="134"/>
                  </a:lnTo>
                  <a:lnTo>
                    <a:pt x="72" y="138"/>
                  </a:lnTo>
                  <a:lnTo>
                    <a:pt x="68" y="138"/>
                  </a:lnTo>
                  <a:lnTo>
                    <a:pt x="56" y="136"/>
                  </a:lnTo>
                  <a:lnTo>
                    <a:pt x="54" y="138"/>
                  </a:lnTo>
                  <a:lnTo>
                    <a:pt x="48" y="142"/>
                  </a:lnTo>
                  <a:lnTo>
                    <a:pt x="46" y="146"/>
                  </a:lnTo>
                  <a:lnTo>
                    <a:pt x="46" y="148"/>
                  </a:lnTo>
                  <a:lnTo>
                    <a:pt x="42" y="146"/>
                  </a:lnTo>
                  <a:lnTo>
                    <a:pt x="48" y="152"/>
                  </a:lnTo>
                  <a:lnTo>
                    <a:pt x="28" y="146"/>
                  </a:lnTo>
                  <a:lnTo>
                    <a:pt x="24" y="152"/>
                  </a:lnTo>
                  <a:lnTo>
                    <a:pt x="32" y="152"/>
                  </a:lnTo>
                  <a:lnTo>
                    <a:pt x="38" y="152"/>
                  </a:lnTo>
                  <a:lnTo>
                    <a:pt x="32" y="154"/>
                  </a:lnTo>
                  <a:lnTo>
                    <a:pt x="20" y="156"/>
                  </a:lnTo>
                  <a:lnTo>
                    <a:pt x="28" y="160"/>
                  </a:lnTo>
                  <a:lnTo>
                    <a:pt x="26" y="162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12" y="162"/>
                  </a:lnTo>
                  <a:lnTo>
                    <a:pt x="12" y="164"/>
                  </a:lnTo>
                  <a:lnTo>
                    <a:pt x="6" y="164"/>
                  </a:lnTo>
                  <a:lnTo>
                    <a:pt x="0" y="164"/>
                  </a:lnTo>
                  <a:lnTo>
                    <a:pt x="0" y="168"/>
                  </a:lnTo>
                  <a:lnTo>
                    <a:pt x="20" y="168"/>
                  </a:lnTo>
                  <a:lnTo>
                    <a:pt x="0" y="170"/>
                  </a:lnTo>
                  <a:lnTo>
                    <a:pt x="6" y="176"/>
                  </a:lnTo>
                  <a:lnTo>
                    <a:pt x="2" y="178"/>
                  </a:lnTo>
                  <a:lnTo>
                    <a:pt x="4" y="178"/>
                  </a:lnTo>
                  <a:lnTo>
                    <a:pt x="2" y="180"/>
                  </a:lnTo>
                  <a:lnTo>
                    <a:pt x="22" y="180"/>
                  </a:lnTo>
                  <a:lnTo>
                    <a:pt x="32" y="178"/>
                  </a:lnTo>
                  <a:lnTo>
                    <a:pt x="34" y="182"/>
                  </a:lnTo>
                  <a:lnTo>
                    <a:pt x="30" y="186"/>
                  </a:lnTo>
                  <a:lnTo>
                    <a:pt x="20" y="182"/>
                  </a:lnTo>
                  <a:lnTo>
                    <a:pt x="0" y="186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0" y="190"/>
                  </a:lnTo>
                  <a:lnTo>
                    <a:pt x="10" y="190"/>
                  </a:lnTo>
                  <a:lnTo>
                    <a:pt x="6" y="196"/>
                  </a:lnTo>
                  <a:lnTo>
                    <a:pt x="2" y="200"/>
                  </a:lnTo>
                  <a:lnTo>
                    <a:pt x="10" y="200"/>
                  </a:lnTo>
                  <a:lnTo>
                    <a:pt x="12" y="202"/>
                  </a:lnTo>
                  <a:lnTo>
                    <a:pt x="20" y="196"/>
                  </a:lnTo>
                  <a:lnTo>
                    <a:pt x="24" y="194"/>
                  </a:lnTo>
                  <a:lnTo>
                    <a:pt x="22" y="202"/>
                  </a:lnTo>
                  <a:lnTo>
                    <a:pt x="20" y="196"/>
                  </a:lnTo>
                  <a:lnTo>
                    <a:pt x="12" y="208"/>
                  </a:lnTo>
                  <a:lnTo>
                    <a:pt x="16" y="208"/>
                  </a:lnTo>
                  <a:lnTo>
                    <a:pt x="8" y="212"/>
                  </a:lnTo>
                  <a:lnTo>
                    <a:pt x="6" y="216"/>
                  </a:lnTo>
                  <a:lnTo>
                    <a:pt x="12" y="216"/>
                  </a:lnTo>
                  <a:lnTo>
                    <a:pt x="18" y="212"/>
                  </a:lnTo>
                  <a:lnTo>
                    <a:pt x="18" y="216"/>
                  </a:lnTo>
                  <a:lnTo>
                    <a:pt x="18" y="224"/>
                  </a:lnTo>
                  <a:lnTo>
                    <a:pt x="12" y="224"/>
                  </a:lnTo>
                  <a:lnTo>
                    <a:pt x="12" y="234"/>
                  </a:lnTo>
                  <a:lnTo>
                    <a:pt x="24" y="240"/>
                  </a:lnTo>
                  <a:lnTo>
                    <a:pt x="46" y="240"/>
                  </a:lnTo>
                  <a:lnTo>
                    <a:pt x="68" y="222"/>
                  </a:lnTo>
                  <a:lnTo>
                    <a:pt x="80" y="222"/>
                  </a:lnTo>
                  <a:lnTo>
                    <a:pt x="80" y="210"/>
                  </a:lnTo>
                  <a:lnTo>
                    <a:pt x="84" y="206"/>
                  </a:lnTo>
                  <a:lnTo>
                    <a:pt x="88" y="220"/>
                  </a:lnTo>
                  <a:lnTo>
                    <a:pt x="96" y="224"/>
                  </a:lnTo>
                  <a:lnTo>
                    <a:pt x="106" y="204"/>
                  </a:lnTo>
                  <a:lnTo>
                    <a:pt x="106" y="188"/>
                  </a:lnTo>
                  <a:lnTo>
                    <a:pt x="106" y="182"/>
                  </a:lnTo>
                  <a:lnTo>
                    <a:pt x="112" y="178"/>
                  </a:lnTo>
                  <a:lnTo>
                    <a:pt x="100" y="170"/>
                  </a:lnTo>
                  <a:lnTo>
                    <a:pt x="100" y="152"/>
                  </a:lnTo>
                  <a:lnTo>
                    <a:pt x="100" y="134"/>
                  </a:lnTo>
                  <a:lnTo>
                    <a:pt x="112" y="124"/>
                  </a:lnTo>
                  <a:lnTo>
                    <a:pt x="126" y="122"/>
                  </a:lnTo>
                  <a:lnTo>
                    <a:pt x="118" y="116"/>
                  </a:lnTo>
                  <a:lnTo>
                    <a:pt x="128" y="94"/>
                  </a:lnTo>
                  <a:lnTo>
                    <a:pt x="126" y="86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52" y="54"/>
                  </a:lnTo>
                  <a:lnTo>
                    <a:pt x="172" y="50"/>
                  </a:lnTo>
                  <a:lnTo>
                    <a:pt x="172" y="42"/>
                  </a:lnTo>
                  <a:lnTo>
                    <a:pt x="198" y="44"/>
                  </a:lnTo>
                  <a:lnTo>
                    <a:pt x="194" y="34"/>
                  </a:lnTo>
                  <a:lnTo>
                    <a:pt x="202" y="34"/>
                  </a:lnTo>
                  <a:lnTo>
                    <a:pt x="210" y="28"/>
                  </a:lnTo>
                  <a:lnTo>
                    <a:pt x="226" y="38"/>
                  </a:lnTo>
                  <a:lnTo>
                    <a:pt x="242" y="40"/>
                  </a:lnTo>
                  <a:lnTo>
                    <a:pt x="258" y="40"/>
                  </a:lnTo>
                  <a:lnTo>
                    <a:pt x="266" y="36"/>
                  </a:lnTo>
                  <a:lnTo>
                    <a:pt x="272" y="24"/>
                  </a:lnTo>
                  <a:lnTo>
                    <a:pt x="290" y="16"/>
                  </a:lnTo>
                  <a:lnTo>
                    <a:pt x="312" y="22"/>
                  </a:lnTo>
                  <a:lnTo>
                    <a:pt x="314" y="34"/>
                  </a:lnTo>
                  <a:lnTo>
                    <a:pt x="326" y="26"/>
                  </a:lnTo>
                  <a:lnTo>
                    <a:pt x="336" y="26"/>
                  </a:lnTo>
                  <a:lnTo>
                    <a:pt x="336" y="20"/>
                  </a:lnTo>
                  <a:lnTo>
                    <a:pt x="328" y="20"/>
                  </a:lnTo>
                  <a:lnTo>
                    <a:pt x="320" y="20"/>
                  </a:lnTo>
                  <a:lnTo>
                    <a:pt x="310" y="14"/>
                  </a:lnTo>
                  <a:lnTo>
                    <a:pt x="336" y="12"/>
                  </a:lnTo>
                  <a:lnTo>
                    <a:pt x="324" y="4"/>
                  </a:lnTo>
                  <a:lnTo>
                    <a:pt x="310" y="2"/>
                  </a:lnTo>
                  <a:lnTo>
                    <a:pt x="300" y="4"/>
                  </a:lnTo>
                  <a:lnTo>
                    <a:pt x="298" y="14"/>
                  </a:lnTo>
                  <a:lnTo>
                    <a:pt x="296" y="8"/>
                  </a:lnTo>
                  <a:lnTo>
                    <a:pt x="296" y="4"/>
                  </a:lnTo>
                  <a:lnTo>
                    <a:pt x="294" y="4"/>
                  </a:lnTo>
                  <a:lnTo>
                    <a:pt x="290" y="0"/>
                  </a:lnTo>
                  <a:lnTo>
                    <a:pt x="284" y="2"/>
                  </a:lnTo>
                  <a:lnTo>
                    <a:pt x="276" y="12"/>
                  </a:lnTo>
                  <a:lnTo>
                    <a:pt x="272" y="2"/>
                  </a:lnTo>
                  <a:lnTo>
                    <a:pt x="256" y="14"/>
                  </a:lnTo>
                  <a:lnTo>
                    <a:pt x="262" y="4"/>
                  </a:lnTo>
                  <a:lnTo>
                    <a:pt x="258" y="2"/>
                  </a:lnTo>
                  <a:lnTo>
                    <a:pt x="250" y="2"/>
                  </a:lnTo>
                  <a:lnTo>
                    <a:pt x="248" y="4"/>
                  </a:lnTo>
                  <a:lnTo>
                    <a:pt x="232" y="14"/>
                  </a:lnTo>
                  <a:lnTo>
                    <a:pt x="224" y="14"/>
                  </a:lnTo>
                  <a:lnTo>
                    <a:pt x="224" y="12"/>
                  </a:lnTo>
                  <a:lnTo>
                    <a:pt x="210" y="14"/>
                  </a:lnTo>
                  <a:lnTo>
                    <a:pt x="216" y="16"/>
                  </a:lnTo>
                  <a:lnTo>
                    <a:pt x="216" y="20"/>
                  </a:lnTo>
                  <a:lnTo>
                    <a:pt x="208" y="20"/>
                  </a:lnTo>
                  <a:lnTo>
                    <a:pt x="198" y="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2" name="Freeform 329"/>
            <p:cNvSpPr>
              <a:spLocks/>
            </p:cNvSpPr>
            <p:nvPr/>
          </p:nvSpPr>
          <p:spPr bwMode="auto">
            <a:xfrm>
              <a:off x="2752" y="1574"/>
              <a:ext cx="18" cy="8"/>
            </a:xfrm>
            <a:custGeom>
              <a:avLst/>
              <a:gdLst>
                <a:gd name="T0" fmla="*/ 10 w 18"/>
                <a:gd name="T1" fmla="*/ 0 h 8"/>
                <a:gd name="T2" fmla="*/ 2 w 18"/>
                <a:gd name="T3" fmla="*/ 8 h 8"/>
                <a:gd name="T4" fmla="*/ 0 w 18"/>
                <a:gd name="T5" fmla="*/ 8 h 8"/>
                <a:gd name="T6" fmla="*/ 6 w 18"/>
                <a:gd name="T7" fmla="*/ 6 h 8"/>
                <a:gd name="T8" fmla="*/ 10 w 18"/>
                <a:gd name="T9" fmla="*/ 8 h 8"/>
                <a:gd name="T10" fmla="*/ 18 w 18"/>
                <a:gd name="T11" fmla="*/ 2 h 8"/>
                <a:gd name="T12" fmla="*/ 10 w 18"/>
                <a:gd name="T13" fmla="*/ 4 h 8"/>
                <a:gd name="T14" fmla="*/ 10 w 1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8"/>
                <a:gd name="T26" fmla="*/ 18 w 1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8">
                  <a:moveTo>
                    <a:pt x="10" y="0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1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" name="Freeform 330"/>
            <p:cNvSpPr>
              <a:spLocks/>
            </p:cNvSpPr>
            <p:nvPr/>
          </p:nvSpPr>
          <p:spPr bwMode="auto">
            <a:xfrm>
              <a:off x="2824" y="1554"/>
              <a:ext cx="176" cy="188"/>
            </a:xfrm>
            <a:custGeom>
              <a:avLst/>
              <a:gdLst>
                <a:gd name="T0" fmla="*/ 148 w 176"/>
                <a:gd name="T1" fmla="*/ 102 h 188"/>
                <a:gd name="T2" fmla="*/ 142 w 176"/>
                <a:gd name="T3" fmla="*/ 94 h 188"/>
                <a:gd name="T4" fmla="*/ 142 w 176"/>
                <a:gd name="T5" fmla="*/ 78 h 188"/>
                <a:gd name="T6" fmla="*/ 124 w 176"/>
                <a:gd name="T7" fmla="*/ 58 h 188"/>
                <a:gd name="T8" fmla="*/ 132 w 176"/>
                <a:gd name="T9" fmla="*/ 44 h 188"/>
                <a:gd name="T10" fmla="*/ 112 w 176"/>
                <a:gd name="T11" fmla="*/ 32 h 188"/>
                <a:gd name="T12" fmla="*/ 110 w 176"/>
                <a:gd name="T13" fmla="*/ 20 h 188"/>
                <a:gd name="T14" fmla="*/ 112 w 176"/>
                <a:gd name="T15" fmla="*/ 18 h 188"/>
                <a:gd name="T16" fmla="*/ 110 w 176"/>
                <a:gd name="T17" fmla="*/ 6 h 188"/>
                <a:gd name="T18" fmla="*/ 90 w 176"/>
                <a:gd name="T19" fmla="*/ 0 h 188"/>
                <a:gd name="T20" fmla="*/ 70 w 176"/>
                <a:gd name="T21" fmla="*/ 6 h 188"/>
                <a:gd name="T22" fmla="*/ 64 w 176"/>
                <a:gd name="T23" fmla="*/ 20 h 188"/>
                <a:gd name="T24" fmla="*/ 56 w 176"/>
                <a:gd name="T25" fmla="*/ 24 h 188"/>
                <a:gd name="T26" fmla="*/ 40 w 176"/>
                <a:gd name="T27" fmla="*/ 24 h 188"/>
                <a:gd name="T28" fmla="*/ 24 w 176"/>
                <a:gd name="T29" fmla="*/ 20 h 188"/>
                <a:gd name="T30" fmla="*/ 8 w 176"/>
                <a:gd name="T31" fmla="*/ 12 h 188"/>
                <a:gd name="T32" fmla="*/ 0 w 176"/>
                <a:gd name="T33" fmla="*/ 18 h 188"/>
                <a:gd name="T34" fmla="*/ 40 w 176"/>
                <a:gd name="T35" fmla="*/ 34 h 188"/>
                <a:gd name="T36" fmla="*/ 52 w 176"/>
                <a:gd name="T37" fmla="*/ 60 h 188"/>
                <a:gd name="T38" fmla="*/ 60 w 176"/>
                <a:gd name="T39" fmla="*/ 76 h 188"/>
                <a:gd name="T40" fmla="*/ 66 w 176"/>
                <a:gd name="T41" fmla="*/ 76 h 188"/>
                <a:gd name="T42" fmla="*/ 72 w 176"/>
                <a:gd name="T43" fmla="*/ 80 h 188"/>
                <a:gd name="T44" fmla="*/ 76 w 176"/>
                <a:gd name="T45" fmla="*/ 92 h 188"/>
                <a:gd name="T46" fmla="*/ 52 w 176"/>
                <a:gd name="T47" fmla="*/ 112 h 188"/>
                <a:gd name="T48" fmla="*/ 42 w 176"/>
                <a:gd name="T49" fmla="*/ 122 h 188"/>
                <a:gd name="T50" fmla="*/ 30 w 176"/>
                <a:gd name="T51" fmla="*/ 130 h 188"/>
                <a:gd name="T52" fmla="*/ 32 w 176"/>
                <a:gd name="T53" fmla="*/ 148 h 188"/>
                <a:gd name="T54" fmla="*/ 36 w 176"/>
                <a:gd name="T55" fmla="*/ 174 h 188"/>
                <a:gd name="T56" fmla="*/ 54 w 176"/>
                <a:gd name="T57" fmla="*/ 178 h 188"/>
                <a:gd name="T58" fmla="*/ 54 w 176"/>
                <a:gd name="T59" fmla="*/ 182 h 188"/>
                <a:gd name="T60" fmla="*/ 60 w 176"/>
                <a:gd name="T61" fmla="*/ 182 h 188"/>
                <a:gd name="T62" fmla="*/ 66 w 176"/>
                <a:gd name="T63" fmla="*/ 188 h 188"/>
                <a:gd name="T64" fmla="*/ 70 w 176"/>
                <a:gd name="T65" fmla="*/ 186 h 188"/>
                <a:gd name="T66" fmla="*/ 106 w 176"/>
                <a:gd name="T67" fmla="*/ 178 h 188"/>
                <a:gd name="T68" fmla="*/ 112 w 176"/>
                <a:gd name="T69" fmla="*/ 176 h 188"/>
                <a:gd name="T70" fmla="*/ 132 w 176"/>
                <a:gd name="T71" fmla="*/ 176 h 188"/>
                <a:gd name="T72" fmla="*/ 142 w 176"/>
                <a:gd name="T73" fmla="*/ 164 h 188"/>
                <a:gd name="T74" fmla="*/ 154 w 176"/>
                <a:gd name="T75" fmla="*/ 154 h 188"/>
                <a:gd name="T76" fmla="*/ 166 w 176"/>
                <a:gd name="T77" fmla="*/ 142 h 188"/>
                <a:gd name="T78" fmla="*/ 176 w 176"/>
                <a:gd name="T79" fmla="*/ 132 h 188"/>
                <a:gd name="T80" fmla="*/ 150 w 176"/>
                <a:gd name="T81" fmla="*/ 114 h 188"/>
                <a:gd name="T82" fmla="*/ 156 w 176"/>
                <a:gd name="T83" fmla="*/ 110 h 188"/>
                <a:gd name="T84" fmla="*/ 148 w 176"/>
                <a:gd name="T85" fmla="*/ 102 h 1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6"/>
                <a:gd name="T130" fmla="*/ 0 h 188"/>
                <a:gd name="T131" fmla="*/ 176 w 176"/>
                <a:gd name="T132" fmla="*/ 188 h 18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6" h="188">
                  <a:moveTo>
                    <a:pt x="148" y="102"/>
                  </a:moveTo>
                  <a:lnTo>
                    <a:pt x="142" y="94"/>
                  </a:lnTo>
                  <a:lnTo>
                    <a:pt x="142" y="78"/>
                  </a:lnTo>
                  <a:lnTo>
                    <a:pt x="124" y="58"/>
                  </a:lnTo>
                  <a:lnTo>
                    <a:pt x="132" y="44"/>
                  </a:lnTo>
                  <a:lnTo>
                    <a:pt x="112" y="32"/>
                  </a:lnTo>
                  <a:lnTo>
                    <a:pt x="110" y="20"/>
                  </a:lnTo>
                  <a:lnTo>
                    <a:pt x="112" y="18"/>
                  </a:lnTo>
                  <a:lnTo>
                    <a:pt x="110" y="6"/>
                  </a:lnTo>
                  <a:lnTo>
                    <a:pt x="90" y="0"/>
                  </a:lnTo>
                  <a:lnTo>
                    <a:pt x="70" y="6"/>
                  </a:lnTo>
                  <a:lnTo>
                    <a:pt x="64" y="20"/>
                  </a:lnTo>
                  <a:lnTo>
                    <a:pt x="56" y="24"/>
                  </a:lnTo>
                  <a:lnTo>
                    <a:pt x="40" y="24"/>
                  </a:lnTo>
                  <a:lnTo>
                    <a:pt x="24" y="20"/>
                  </a:lnTo>
                  <a:lnTo>
                    <a:pt x="8" y="12"/>
                  </a:lnTo>
                  <a:lnTo>
                    <a:pt x="0" y="18"/>
                  </a:lnTo>
                  <a:lnTo>
                    <a:pt x="40" y="34"/>
                  </a:lnTo>
                  <a:lnTo>
                    <a:pt x="52" y="60"/>
                  </a:lnTo>
                  <a:lnTo>
                    <a:pt x="60" y="76"/>
                  </a:lnTo>
                  <a:lnTo>
                    <a:pt x="66" y="76"/>
                  </a:lnTo>
                  <a:lnTo>
                    <a:pt x="72" y="80"/>
                  </a:lnTo>
                  <a:lnTo>
                    <a:pt x="76" y="92"/>
                  </a:lnTo>
                  <a:lnTo>
                    <a:pt x="52" y="112"/>
                  </a:lnTo>
                  <a:lnTo>
                    <a:pt x="42" y="122"/>
                  </a:lnTo>
                  <a:lnTo>
                    <a:pt x="30" y="130"/>
                  </a:lnTo>
                  <a:lnTo>
                    <a:pt x="32" y="148"/>
                  </a:lnTo>
                  <a:lnTo>
                    <a:pt x="36" y="174"/>
                  </a:lnTo>
                  <a:lnTo>
                    <a:pt x="54" y="178"/>
                  </a:lnTo>
                  <a:lnTo>
                    <a:pt x="54" y="182"/>
                  </a:lnTo>
                  <a:lnTo>
                    <a:pt x="60" y="182"/>
                  </a:lnTo>
                  <a:lnTo>
                    <a:pt x="66" y="188"/>
                  </a:lnTo>
                  <a:lnTo>
                    <a:pt x="70" y="186"/>
                  </a:lnTo>
                  <a:lnTo>
                    <a:pt x="106" y="178"/>
                  </a:lnTo>
                  <a:lnTo>
                    <a:pt x="112" y="176"/>
                  </a:lnTo>
                  <a:lnTo>
                    <a:pt x="132" y="176"/>
                  </a:lnTo>
                  <a:lnTo>
                    <a:pt x="142" y="164"/>
                  </a:lnTo>
                  <a:lnTo>
                    <a:pt x="154" y="154"/>
                  </a:lnTo>
                  <a:lnTo>
                    <a:pt x="166" y="142"/>
                  </a:lnTo>
                  <a:lnTo>
                    <a:pt x="176" y="132"/>
                  </a:lnTo>
                  <a:lnTo>
                    <a:pt x="150" y="114"/>
                  </a:lnTo>
                  <a:lnTo>
                    <a:pt x="156" y="110"/>
                  </a:lnTo>
                  <a:lnTo>
                    <a:pt x="148" y="1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" name="Rectangle 331"/>
            <p:cNvSpPr>
              <a:spLocks noChangeArrowheads="1"/>
            </p:cNvSpPr>
            <p:nvPr/>
          </p:nvSpPr>
          <p:spPr bwMode="auto">
            <a:xfrm>
              <a:off x="2702" y="1998"/>
              <a:ext cx="2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335" name="Freeform 332"/>
            <p:cNvSpPr>
              <a:spLocks/>
            </p:cNvSpPr>
            <p:nvPr/>
          </p:nvSpPr>
          <p:spPr bwMode="auto">
            <a:xfrm>
              <a:off x="2702" y="1962"/>
              <a:ext cx="124" cy="50"/>
            </a:xfrm>
            <a:custGeom>
              <a:avLst/>
              <a:gdLst>
                <a:gd name="T0" fmla="*/ 44 w 124"/>
                <a:gd name="T1" fmla="*/ 42 h 50"/>
                <a:gd name="T2" fmla="*/ 26 w 124"/>
                <a:gd name="T3" fmla="*/ 46 h 50"/>
                <a:gd name="T4" fmla="*/ 16 w 124"/>
                <a:gd name="T5" fmla="*/ 44 h 50"/>
                <a:gd name="T6" fmla="*/ 16 w 124"/>
                <a:gd name="T7" fmla="*/ 42 h 50"/>
                <a:gd name="T8" fmla="*/ 4 w 124"/>
                <a:gd name="T9" fmla="*/ 40 h 50"/>
                <a:gd name="T10" fmla="*/ 2 w 124"/>
                <a:gd name="T11" fmla="*/ 40 h 50"/>
                <a:gd name="T12" fmla="*/ 2 w 124"/>
                <a:gd name="T13" fmla="*/ 36 h 50"/>
                <a:gd name="T14" fmla="*/ 0 w 124"/>
                <a:gd name="T15" fmla="*/ 34 h 50"/>
                <a:gd name="T16" fmla="*/ 2 w 124"/>
                <a:gd name="T17" fmla="*/ 30 h 50"/>
                <a:gd name="T18" fmla="*/ 12 w 124"/>
                <a:gd name="T19" fmla="*/ 32 h 50"/>
                <a:gd name="T20" fmla="*/ 16 w 124"/>
                <a:gd name="T21" fmla="*/ 32 h 50"/>
                <a:gd name="T22" fmla="*/ 20 w 124"/>
                <a:gd name="T23" fmla="*/ 30 h 50"/>
                <a:gd name="T24" fmla="*/ 34 w 124"/>
                <a:gd name="T25" fmla="*/ 30 h 50"/>
                <a:gd name="T26" fmla="*/ 52 w 124"/>
                <a:gd name="T27" fmla="*/ 30 h 50"/>
                <a:gd name="T28" fmla="*/ 58 w 124"/>
                <a:gd name="T29" fmla="*/ 26 h 50"/>
                <a:gd name="T30" fmla="*/ 54 w 124"/>
                <a:gd name="T31" fmla="*/ 16 h 50"/>
                <a:gd name="T32" fmla="*/ 70 w 124"/>
                <a:gd name="T33" fmla="*/ 2 h 50"/>
                <a:gd name="T34" fmla="*/ 78 w 124"/>
                <a:gd name="T35" fmla="*/ 8 h 50"/>
                <a:gd name="T36" fmla="*/ 88 w 124"/>
                <a:gd name="T37" fmla="*/ 0 h 50"/>
                <a:gd name="T38" fmla="*/ 114 w 124"/>
                <a:gd name="T39" fmla="*/ 2 h 50"/>
                <a:gd name="T40" fmla="*/ 124 w 124"/>
                <a:gd name="T41" fmla="*/ 18 h 50"/>
                <a:gd name="T42" fmla="*/ 118 w 124"/>
                <a:gd name="T43" fmla="*/ 26 h 50"/>
                <a:gd name="T44" fmla="*/ 118 w 124"/>
                <a:gd name="T45" fmla="*/ 28 h 50"/>
                <a:gd name="T46" fmla="*/ 112 w 124"/>
                <a:gd name="T47" fmla="*/ 42 h 50"/>
                <a:gd name="T48" fmla="*/ 108 w 124"/>
                <a:gd name="T49" fmla="*/ 44 h 50"/>
                <a:gd name="T50" fmla="*/ 78 w 124"/>
                <a:gd name="T51" fmla="*/ 50 h 50"/>
                <a:gd name="T52" fmla="*/ 70 w 124"/>
                <a:gd name="T53" fmla="*/ 50 h 50"/>
                <a:gd name="T54" fmla="*/ 44 w 124"/>
                <a:gd name="T55" fmla="*/ 42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4"/>
                <a:gd name="T85" fmla="*/ 0 h 50"/>
                <a:gd name="T86" fmla="*/ 124 w 124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4" h="50">
                  <a:moveTo>
                    <a:pt x="44" y="42"/>
                  </a:moveTo>
                  <a:lnTo>
                    <a:pt x="26" y="46"/>
                  </a:lnTo>
                  <a:lnTo>
                    <a:pt x="16" y="44"/>
                  </a:lnTo>
                  <a:lnTo>
                    <a:pt x="16" y="42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2" y="30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34" y="30"/>
                  </a:lnTo>
                  <a:lnTo>
                    <a:pt x="52" y="30"/>
                  </a:lnTo>
                  <a:lnTo>
                    <a:pt x="58" y="26"/>
                  </a:lnTo>
                  <a:lnTo>
                    <a:pt x="54" y="16"/>
                  </a:lnTo>
                  <a:lnTo>
                    <a:pt x="70" y="2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114" y="2"/>
                  </a:lnTo>
                  <a:lnTo>
                    <a:pt x="124" y="18"/>
                  </a:lnTo>
                  <a:lnTo>
                    <a:pt x="118" y="26"/>
                  </a:lnTo>
                  <a:lnTo>
                    <a:pt x="118" y="28"/>
                  </a:lnTo>
                  <a:lnTo>
                    <a:pt x="112" y="42"/>
                  </a:lnTo>
                  <a:lnTo>
                    <a:pt x="108" y="44"/>
                  </a:lnTo>
                  <a:lnTo>
                    <a:pt x="78" y="50"/>
                  </a:lnTo>
                  <a:lnTo>
                    <a:pt x="70" y="50"/>
                  </a:lnTo>
                  <a:lnTo>
                    <a:pt x="44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6" name="Freeform 333"/>
            <p:cNvSpPr>
              <a:spLocks/>
            </p:cNvSpPr>
            <p:nvPr/>
          </p:nvSpPr>
          <p:spPr bwMode="auto">
            <a:xfrm>
              <a:off x="2808" y="2040"/>
              <a:ext cx="66" cy="54"/>
            </a:xfrm>
            <a:custGeom>
              <a:avLst/>
              <a:gdLst>
                <a:gd name="T0" fmla="*/ 60 w 66"/>
                <a:gd name="T1" fmla="*/ 6 h 54"/>
                <a:gd name="T2" fmla="*/ 60 w 66"/>
                <a:gd name="T3" fmla="*/ 8 h 54"/>
                <a:gd name="T4" fmla="*/ 60 w 66"/>
                <a:gd name="T5" fmla="*/ 12 h 54"/>
                <a:gd name="T6" fmla="*/ 56 w 66"/>
                <a:gd name="T7" fmla="*/ 16 h 54"/>
                <a:gd name="T8" fmla="*/ 56 w 66"/>
                <a:gd name="T9" fmla="*/ 18 h 54"/>
                <a:gd name="T10" fmla="*/ 60 w 66"/>
                <a:gd name="T11" fmla="*/ 20 h 54"/>
                <a:gd name="T12" fmla="*/ 66 w 66"/>
                <a:gd name="T13" fmla="*/ 24 h 54"/>
                <a:gd name="T14" fmla="*/ 60 w 66"/>
                <a:gd name="T15" fmla="*/ 26 h 54"/>
                <a:gd name="T16" fmla="*/ 64 w 66"/>
                <a:gd name="T17" fmla="*/ 30 h 54"/>
                <a:gd name="T18" fmla="*/ 64 w 66"/>
                <a:gd name="T19" fmla="*/ 34 h 54"/>
                <a:gd name="T20" fmla="*/ 56 w 66"/>
                <a:gd name="T21" fmla="*/ 36 h 54"/>
                <a:gd name="T22" fmla="*/ 60 w 66"/>
                <a:gd name="T23" fmla="*/ 40 h 54"/>
                <a:gd name="T24" fmla="*/ 58 w 66"/>
                <a:gd name="T25" fmla="*/ 42 h 54"/>
                <a:gd name="T26" fmla="*/ 54 w 66"/>
                <a:gd name="T27" fmla="*/ 40 h 54"/>
                <a:gd name="T28" fmla="*/ 50 w 66"/>
                <a:gd name="T29" fmla="*/ 46 h 54"/>
                <a:gd name="T30" fmla="*/ 48 w 66"/>
                <a:gd name="T31" fmla="*/ 48 h 54"/>
                <a:gd name="T32" fmla="*/ 50 w 66"/>
                <a:gd name="T33" fmla="*/ 54 h 54"/>
                <a:gd name="T34" fmla="*/ 48 w 66"/>
                <a:gd name="T35" fmla="*/ 54 h 54"/>
                <a:gd name="T36" fmla="*/ 44 w 66"/>
                <a:gd name="T37" fmla="*/ 54 h 54"/>
                <a:gd name="T38" fmla="*/ 38 w 66"/>
                <a:gd name="T39" fmla="*/ 50 h 54"/>
                <a:gd name="T40" fmla="*/ 34 w 66"/>
                <a:gd name="T41" fmla="*/ 48 h 54"/>
                <a:gd name="T42" fmla="*/ 34 w 66"/>
                <a:gd name="T43" fmla="*/ 46 h 54"/>
                <a:gd name="T44" fmla="*/ 28 w 66"/>
                <a:gd name="T45" fmla="*/ 40 h 54"/>
                <a:gd name="T46" fmla="*/ 28 w 66"/>
                <a:gd name="T47" fmla="*/ 36 h 54"/>
                <a:gd name="T48" fmla="*/ 22 w 66"/>
                <a:gd name="T49" fmla="*/ 34 h 54"/>
                <a:gd name="T50" fmla="*/ 8 w 66"/>
                <a:gd name="T51" fmla="*/ 22 h 54"/>
                <a:gd name="T52" fmla="*/ 8 w 66"/>
                <a:gd name="T53" fmla="*/ 20 h 54"/>
                <a:gd name="T54" fmla="*/ 6 w 66"/>
                <a:gd name="T55" fmla="*/ 20 h 54"/>
                <a:gd name="T56" fmla="*/ 4 w 66"/>
                <a:gd name="T57" fmla="*/ 12 h 54"/>
                <a:gd name="T58" fmla="*/ 0 w 66"/>
                <a:gd name="T59" fmla="*/ 8 h 54"/>
                <a:gd name="T60" fmla="*/ 0 w 66"/>
                <a:gd name="T61" fmla="*/ 0 h 54"/>
                <a:gd name="T62" fmla="*/ 4 w 66"/>
                <a:gd name="T63" fmla="*/ 0 h 54"/>
                <a:gd name="T64" fmla="*/ 8 w 66"/>
                <a:gd name="T65" fmla="*/ 4 h 54"/>
                <a:gd name="T66" fmla="*/ 10 w 66"/>
                <a:gd name="T67" fmla="*/ 0 h 54"/>
                <a:gd name="T68" fmla="*/ 18 w 66"/>
                <a:gd name="T69" fmla="*/ 0 h 54"/>
                <a:gd name="T70" fmla="*/ 22 w 66"/>
                <a:gd name="T71" fmla="*/ 0 h 54"/>
                <a:gd name="T72" fmla="*/ 34 w 66"/>
                <a:gd name="T73" fmla="*/ 2 h 54"/>
                <a:gd name="T74" fmla="*/ 36 w 66"/>
                <a:gd name="T75" fmla="*/ 2 h 54"/>
                <a:gd name="T76" fmla="*/ 38 w 66"/>
                <a:gd name="T77" fmla="*/ 2 h 54"/>
                <a:gd name="T78" fmla="*/ 40 w 66"/>
                <a:gd name="T79" fmla="*/ 2 h 54"/>
                <a:gd name="T80" fmla="*/ 44 w 66"/>
                <a:gd name="T81" fmla="*/ 2 h 54"/>
                <a:gd name="T82" fmla="*/ 46 w 66"/>
                <a:gd name="T83" fmla="*/ 2 h 54"/>
                <a:gd name="T84" fmla="*/ 50 w 66"/>
                <a:gd name="T85" fmla="*/ 6 h 54"/>
                <a:gd name="T86" fmla="*/ 54 w 66"/>
                <a:gd name="T87" fmla="*/ 6 h 54"/>
                <a:gd name="T88" fmla="*/ 60 w 66"/>
                <a:gd name="T89" fmla="*/ 6 h 5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6"/>
                <a:gd name="T136" fmla="*/ 0 h 54"/>
                <a:gd name="T137" fmla="*/ 66 w 66"/>
                <a:gd name="T138" fmla="*/ 54 h 5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6" h="54">
                  <a:moveTo>
                    <a:pt x="60" y="6"/>
                  </a:moveTo>
                  <a:lnTo>
                    <a:pt x="60" y="8"/>
                  </a:lnTo>
                  <a:lnTo>
                    <a:pt x="60" y="12"/>
                  </a:lnTo>
                  <a:lnTo>
                    <a:pt x="56" y="16"/>
                  </a:lnTo>
                  <a:lnTo>
                    <a:pt x="56" y="18"/>
                  </a:lnTo>
                  <a:lnTo>
                    <a:pt x="60" y="20"/>
                  </a:lnTo>
                  <a:lnTo>
                    <a:pt x="66" y="24"/>
                  </a:lnTo>
                  <a:lnTo>
                    <a:pt x="60" y="26"/>
                  </a:lnTo>
                  <a:lnTo>
                    <a:pt x="64" y="30"/>
                  </a:lnTo>
                  <a:lnTo>
                    <a:pt x="64" y="34"/>
                  </a:lnTo>
                  <a:lnTo>
                    <a:pt x="56" y="36"/>
                  </a:lnTo>
                  <a:lnTo>
                    <a:pt x="60" y="40"/>
                  </a:lnTo>
                  <a:lnTo>
                    <a:pt x="58" y="42"/>
                  </a:lnTo>
                  <a:lnTo>
                    <a:pt x="54" y="40"/>
                  </a:lnTo>
                  <a:lnTo>
                    <a:pt x="50" y="46"/>
                  </a:lnTo>
                  <a:lnTo>
                    <a:pt x="48" y="48"/>
                  </a:lnTo>
                  <a:lnTo>
                    <a:pt x="50" y="54"/>
                  </a:lnTo>
                  <a:lnTo>
                    <a:pt x="48" y="54"/>
                  </a:lnTo>
                  <a:lnTo>
                    <a:pt x="44" y="54"/>
                  </a:lnTo>
                  <a:lnTo>
                    <a:pt x="38" y="50"/>
                  </a:lnTo>
                  <a:lnTo>
                    <a:pt x="34" y="48"/>
                  </a:lnTo>
                  <a:lnTo>
                    <a:pt x="34" y="46"/>
                  </a:lnTo>
                  <a:lnTo>
                    <a:pt x="28" y="40"/>
                  </a:lnTo>
                  <a:lnTo>
                    <a:pt x="28" y="36"/>
                  </a:lnTo>
                  <a:lnTo>
                    <a:pt x="22" y="34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54" y="6"/>
                  </a:lnTo>
                  <a:lnTo>
                    <a:pt x="6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7" name="Freeform 334"/>
            <p:cNvSpPr>
              <a:spLocks/>
            </p:cNvSpPr>
            <p:nvPr/>
          </p:nvSpPr>
          <p:spPr bwMode="auto">
            <a:xfrm>
              <a:off x="2774" y="2012"/>
              <a:ext cx="94" cy="74"/>
            </a:xfrm>
            <a:custGeom>
              <a:avLst/>
              <a:gdLst>
                <a:gd name="T0" fmla="*/ 88 w 94"/>
                <a:gd name="T1" fmla="*/ 34 h 74"/>
                <a:gd name="T2" fmla="*/ 94 w 94"/>
                <a:gd name="T3" fmla="*/ 28 h 74"/>
                <a:gd name="T4" fmla="*/ 88 w 94"/>
                <a:gd name="T5" fmla="*/ 26 h 74"/>
                <a:gd name="T6" fmla="*/ 88 w 94"/>
                <a:gd name="T7" fmla="*/ 22 h 74"/>
                <a:gd name="T8" fmla="*/ 82 w 94"/>
                <a:gd name="T9" fmla="*/ 14 h 74"/>
                <a:gd name="T10" fmla="*/ 44 w 94"/>
                <a:gd name="T11" fmla="*/ 0 h 74"/>
                <a:gd name="T12" fmla="*/ 42 w 94"/>
                <a:gd name="T13" fmla="*/ 2 h 74"/>
                <a:gd name="T14" fmla="*/ 36 w 94"/>
                <a:gd name="T15" fmla="*/ 2 h 74"/>
                <a:gd name="T16" fmla="*/ 30 w 94"/>
                <a:gd name="T17" fmla="*/ 6 h 74"/>
                <a:gd name="T18" fmla="*/ 30 w 94"/>
                <a:gd name="T19" fmla="*/ 10 h 74"/>
                <a:gd name="T20" fmla="*/ 30 w 94"/>
                <a:gd name="T21" fmla="*/ 14 h 74"/>
                <a:gd name="T22" fmla="*/ 24 w 94"/>
                <a:gd name="T23" fmla="*/ 20 h 74"/>
                <a:gd name="T24" fmla="*/ 22 w 94"/>
                <a:gd name="T25" fmla="*/ 24 h 74"/>
                <a:gd name="T26" fmla="*/ 18 w 94"/>
                <a:gd name="T27" fmla="*/ 20 h 74"/>
                <a:gd name="T28" fmla="*/ 14 w 94"/>
                <a:gd name="T29" fmla="*/ 20 h 74"/>
                <a:gd name="T30" fmla="*/ 2 w 94"/>
                <a:gd name="T31" fmla="*/ 22 h 74"/>
                <a:gd name="T32" fmla="*/ 2 w 94"/>
                <a:gd name="T33" fmla="*/ 26 h 74"/>
                <a:gd name="T34" fmla="*/ 10 w 94"/>
                <a:gd name="T35" fmla="*/ 30 h 74"/>
                <a:gd name="T36" fmla="*/ 28 w 94"/>
                <a:gd name="T37" fmla="*/ 54 h 74"/>
                <a:gd name="T38" fmla="*/ 64 w 94"/>
                <a:gd name="T39" fmla="*/ 74 h 74"/>
                <a:gd name="T40" fmla="*/ 70 w 94"/>
                <a:gd name="T41" fmla="*/ 74 h 74"/>
                <a:gd name="T42" fmla="*/ 62 w 94"/>
                <a:gd name="T43" fmla="*/ 68 h 74"/>
                <a:gd name="T44" fmla="*/ 58 w 94"/>
                <a:gd name="T45" fmla="*/ 62 h 74"/>
                <a:gd name="T46" fmla="*/ 44 w 94"/>
                <a:gd name="T47" fmla="*/ 48 h 74"/>
                <a:gd name="T48" fmla="*/ 38 w 94"/>
                <a:gd name="T49" fmla="*/ 38 h 74"/>
                <a:gd name="T50" fmla="*/ 34 w 94"/>
                <a:gd name="T51" fmla="*/ 28 h 74"/>
                <a:gd name="T52" fmla="*/ 42 w 94"/>
                <a:gd name="T53" fmla="*/ 32 h 74"/>
                <a:gd name="T54" fmla="*/ 52 w 94"/>
                <a:gd name="T55" fmla="*/ 26 h 74"/>
                <a:gd name="T56" fmla="*/ 70 w 94"/>
                <a:gd name="T57" fmla="*/ 30 h 74"/>
                <a:gd name="T58" fmla="*/ 74 w 94"/>
                <a:gd name="T59" fmla="*/ 30 h 74"/>
                <a:gd name="T60" fmla="*/ 78 w 94"/>
                <a:gd name="T61" fmla="*/ 30 h 74"/>
                <a:gd name="T62" fmla="*/ 84 w 94"/>
                <a:gd name="T63" fmla="*/ 34 h 7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74"/>
                <a:gd name="T98" fmla="*/ 94 w 94"/>
                <a:gd name="T99" fmla="*/ 74 h 7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74">
                  <a:moveTo>
                    <a:pt x="84" y="34"/>
                  </a:moveTo>
                  <a:lnTo>
                    <a:pt x="88" y="34"/>
                  </a:lnTo>
                  <a:lnTo>
                    <a:pt x="88" y="30"/>
                  </a:lnTo>
                  <a:lnTo>
                    <a:pt x="94" y="28"/>
                  </a:lnTo>
                  <a:lnTo>
                    <a:pt x="94" y="26"/>
                  </a:lnTo>
                  <a:lnTo>
                    <a:pt x="88" y="26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86" y="20"/>
                  </a:lnTo>
                  <a:lnTo>
                    <a:pt x="82" y="14"/>
                  </a:lnTo>
                  <a:lnTo>
                    <a:pt x="58" y="12"/>
                  </a:lnTo>
                  <a:lnTo>
                    <a:pt x="44" y="0"/>
                  </a:lnTo>
                  <a:lnTo>
                    <a:pt x="42" y="2"/>
                  </a:lnTo>
                  <a:lnTo>
                    <a:pt x="36" y="2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0" y="2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2"/>
                  </a:lnTo>
                  <a:lnTo>
                    <a:pt x="10" y="30"/>
                  </a:lnTo>
                  <a:lnTo>
                    <a:pt x="22" y="48"/>
                  </a:lnTo>
                  <a:lnTo>
                    <a:pt x="28" y="54"/>
                  </a:lnTo>
                  <a:lnTo>
                    <a:pt x="44" y="64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70" y="74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58" y="6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38" y="38"/>
                  </a:lnTo>
                  <a:lnTo>
                    <a:pt x="34" y="36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42" y="32"/>
                  </a:lnTo>
                  <a:lnTo>
                    <a:pt x="46" y="26"/>
                  </a:lnTo>
                  <a:lnTo>
                    <a:pt x="52" y="26"/>
                  </a:lnTo>
                  <a:lnTo>
                    <a:pt x="58" y="28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0" y="30"/>
                  </a:lnTo>
                  <a:lnTo>
                    <a:pt x="84" y="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8" name="Freeform 335"/>
            <p:cNvSpPr>
              <a:spLocks/>
            </p:cNvSpPr>
            <p:nvPr/>
          </p:nvSpPr>
          <p:spPr bwMode="auto">
            <a:xfrm>
              <a:off x="2830" y="2088"/>
              <a:ext cx="24" cy="8"/>
            </a:xfrm>
            <a:custGeom>
              <a:avLst/>
              <a:gdLst>
                <a:gd name="T0" fmla="*/ 24 w 24"/>
                <a:gd name="T1" fmla="*/ 8 h 8"/>
                <a:gd name="T2" fmla="*/ 24 w 24"/>
                <a:gd name="T3" fmla="*/ 6 h 8"/>
                <a:gd name="T4" fmla="*/ 22 w 24"/>
                <a:gd name="T5" fmla="*/ 4 h 8"/>
                <a:gd name="T6" fmla="*/ 16 w 24"/>
                <a:gd name="T7" fmla="*/ 2 h 8"/>
                <a:gd name="T8" fmla="*/ 12 w 24"/>
                <a:gd name="T9" fmla="*/ 0 h 8"/>
                <a:gd name="T10" fmla="*/ 10 w 24"/>
                <a:gd name="T11" fmla="*/ 0 h 8"/>
                <a:gd name="T12" fmla="*/ 0 w 24"/>
                <a:gd name="T13" fmla="*/ 0 h 8"/>
                <a:gd name="T14" fmla="*/ 24 w 24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8"/>
                <a:gd name="T26" fmla="*/ 24 w 24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8">
                  <a:moveTo>
                    <a:pt x="24" y="8"/>
                  </a:moveTo>
                  <a:lnTo>
                    <a:pt x="24" y="6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9" name="Freeform 336"/>
            <p:cNvSpPr>
              <a:spLocks/>
            </p:cNvSpPr>
            <p:nvPr/>
          </p:nvSpPr>
          <p:spPr bwMode="auto">
            <a:xfrm>
              <a:off x="2470" y="1918"/>
              <a:ext cx="208" cy="178"/>
            </a:xfrm>
            <a:custGeom>
              <a:avLst/>
              <a:gdLst>
                <a:gd name="T0" fmla="*/ 202 w 208"/>
                <a:gd name="T1" fmla="*/ 144 h 178"/>
                <a:gd name="T2" fmla="*/ 202 w 208"/>
                <a:gd name="T3" fmla="*/ 150 h 178"/>
                <a:gd name="T4" fmla="*/ 202 w 208"/>
                <a:gd name="T5" fmla="*/ 152 h 178"/>
                <a:gd name="T6" fmla="*/ 200 w 208"/>
                <a:gd name="T7" fmla="*/ 152 h 178"/>
                <a:gd name="T8" fmla="*/ 184 w 208"/>
                <a:gd name="T9" fmla="*/ 164 h 178"/>
                <a:gd name="T10" fmla="*/ 162 w 208"/>
                <a:gd name="T11" fmla="*/ 158 h 178"/>
                <a:gd name="T12" fmla="*/ 156 w 208"/>
                <a:gd name="T13" fmla="*/ 156 h 178"/>
                <a:gd name="T14" fmla="*/ 154 w 208"/>
                <a:gd name="T15" fmla="*/ 158 h 178"/>
                <a:gd name="T16" fmla="*/ 140 w 208"/>
                <a:gd name="T17" fmla="*/ 158 h 178"/>
                <a:gd name="T18" fmla="*/ 130 w 208"/>
                <a:gd name="T19" fmla="*/ 164 h 178"/>
                <a:gd name="T20" fmla="*/ 132 w 208"/>
                <a:gd name="T21" fmla="*/ 178 h 178"/>
                <a:gd name="T22" fmla="*/ 106 w 208"/>
                <a:gd name="T23" fmla="*/ 176 h 178"/>
                <a:gd name="T24" fmla="*/ 106 w 208"/>
                <a:gd name="T25" fmla="*/ 174 h 178"/>
                <a:gd name="T26" fmla="*/ 102 w 208"/>
                <a:gd name="T27" fmla="*/ 176 h 178"/>
                <a:gd name="T28" fmla="*/ 54 w 208"/>
                <a:gd name="T29" fmla="*/ 164 h 178"/>
                <a:gd name="T30" fmla="*/ 46 w 208"/>
                <a:gd name="T31" fmla="*/ 158 h 178"/>
                <a:gd name="T32" fmla="*/ 54 w 208"/>
                <a:gd name="T33" fmla="*/ 148 h 178"/>
                <a:gd name="T34" fmla="*/ 58 w 208"/>
                <a:gd name="T35" fmla="*/ 132 h 178"/>
                <a:gd name="T36" fmla="*/ 58 w 208"/>
                <a:gd name="T37" fmla="*/ 116 h 178"/>
                <a:gd name="T38" fmla="*/ 66 w 208"/>
                <a:gd name="T39" fmla="*/ 124 h 178"/>
                <a:gd name="T40" fmla="*/ 58 w 208"/>
                <a:gd name="T41" fmla="*/ 110 h 178"/>
                <a:gd name="T42" fmla="*/ 58 w 208"/>
                <a:gd name="T43" fmla="*/ 104 h 178"/>
                <a:gd name="T44" fmla="*/ 50 w 208"/>
                <a:gd name="T45" fmla="*/ 96 h 178"/>
                <a:gd name="T46" fmla="*/ 44 w 208"/>
                <a:gd name="T47" fmla="*/ 82 h 178"/>
                <a:gd name="T48" fmla="*/ 46 w 208"/>
                <a:gd name="T49" fmla="*/ 78 h 178"/>
                <a:gd name="T50" fmla="*/ 38 w 208"/>
                <a:gd name="T51" fmla="*/ 76 h 178"/>
                <a:gd name="T52" fmla="*/ 26 w 208"/>
                <a:gd name="T53" fmla="*/ 74 h 178"/>
                <a:gd name="T54" fmla="*/ 12 w 208"/>
                <a:gd name="T55" fmla="*/ 66 h 178"/>
                <a:gd name="T56" fmla="*/ 4 w 208"/>
                <a:gd name="T57" fmla="*/ 64 h 178"/>
                <a:gd name="T58" fmla="*/ 4 w 208"/>
                <a:gd name="T59" fmla="*/ 58 h 178"/>
                <a:gd name="T60" fmla="*/ 6 w 208"/>
                <a:gd name="T61" fmla="*/ 56 h 178"/>
                <a:gd name="T62" fmla="*/ 0 w 208"/>
                <a:gd name="T63" fmla="*/ 56 h 178"/>
                <a:gd name="T64" fmla="*/ 20 w 208"/>
                <a:gd name="T65" fmla="*/ 48 h 178"/>
                <a:gd name="T66" fmla="*/ 32 w 208"/>
                <a:gd name="T67" fmla="*/ 50 h 178"/>
                <a:gd name="T68" fmla="*/ 52 w 208"/>
                <a:gd name="T69" fmla="*/ 50 h 178"/>
                <a:gd name="T70" fmla="*/ 46 w 208"/>
                <a:gd name="T71" fmla="*/ 32 h 178"/>
                <a:gd name="T72" fmla="*/ 52 w 208"/>
                <a:gd name="T73" fmla="*/ 30 h 178"/>
                <a:gd name="T74" fmla="*/ 58 w 208"/>
                <a:gd name="T75" fmla="*/ 34 h 178"/>
                <a:gd name="T76" fmla="*/ 84 w 208"/>
                <a:gd name="T77" fmla="*/ 34 h 178"/>
                <a:gd name="T78" fmla="*/ 78 w 208"/>
                <a:gd name="T79" fmla="*/ 32 h 178"/>
                <a:gd name="T80" fmla="*/ 100 w 208"/>
                <a:gd name="T81" fmla="*/ 20 h 178"/>
                <a:gd name="T82" fmla="*/ 102 w 208"/>
                <a:gd name="T83" fmla="*/ 6 h 178"/>
                <a:gd name="T84" fmla="*/ 118 w 208"/>
                <a:gd name="T85" fmla="*/ 0 h 178"/>
                <a:gd name="T86" fmla="*/ 124 w 208"/>
                <a:gd name="T87" fmla="*/ 8 h 178"/>
                <a:gd name="T88" fmla="*/ 144 w 208"/>
                <a:gd name="T89" fmla="*/ 20 h 178"/>
                <a:gd name="T90" fmla="*/ 154 w 208"/>
                <a:gd name="T91" fmla="*/ 20 h 178"/>
                <a:gd name="T92" fmla="*/ 154 w 208"/>
                <a:gd name="T93" fmla="*/ 22 h 178"/>
                <a:gd name="T94" fmla="*/ 170 w 208"/>
                <a:gd name="T95" fmla="*/ 32 h 178"/>
                <a:gd name="T96" fmla="*/ 170 w 208"/>
                <a:gd name="T97" fmla="*/ 32 h 178"/>
                <a:gd name="T98" fmla="*/ 178 w 208"/>
                <a:gd name="T99" fmla="*/ 34 h 178"/>
                <a:gd name="T100" fmla="*/ 182 w 208"/>
                <a:gd name="T101" fmla="*/ 34 h 178"/>
                <a:gd name="T102" fmla="*/ 208 w 208"/>
                <a:gd name="T103" fmla="*/ 44 h 178"/>
                <a:gd name="T104" fmla="*/ 202 w 208"/>
                <a:gd name="T105" fmla="*/ 74 h 178"/>
                <a:gd name="T106" fmla="*/ 196 w 208"/>
                <a:gd name="T107" fmla="*/ 76 h 178"/>
                <a:gd name="T108" fmla="*/ 190 w 208"/>
                <a:gd name="T109" fmla="*/ 78 h 178"/>
                <a:gd name="T110" fmla="*/ 178 w 208"/>
                <a:gd name="T111" fmla="*/ 100 h 178"/>
                <a:gd name="T112" fmla="*/ 184 w 208"/>
                <a:gd name="T113" fmla="*/ 96 h 178"/>
                <a:gd name="T114" fmla="*/ 192 w 208"/>
                <a:gd name="T115" fmla="*/ 106 h 178"/>
                <a:gd name="T116" fmla="*/ 192 w 208"/>
                <a:gd name="T117" fmla="*/ 116 h 178"/>
                <a:gd name="T118" fmla="*/ 190 w 208"/>
                <a:gd name="T119" fmla="*/ 122 h 178"/>
                <a:gd name="T120" fmla="*/ 190 w 208"/>
                <a:gd name="T121" fmla="*/ 128 h 178"/>
                <a:gd name="T122" fmla="*/ 190 w 208"/>
                <a:gd name="T123" fmla="*/ 136 h 178"/>
                <a:gd name="T124" fmla="*/ 202 w 208"/>
                <a:gd name="T125" fmla="*/ 144 h 1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8"/>
                <a:gd name="T190" fmla="*/ 0 h 178"/>
                <a:gd name="T191" fmla="*/ 208 w 208"/>
                <a:gd name="T192" fmla="*/ 178 h 17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8" h="178">
                  <a:moveTo>
                    <a:pt x="202" y="144"/>
                  </a:moveTo>
                  <a:lnTo>
                    <a:pt x="202" y="150"/>
                  </a:lnTo>
                  <a:lnTo>
                    <a:pt x="202" y="152"/>
                  </a:lnTo>
                  <a:lnTo>
                    <a:pt x="200" y="152"/>
                  </a:lnTo>
                  <a:lnTo>
                    <a:pt x="184" y="164"/>
                  </a:lnTo>
                  <a:lnTo>
                    <a:pt x="162" y="158"/>
                  </a:lnTo>
                  <a:lnTo>
                    <a:pt x="156" y="156"/>
                  </a:lnTo>
                  <a:lnTo>
                    <a:pt x="154" y="158"/>
                  </a:lnTo>
                  <a:lnTo>
                    <a:pt x="140" y="158"/>
                  </a:lnTo>
                  <a:lnTo>
                    <a:pt x="130" y="164"/>
                  </a:lnTo>
                  <a:lnTo>
                    <a:pt x="132" y="178"/>
                  </a:lnTo>
                  <a:lnTo>
                    <a:pt x="106" y="176"/>
                  </a:lnTo>
                  <a:lnTo>
                    <a:pt x="106" y="174"/>
                  </a:lnTo>
                  <a:lnTo>
                    <a:pt x="102" y="176"/>
                  </a:lnTo>
                  <a:lnTo>
                    <a:pt x="54" y="164"/>
                  </a:lnTo>
                  <a:lnTo>
                    <a:pt x="46" y="158"/>
                  </a:lnTo>
                  <a:lnTo>
                    <a:pt x="54" y="148"/>
                  </a:lnTo>
                  <a:lnTo>
                    <a:pt x="58" y="132"/>
                  </a:lnTo>
                  <a:lnTo>
                    <a:pt x="58" y="116"/>
                  </a:lnTo>
                  <a:lnTo>
                    <a:pt x="66" y="124"/>
                  </a:lnTo>
                  <a:lnTo>
                    <a:pt x="58" y="110"/>
                  </a:lnTo>
                  <a:lnTo>
                    <a:pt x="58" y="104"/>
                  </a:lnTo>
                  <a:lnTo>
                    <a:pt x="50" y="96"/>
                  </a:lnTo>
                  <a:lnTo>
                    <a:pt x="44" y="82"/>
                  </a:lnTo>
                  <a:lnTo>
                    <a:pt x="46" y="78"/>
                  </a:lnTo>
                  <a:lnTo>
                    <a:pt x="38" y="76"/>
                  </a:lnTo>
                  <a:lnTo>
                    <a:pt x="26" y="74"/>
                  </a:lnTo>
                  <a:lnTo>
                    <a:pt x="12" y="66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20" y="48"/>
                  </a:lnTo>
                  <a:lnTo>
                    <a:pt x="32" y="50"/>
                  </a:lnTo>
                  <a:lnTo>
                    <a:pt x="52" y="50"/>
                  </a:lnTo>
                  <a:lnTo>
                    <a:pt x="46" y="32"/>
                  </a:lnTo>
                  <a:lnTo>
                    <a:pt x="52" y="30"/>
                  </a:lnTo>
                  <a:lnTo>
                    <a:pt x="58" y="34"/>
                  </a:lnTo>
                  <a:lnTo>
                    <a:pt x="84" y="34"/>
                  </a:lnTo>
                  <a:lnTo>
                    <a:pt x="78" y="32"/>
                  </a:lnTo>
                  <a:lnTo>
                    <a:pt x="100" y="20"/>
                  </a:lnTo>
                  <a:lnTo>
                    <a:pt x="102" y="6"/>
                  </a:lnTo>
                  <a:lnTo>
                    <a:pt x="118" y="0"/>
                  </a:lnTo>
                  <a:lnTo>
                    <a:pt x="124" y="8"/>
                  </a:lnTo>
                  <a:lnTo>
                    <a:pt x="144" y="20"/>
                  </a:lnTo>
                  <a:lnTo>
                    <a:pt x="154" y="20"/>
                  </a:lnTo>
                  <a:lnTo>
                    <a:pt x="154" y="22"/>
                  </a:lnTo>
                  <a:lnTo>
                    <a:pt x="170" y="32"/>
                  </a:lnTo>
                  <a:lnTo>
                    <a:pt x="178" y="34"/>
                  </a:lnTo>
                  <a:lnTo>
                    <a:pt x="182" y="34"/>
                  </a:lnTo>
                  <a:lnTo>
                    <a:pt x="208" y="44"/>
                  </a:lnTo>
                  <a:lnTo>
                    <a:pt x="202" y="74"/>
                  </a:lnTo>
                  <a:lnTo>
                    <a:pt x="196" y="76"/>
                  </a:lnTo>
                  <a:lnTo>
                    <a:pt x="190" y="78"/>
                  </a:lnTo>
                  <a:lnTo>
                    <a:pt x="178" y="100"/>
                  </a:lnTo>
                  <a:lnTo>
                    <a:pt x="184" y="96"/>
                  </a:lnTo>
                  <a:lnTo>
                    <a:pt x="192" y="106"/>
                  </a:lnTo>
                  <a:lnTo>
                    <a:pt x="192" y="116"/>
                  </a:lnTo>
                  <a:lnTo>
                    <a:pt x="190" y="122"/>
                  </a:lnTo>
                  <a:lnTo>
                    <a:pt x="190" y="128"/>
                  </a:lnTo>
                  <a:lnTo>
                    <a:pt x="190" y="136"/>
                  </a:lnTo>
                  <a:lnTo>
                    <a:pt x="202" y="144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0" name="Freeform 337"/>
            <p:cNvSpPr>
              <a:spLocks/>
            </p:cNvSpPr>
            <p:nvPr/>
          </p:nvSpPr>
          <p:spPr bwMode="auto">
            <a:xfrm>
              <a:off x="2694" y="2090"/>
              <a:ext cx="14" cy="28"/>
            </a:xfrm>
            <a:custGeom>
              <a:avLst/>
              <a:gdLst>
                <a:gd name="T0" fmla="*/ 10 w 14"/>
                <a:gd name="T1" fmla="*/ 28 h 28"/>
                <a:gd name="T2" fmla="*/ 2 w 14"/>
                <a:gd name="T3" fmla="*/ 24 h 28"/>
                <a:gd name="T4" fmla="*/ 0 w 14"/>
                <a:gd name="T5" fmla="*/ 10 h 28"/>
                <a:gd name="T6" fmla="*/ 10 w 14"/>
                <a:gd name="T7" fmla="*/ 0 h 28"/>
                <a:gd name="T8" fmla="*/ 14 w 14"/>
                <a:gd name="T9" fmla="*/ 10 h 28"/>
                <a:gd name="T10" fmla="*/ 10 w 14"/>
                <a:gd name="T11" fmla="*/ 28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8"/>
                <a:gd name="T20" fmla="*/ 14 w 14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8">
                  <a:moveTo>
                    <a:pt x="10" y="28"/>
                  </a:moveTo>
                  <a:lnTo>
                    <a:pt x="2" y="24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4" y="10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1" name="Freeform 338"/>
            <p:cNvSpPr>
              <a:spLocks/>
            </p:cNvSpPr>
            <p:nvPr/>
          </p:nvSpPr>
          <p:spPr bwMode="auto">
            <a:xfrm>
              <a:off x="2810" y="1974"/>
              <a:ext cx="108" cy="50"/>
            </a:xfrm>
            <a:custGeom>
              <a:avLst/>
              <a:gdLst>
                <a:gd name="T0" fmla="*/ 46 w 108"/>
                <a:gd name="T1" fmla="*/ 50 h 50"/>
                <a:gd name="T2" fmla="*/ 22 w 108"/>
                <a:gd name="T3" fmla="*/ 50 h 50"/>
                <a:gd name="T4" fmla="*/ 8 w 108"/>
                <a:gd name="T5" fmla="*/ 36 h 50"/>
                <a:gd name="T6" fmla="*/ 2 w 108"/>
                <a:gd name="T7" fmla="*/ 34 h 50"/>
                <a:gd name="T8" fmla="*/ 0 w 108"/>
                <a:gd name="T9" fmla="*/ 32 h 50"/>
                <a:gd name="T10" fmla="*/ 2 w 108"/>
                <a:gd name="T11" fmla="*/ 30 h 50"/>
                <a:gd name="T12" fmla="*/ 8 w 108"/>
                <a:gd name="T13" fmla="*/ 16 h 50"/>
                <a:gd name="T14" fmla="*/ 10 w 108"/>
                <a:gd name="T15" fmla="*/ 16 h 50"/>
                <a:gd name="T16" fmla="*/ 16 w 108"/>
                <a:gd name="T17" fmla="*/ 8 h 50"/>
                <a:gd name="T18" fmla="*/ 20 w 108"/>
                <a:gd name="T19" fmla="*/ 10 h 50"/>
                <a:gd name="T20" fmla="*/ 40 w 108"/>
                <a:gd name="T21" fmla="*/ 10 h 50"/>
                <a:gd name="T22" fmla="*/ 68 w 108"/>
                <a:gd name="T23" fmla="*/ 0 h 50"/>
                <a:gd name="T24" fmla="*/ 96 w 108"/>
                <a:gd name="T25" fmla="*/ 0 h 50"/>
                <a:gd name="T26" fmla="*/ 108 w 108"/>
                <a:gd name="T27" fmla="*/ 8 h 50"/>
                <a:gd name="T28" fmla="*/ 92 w 108"/>
                <a:gd name="T29" fmla="*/ 26 h 50"/>
                <a:gd name="T30" fmla="*/ 80 w 108"/>
                <a:gd name="T31" fmla="*/ 44 h 50"/>
                <a:gd name="T32" fmla="*/ 70 w 108"/>
                <a:gd name="T33" fmla="*/ 46 h 50"/>
                <a:gd name="T34" fmla="*/ 46 w 108"/>
                <a:gd name="T35" fmla="*/ 50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8"/>
                <a:gd name="T55" fmla="*/ 0 h 50"/>
                <a:gd name="T56" fmla="*/ 108 w 108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8" h="50">
                  <a:moveTo>
                    <a:pt x="46" y="50"/>
                  </a:moveTo>
                  <a:lnTo>
                    <a:pt x="22" y="50"/>
                  </a:lnTo>
                  <a:lnTo>
                    <a:pt x="8" y="36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6" y="8"/>
                  </a:lnTo>
                  <a:lnTo>
                    <a:pt x="20" y="10"/>
                  </a:lnTo>
                  <a:lnTo>
                    <a:pt x="40" y="10"/>
                  </a:lnTo>
                  <a:lnTo>
                    <a:pt x="68" y="0"/>
                  </a:lnTo>
                  <a:lnTo>
                    <a:pt x="96" y="0"/>
                  </a:lnTo>
                  <a:lnTo>
                    <a:pt x="108" y="8"/>
                  </a:lnTo>
                  <a:lnTo>
                    <a:pt x="92" y="26"/>
                  </a:lnTo>
                  <a:lnTo>
                    <a:pt x="80" y="44"/>
                  </a:lnTo>
                  <a:lnTo>
                    <a:pt x="70" y="46"/>
                  </a:lnTo>
                  <a:lnTo>
                    <a:pt x="46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2" name="Freeform 339"/>
            <p:cNvSpPr>
              <a:spLocks/>
            </p:cNvSpPr>
            <p:nvPr/>
          </p:nvSpPr>
          <p:spPr bwMode="auto">
            <a:xfrm>
              <a:off x="2932" y="1500"/>
              <a:ext cx="2188" cy="688"/>
            </a:xfrm>
            <a:custGeom>
              <a:avLst/>
              <a:gdLst>
                <a:gd name="T0" fmla="*/ 1888 w 2188"/>
                <a:gd name="T1" fmla="*/ 150 h 688"/>
                <a:gd name="T2" fmla="*/ 1710 w 2188"/>
                <a:gd name="T3" fmla="*/ 116 h 688"/>
                <a:gd name="T4" fmla="*/ 1544 w 2188"/>
                <a:gd name="T5" fmla="*/ 98 h 688"/>
                <a:gd name="T6" fmla="*/ 1422 w 2188"/>
                <a:gd name="T7" fmla="*/ 84 h 688"/>
                <a:gd name="T8" fmla="*/ 1376 w 2188"/>
                <a:gd name="T9" fmla="*/ 100 h 688"/>
                <a:gd name="T10" fmla="*/ 1246 w 2188"/>
                <a:gd name="T11" fmla="*/ 88 h 688"/>
                <a:gd name="T12" fmla="*/ 1036 w 2188"/>
                <a:gd name="T13" fmla="*/ 62 h 688"/>
                <a:gd name="T14" fmla="*/ 1016 w 2188"/>
                <a:gd name="T15" fmla="*/ 34 h 688"/>
                <a:gd name="T16" fmla="*/ 906 w 2188"/>
                <a:gd name="T17" fmla="*/ 16 h 688"/>
                <a:gd name="T18" fmla="*/ 816 w 2188"/>
                <a:gd name="T19" fmla="*/ 20 h 688"/>
                <a:gd name="T20" fmla="*/ 696 w 2188"/>
                <a:gd name="T21" fmla="*/ 50 h 688"/>
                <a:gd name="T22" fmla="*/ 658 w 2188"/>
                <a:gd name="T23" fmla="*/ 88 h 688"/>
                <a:gd name="T24" fmla="*/ 694 w 2188"/>
                <a:gd name="T25" fmla="*/ 98 h 688"/>
                <a:gd name="T26" fmla="*/ 594 w 2188"/>
                <a:gd name="T27" fmla="*/ 102 h 688"/>
                <a:gd name="T28" fmla="*/ 640 w 2188"/>
                <a:gd name="T29" fmla="*/ 144 h 688"/>
                <a:gd name="T30" fmla="*/ 630 w 2188"/>
                <a:gd name="T31" fmla="*/ 170 h 688"/>
                <a:gd name="T32" fmla="*/ 594 w 2188"/>
                <a:gd name="T33" fmla="*/ 184 h 688"/>
                <a:gd name="T34" fmla="*/ 500 w 2188"/>
                <a:gd name="T35" fmla="*/ 80 h 688"/>
                <a:gd name="T36" fmla="*/ 542 w 2188"/>
                <a:gd name="T37" fmla="*/ 148 h 688"/>
                <a:gd name="T38" fmla="*/ 418 w 2188"/>
                <a:gd name="T39" fmla="*/ 158 h 688"/>
                <a:gd name="T40" fmla="*/ 344 w 2188"/>
                <a:gd name="T41" fmla="*/ 146 h 688"/>
                <a:gd name="T42" fmla="*/ 226 w 2188"/>
                <a:gd name="T43" fmla="*/ 174 h 688"/>
                <a:gd name="T44" fmla="*/ 212 w 2188"/>
                <a:gd name="T45" fmla="*/ 192 h 688"/>
                <a:gd name="T46" fmla="*/ 152 w 2188"/>
                <a:gd name="T47" fmla="*/ 238 h 688"/>
                <a:gd name="T48" fmla="*/ 64 w 2188"/>
                <a:gd name="T49" fmla="*/ 184 h 688"/>
                <a:gd name="T50" fmla="*/ 56 w 2188"/>
                <a:gd name="T51" fmla="*/ 146 h 688"/>
                <a:gd name="T52" fmla="*/ 14 w 2188"/>
                <a:gd name="T53" fmla="*/ 136 h 688"/>
                <a:gd name="T54" fmla="*/ 46 w 2188"/>
                <a:gd name="T55" fmla="*/ 238 h 688"/>
                <a:gd name="T56" fmla="*/ 34 w 2188"/>
                <a:gd name="T57" fmla="*/ 308 h 688"/>
                <a:gd name="T58" fmla="*/ 68 w 2188"/>
                <a:gd name="T59" fmla="*/ 400 h 688"/>
                <a:gd name="T60" fmla="*/ 178 w 2188"/>
                <a:gd name="T61" fmla="*/ 494 h 688"/>
                <a:gd name="T62" fmla="*/ 242 w 2188"/>
                <a:gd name="T63" fmla="*/ 584 h 688"/>
                <a:gd name="T64" fmla="*/ 242 w 2188"/>
                <a:gd name="T65" fmla="*/ 628 h 688"/>
                <a:gd name="T66" fmla="*/ 434 w 2188"/>
                <a:gd name="T67" fmla="*/ 688 h 688"/>
                <a:gd name="T68" fmla="*/ 422 w 2188"/>
                <a:gd name="T69" fmla="*/ 594 h 688"/>
                <a:gd name="T70" fmla="*/ 408 w 2188"/>
                <a:gd name="T71" fmla="*/ 482 h 688"/>
                <a:gd name="T72" fmla="*/ 560 w 2188"/>
                <a:gd name="T73" fmla="*/ 468 h 688"/>
                <a:gd name="T74" fmla="*/ 682 w 2188"/>
                <a:gd name="T75" fmla="*/ 408 h 688"/>
                <a:gd name="T76" fmla="*/ 806 w 2188"/>
                <a:gd name="T77" fmla="*/ 436 h 688"/>
                <a:gd name="T78" fmla="*/ 974 w 2188"/>
                <a:gd name="T79" fmla="*/ 520 h 688"/>
                <a:gd name="T80" fmla="*/ 1120 w 2188"/>
                <a:gd name="T81" fmla="*/ 512 h 688"/>
                <a:gd name="T82" fmla="*/ 1264 w 2188"/>
                <a:gd name="T83" fmla="*/ 512 h 688"/>
                <a:gd name="T84" fmla="*/ 1468 w 2188"/>
                <a:gd name="T85" fmla="*/ 518 h 688"/>
                <a:gd name="T86" fmla="*/ 1526 w 2188"/>
                <a:gd name="T87" fmla="*/ 448 h 688"/>
                <a:gd name="T88" fmla="*/ 1720 w 2188"/>
                <a:gd name="T89" fmla="*/ 542 h 688"/>
                <a:gd name="T90" fmla="*/ 1796 w 2188"/>
                <a:gd name="T91" fmla="*/ 646 h 688"/>
                <a:gd name="T92" fmla="*/ 1826 w 2188"/>
                <a:gd name="T93" fmla="*/ 664 h 688"/>
                <a:gd name="T94" fmla="*/ 1870 w 2188"/>
                <a:gd name="T95" fmla="*/ 534 h 688"/>
                <a:gd name="T96" fmla="*/ 1760 w 2188"/>
                <a:gd name="T97" fmla="*/ 428 h 688"/>
                <a:gd name="T98" fmla="*/ 1714 w 2188"/>
                <a:gd name="T99" fmla="*/ 384 h 688"/>
                <a:gd name="T100" fmla="*/ 1780 w 2188"/>
                <a:gd name="T101" fmla="*/ 328 h 688"/>
                <a:gd name="T102" fmla="*/ 1892 w 2188"/>
                <a:gd name="T103" fmla="*/ 332 h 688"/>
                <a:gd name="T104" fmla="*/ 1944 w 2188"/>
                <a:gd name="T105" fmla="*/ 298 h 688"/>
                <a:gd name="T106" fmla="*/ 1978 w 2188"/>
                <a:gd name="T107" fmla="*/ 270 h 688"/>
                <a:gd name="T108" fmla="*/ 1980 w 2188"/>
                <a:gd name="T109" fmla="*/ 378 h 688"/>
                <a:gd name="T110" fmla="*/ 2100 w 2188"/>
                <a:gd name="T111" fmla="*/ 452 h 688"/>
                <a:gd name="T112" fmla="*/ 2100 w 2188"/>
                <a:gd name="T113" fmla="*/ 394 h 688"/>
                <a:gd name="T114" fmla="*/ 2046 w 2188"/>
                <a:gd name="T115" fmla="*/ 320 h 688"/>
                <a:gd name="T116" fmla="*/ 2126 w 2188"/>
                <a:gd name="T117" fmla="*/ 294 h 688"/>
                <a:gd name="T118" fmla="*/ 2176 w 2188"/>
                <a:gd name="T119" fmla="*/ 258 h 688"/>
                <a:gd name="T120" fmla="*/ 2078 w 2188"/>
                <a:gd name="T121" fmla="*/ 184 h 6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88"/>
                <a:gd name="T184" fmla="*/ 0 h 688"/>
                <a:gd name="T185" fmla="*/ 2188 w 2188"/>
                <a:gd name="T186" fmla="*/ 688 h 6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88" h="688">
                  <a:moveTo>
                    <a:pt x="2024" y="146"/>
                  </a:moveTo>
                  <a:lnTo>
                    <a:pt x="1982" y="138"/>
                  </a:lnTo>
                  <a:lnTo>
                    <a:pt x="1942" y="130"/>
                  </a:lnTo>
                  <a:lnTo>
                    <a:pt x="1906" y="130"/>
                  </a:lnTo>
                  <a:lnTo>
                    <a:pt x="1872" y="126"/>
                  </a:lnTo>
                  <a:lnTo>
                    <a:pt x="1884" y="136"/>
                  </a:lnTo>
                  <a:lnTo>
                    <a:pt x="1904" y="146"/>
                  </a:lnTo>
                  <a:lnTo>
                    <a:pt x="1902" y="150"/>
                  </a:lnTo>
                  <a:lnTo>
                    <a:pt x="1888" y="150"/>
                  </a:lnTo>
                  <a:lnTo>
                    <a:pt x="1870" y="144"/>
                  </a:lnTo>
                  <a:lnTo>
                    <a:pt x="1862" y="142"/>
                  </a:lnTo>
                  <a:lnTo>
                    <a:pt x="1842" y="132"/>
                  </a:lnTo>
                  <a:lnTo>
                    <a:pt x="1826" y="136"/>
                  </a:lnTo>
                  <a:lnTo>
                    <a:pt x="1772" y="134"/>
                  </a:lnTo>
                  <a:lnTo>
                    <a:pt x="1770" y="142"/>
                  </a:lnTo>
                  <a:lnTo>
                    <a:pt x="1752" y="134"/>
                  </a:lnTo>
                  <a:lnTo>
                    <a:pt x="1730" y="130"/>
                  </a:lnTo>
                  <a:lnTo>
                    <a:pt x="1710" y="116"/>
                  </a:lnTo>
                  <a:lnTo>
                    <a:pt x="1678" y="110"/>
                  </a:lnTo>
                  <a:lnTo>
                    <a:pt x="1646" y="112"/>
                  </a:lnTo>
                  <a:lnTo>
                    <a:pt x="1612" y="114"/>
                  </a:lnTo>
                  <a:lnTo>
                    <a:pt x="1604" y="112"/>
                  </a:lnTo>
                  <a:lnTo>
                    <a:pt x="1578" y="104"/>
                  </a:lnTo>
                  <a:lnTo>
                    <a:pt x="1570" y="106"/>
                  </a:lnTo>
                  <a:lnTo>
                    <a:pt x="1570" y="102"/>
                  </a:lnTo>
                  <a:lnTo>
                    <a:pt x="1562" y="100"/>
                  </a:lnTo>
                  <a:lnTo>
                    <a:pt x="1544" y="98"/>
                  </a:lnTo>
                  <a:lnTo>
                    <a:pt x="1554" y="96"/>
                  </a:lnTo>
                  <a:lnTo>
                    <a:pt x="1524" y="88"/>
                  </a:lnTo>
                  <a:lnTo>
                    <a:pt x="1506" y="92"/>
                  </a:lnTo>
                  <a:lnTo>
                    <a:pt x="1500" y="92"/>
                  </a:lnTo>
                  <a:lnTo>
                    <a:pt x="1502" y="88"/>
                  </a:lnTo>
                  <a:lnTo>
                    <a:pt x="1456" y="84"/>
                  </a:lnTo>
                  <a:lnTo>
                    <a:pt x="1412" y="80"/>
                  </a:lnTo>
                  <a:lnTo>
                    <a:pt x="1422" y="84"/>
                  </a:lnTo>
                  <a:lnTo>
                    <a:pt x="1404" y="88"/>
                  </a:lnTo>
                  <a:lnTo>
                    <a:pt x="1410" y="88"/>
                  </a:lnTo>
                  <a:lnTo>
                    <a:pt x="1414" y="90"/>
                  </a:lnTo>
                  <a:lnTo>
                    <a:pt x="1422" y="96"/>
                  </a:lnTo>
                  <a:lnTo>
                    <a:pt x="1430" y="102"/>
                  </a:lnTo>
                  <a:lnTo>
                    <a:pt x="1408" y="102"/>
                  </a:lnTo>
                  <a:lnTo>
                    <a:pt x="1412" y="104"/>
                  </a:lnTo>
                  <a:lnTo>
                    <a:pt x="1412" y="110"/>
                  </a:lnTo>
                  <a:lnTo>
                    <a:pt x="1376" y="100"/>
                  </a:lnTo>
                  <a:lnTo>
                    <a:pt x="1364" y="104"/>
                  </a:lnTo>
                  <a:lnTo>
                    <a:pt x="1332" y="98"/>
                  </a:lnTo>
                  <a:lnTo>
                    <a:pt x="1328" y="96"/>
                  </a:lnTo>
                  <a:lnTo>
                    <a:pt x="1334" y="106"/>
                  </a:lnTo>
                  <a:lnTo>
                    <a:pt x="1332" y="114"/>
                  </a:lnTo>
                  <a:lnTo>
                    <a:pt x="1310" y="110"/>
                  </a:lnTo>
                  <a:lnTo>
                    <a:pt x="1284" y="98"/>
                  </a:lnTo>
                  <a:lnTo>
                    <a:pt x="1254" y="88"/>
                  </a:lnTo>
                  <a:lnTo>
                    <a:pt x="1246" y="88"/>
                  </a:lnTo>
                  <a:lnTo>
                    <a:pt x="1268" y="104"/>
                  </a:lnTo>
                  <a:lnTo>
                    <a:pt x="1238" y="88"/>
                  </a:lnTo>
                  <a:lnTo>
                    <a:pt x="1188" y="82"/>
                  </a:lnTo>
                  <a:lnTo>
                    <a:pt x="1142" y="76"/>
                  </a:lnTo>
                  <a:lnTo>
                    <a:pt x="1114" y="70"/>
                  </a:lnTo>
                  <a:lnTo>
                    <a:pt x="1116" y="68"/>
                  </a:lnTo>
                  <a:lnTo>
                    <a:pt x="1096" y="66"/>
                  </a:lnTo>
                  <a:lnTo>
                    <a:pt x="1052" y="68"/>
                  </a:lnTo>
                  <a:lnTo>
                    <a:pt x="1036" y="62"/>
                  </a:lnTo>
                  <a:lnTo>
                    <a:pt x="1016" y="62"/>
                  </a:lnTo>
                  <a:lnTo>
                    <a:pt x="1016" y="58"/>
                  </a:lnTo>
                  <a:lnTo>
                    <a:pt x="994" y="62"/>
                  </a:lnTo>
                  <a:lnTo>
                    <a:pt x="1014" y="64"/>
                  </a:lnTo>
                  <a:lnTo>
                    <a:pt x="990" y="72"/>
                  </a:lnTo>
                  <a:lnTo>
                    <a:pt x="966" y="74"/>
                  </a:lnTo>
                  <a:lnTo>
                    <a:pt x="966" y="72"/>
                  </a:lnTo>
                  <a:lnTo>
                    <a:pt x="992" y="54"/>
                  </a:lnTo>
                  <a:lnTo>
                    <a:pt x="1016" y="34"/>
                  </a:lnTo>
                  <a:lnTo>
                    <a:pt x="1004" y="32"/>
                  </a:lnTo>
                  <a:lnTo>
                    <a:pt x="994" y="30"/>
                  </a:lnTo>
                  <a:lnTo>
                    <a:pt x="1012" y="32"/>
                  </a:lnTo>
                  <a:lnTo>
                    <a:pt x="996" y="22"/>
                  </a:lnTo>
                  <a:lnTo>
                    <a:pt x="992" y="24"/>
                  </a:lnTo>
                  <a:lnTo>
                    <a:pt x="984" y="22"/>
                  </a:lnTo>
                  <a:lnTo>
                    <a:pt x="962" y="16"/>
                  </a:lnTo>
                  <a:lnTo>
                    <a:pt x="920" y="16"/>
                  </a:lnTo>
                  <a:lnTo>
                    <a:pt x="906" y="16"/>
                  </a:lnTo>
                  <a:lnTo>
                    <a:pt x="902" y="10"/>
                  </a:lnTo>
                  <a:lnTo>
                    <a:pt x="884" y="10"/>
                  </a:lnTo>
                  <a:lnTo>
                    <a:pt x="866" y="10"/>
                  </a:lnTo>
                  <a:lnTo>
                    <a:pt x="880" y="4"/>
                  </a:lnTo>
                  <a:lnTo>
                    <a:pt x="848" y="0"/>
                  </a:lnTo>
                  <a:lnTo>
                    <a:pt x="828" y="10"/>
                  </a:lnTo>
                  <a:lnTo>
                    <a:pt x="836" y="16"/>
                  </a:lnTo>
                  <a:lnTo>
                    <a:pt x="848" y="20"/>
                  </a:lnTo>
                  <a:lnTo>
                    <a:pt x="816" y="20"/>
                  </a:lnTo>
                  <a:lnTo>
                    <a:pt x="828" y="22"/>
                  </a:lnTo>
                  <a:lnTo>
                    <a:pt x="808" y="26"/>
                  </a:lnTo>
                  <a:lnTo>
                    <a:pt x="786" y="28"/>
                  </a:lnTo>
                  <a:lnTo>
                    <a:pt x="750" y="28"/>
                  </a:lnTo>
                  <a:lnTo>
                    <a:pt x="766" y="28"/>
                  </a:lnTo>
                  <a:lnTo>
                    <a:pt x="736" y="32"/>
                  </a:lnTo>
                  <a:lnTo>
                    <a:pt x="706" y="38"/>
                  </a:lnTo>
                  <a:lnTo>
                    <a:pt x="696" y="40"/>
                  </a:lnTo>
                  <a:lnTo>
                    <a:pt x="696" y="50"/>
                  </a:lnTo>
                  <a:lnTo>
                    <a:pt x="684" y="48"/>
                  </a:lnTo>
                  <a:lnTo>
                    <a:pt x="704" y="52"/>
                  </a:lnTo>
                  <a:lnTo>
                    <a:pt x="692" y="54"/>
                  </a:lnTo>
                  <a:lnTo>
                    <a:pt x="706" y="58"/>
                  </a:lnTo>
                  <a:lnTo>
                    <a:pt x="706" y="62"/>
                  </a:lnTo>
                  <a:lnTo>
                    <a:pt x="670" y="64"/>
                  </a:lnTo>
                  <a:lnTo>
                    <a:pt x="636" y="68"/>
                  </a:lnTo>
                  <a:lnTo>
                    <a:pt x="642" y="74"/>
                  </a:lnTo>
                  <a:lnTo>
                    <a:pt x="658" y="88"/>
                  </a:lnTo>
                  <a:lnTo>
                    <a:pt x="674" y="92"/>
                  </a:lnTo>
                  <a:lnTo>
                    <a:pt x="698" y="100"/>
                  </a:lnTo>
                  <a:lnTo>
                    <a:pt x="710" y="116"/>
                  </a:lnTo>
                  <a:lnTo>
                    <a:pt x="714" y="122"/>
                  </a:lnTo>
                  <a:lnTo>
                    <a:pt x="708" y="122"/>
                  </a:lnTo>
                  <a:lnTo>
                    <a:pt x="696" y="112"/>
                  </a:lnTo>
                  <a:lnTo>
                    <a:pt x="694" y="118"/>
                  </a:lnTo>
                  <a:lnTo>
                    <a:pt x="686" y="106"/>
                  </a:lnTo>
                  <a:lnTo>
                    <a:pt x="694" y="98"/>
                  </a:lnTo>
                  <a:lnTo>
                    <a:pt x="664" y="96"/>
                  </a:lnTo>
                  <a:lnTo>
                    <a:pt x="636" y="86"/>
                  </a:lnTo>
                  <a:lnTo>
                    <a:pt x="612" y="90"/>
                  </a:lnTo>
                  <a:lnTo>
                    <a:pt x="624" y="96"/>
                  </a:lnTo>
                  <a:lnTo>
                    <a:pt x="596" y="96"/>
                  </a:lnTo>
                  <a:lnTo>
                    <a:pt x="604" y="100"/>
                  </a:lnTo>
                  <a:lnTo>
                    <a:pt x="636" y="106"/>
                  </a:lnTo>
                  <a:lnTo>
                    <a:pt x="642" y="112"/>
                  </a:lnTo>
                  <a:lnTo>
                    <a:pt x="594" y="102"/>
                  </a:lnTo>
                  <a:lnTo>
                    <a:pt x="578" y="80"/>
                  </a:lnTo>
                  <a:lnTo>
                    <a:pt x="568" y="80"/>
                  </a:lnTo>
                  <a:lnTo>
                    <a:pt x="580" y="92"/>
                  </a:lnTo>
                  <a:lnTo>
                    <a:pt x="566" y="98"/>
                  </a:lnTo>
                  <a:lnTo>
                    <a:pt x="572" y="106"/>
                  </a:lnTo>
                  <a:lnTo>
                    <a:pt x="592" y="118"/>
                  </a:lnTo>
                  <a:lnTo>
                    <a:pt x="590" y="132"/>
                  </a:lnTo>
                  <a:lnTo>
                    <a:pt x="604" y="146"/>
                  </a:lnTo>
                  <a:lnTo>
                    <a:pt x="640" y="144"/>
                  </a:lnTo>
                  <a:lnTo>
                    <a:pt x="656" y="148"/>
                  </a:lnTo>
                  <a:lnTo>
                    <a:pt x="664" y="160"/>
                  </a:lnTo>
                  <a:lnTo>
                    <a:pt x="670" y="168"/>
                  </a:lnTo>
                  <a:lnTo>
                    <a:pt x="690" y="172"/>
                  </a:lnTo>
                  <a:lnTo>
                    <a:pt x="662" y="168"/>
                  </a:lnTo>
                  <a:lnTo>
                    <a:pt x="650" y="152"/>
                  </a:lnTo>
                  <a:lnTo>
                    <a:pt x="640" y="146"/>
                  </a:lnTo>
                  <a:lnTo>
                    <a:pt x="616" y="152"/>
                  </a:lnTo>
                  <a:lnTo>
                    <a:pt x="630" y="170"/>
                  </a:lnTo>
                  <a:lnTo>
                    <a:pt x="616" y="190"/>
                  </a:lnTo>
                  <a:lnTo>
                    <a:pt x="612" y="192"/>
                  </a:lnTo>
                  <a:lnTo>
                    <a:pt x="604" y="196"/>
                  </a:lnTo>
                  <a:lnTo>
                    <a:pt x="564" y="190"/>
                  </a:lnTo>
                  <a:lnTo>
                    <a:pt x="562" y="186"/>
                  </a:lnTo>
                  <a:lnTo>
                    <a:pt x="586" y="188"/>
                  </a:lnTo>
                  <a:lnTo>
                    <a:pt x="580" y="190"/>
                  </a:lnTo>
                  <a:lnTo>
                    <a:pt x="596" y="188"/>
                  </a:lnTo>
                  <a:lnTo>
                    <a:pt x="594" y="184"/>
                  </a:lnTo>
                  <a:lnTo>
                    <a:pt x="606" y="166"/>
                  </a:lnTo>
                  <a:lnTo>
                    <a:pt x="606" y="156"/>
                  </a:lnTo>
                  <a:lnTo>
                    <a:pt x="582" y="142"/>
                  </a:lnTo>
                  <a:lnTo>
                    <a:pt x="574" y="124"/>
                  </a:lnTo>
                  <a:lnTo>
                    <a:pt x="562" y="110"/>
                  </a:lnTo>
                  <a:lnTo>
                    <a:pt x="548" y="100"/>
                  </a:lnTo>
                  <a:lnTo>
                    <a:pt x="548" y="84"/>
                  </a:lnTo>
                  <a:lnTo>
                    <a:pt x="526" y="78"/>
                  </a:lnTo>
                  <a:lnTo>
                    <a:pt x="500" y="80"/>
                  </a:lnTo>
                  <a:lnTo>
                    <a:pt x="496" y="102"/>
                  </a:lnTo>
                  <a:lnTo>
                    <a:pt x="484" y="110"/>
                  </a:lnTo>
                  <a:lnTo>
                    <a:pt x="488" y="114"/>
                  </a:lnTo>
                  <a:lnTo>
                    <a:pt x="498" y="114"/>
                  </a:lnTo>
                  <a:lnTo>
                    <a:pt x="500" y="126"/>
                  </a:lnTo>
                  <a:lnTo>
                    <a:pt x="504" y="134"/>
                  </a:lnTo>
                  <a:lnTo>
                    <a:pt x="522" y="138"/>
                  </a:lnTo>
                  <a:lnTo>
                    <a:pt x="534" y="148"/>
                  </a:lnTo>
                  <a:lnTo>
                    <a:pt x="542" y="148"/>
                  </a:lnTo>
                  <a:lnTo>
                    <a:pt x="534" y="160"/>
                  </a:lnTo>
                  <a:lnTo>
                    <a:pt x="514" y="150"/>
                  </a:lnTo>
                  <a:lnTo>
                    <a:pt x="480" y="140"/>
                  </a:lnTo>
                  <a:lnTo>
                    <a:pt x="450" y="136"/>
                  </a:lnTo>
                  <a:lnTo>
                    <a:pt x="420" y="132"/>
                  </a:lnTo>
                  <a:lnTo>
                    <a:pt x="414" y="136"/>
                  </a:lnTo>
                  <a:lnTo>
                    <a:pt x="430" y="148"/>
                  </a:lnTo>
                  <a:lnTo>
                    <a:pt x="420" y="152"/>
                  </a:lnTo>
                  <a:lnTo>
                    <a:pt x="418" y="158"/>
                  </a:lnTo>
                  <a:lnTo>
                    <a:pt x="410" y="156"/>
                  </a:lnTo>
                  <a:lnTo>
                    <a:pt x="406" y="148"/>
                  </a:lnTo>
                  <a:lnTo>
                    <a:pt x="388" y="150"/>
                  </a:lnTo>
                  <a:lnTo>
                    <a:pt x="372" y="152"/>
                  </a:lnTo>
                  <a:lnTo>
                    <a:pt x="356" y="158"/>
                  </a:lnTo>
                  <a:lnTo>
                    <a:pt x="334" y="158"/>
                  </a:lnTo>
                  <a:lnTo>
                    <a:pt x="340" y="156"/>
                  </a:lnTo>
                  <a:lnTo>
                    <a:pt x="334" y="150"/>
                  </a:lnTo>
                  <a:lnTo>
                    <a:pt x="344" y="146"/>
                  </a:lnTo>
                  <a:lnTo>
                    <a:pt x="320" y="154"/>
                  </a:lnTo>
                  <a:lnTo>
                    <a:pt x="318" y="156"/>
                  </a:lnTo>
                  <a:lnTo>
                    <a:pt x="290" y="162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66" y="172"/>
                  </a:lnTo>
                  <a:lnTo>
                    <a:pt x="264" y="184"/>
                  </a:lnTo>
                  <a:lnTo>
                    <a:pt x="242" y="184"/>
                  </a:lnTo>
                  <a:lnTo>
                    <a:pt x="226" y="174"/>
                  </a:lnTo>
                  <a:lnTo>
                    <a:pt x="246" y="166"/>
                  </a:lnTo>
                  <a:lnTo>
                    <a:pt x="224" y="154"/>
                  </a:lnTo>
                  <a:lnTo>
                    <a:pt x="196" y="152"/>
                  </a:lnTo>
                  <a:lnTo>
                    <a:pt x="212" y="158"/>
                  </a:lnTo>
                  <a:lnTo>
                    <a:pt x="218" y="180"/>
                  </a:lnTo>
                  <a:lnTo>
                    <a:pt x="224" y="192"/>
                  </a:lnTo>
                  <a:lnTo>
                    <a:pt x="224" y="200"/>
                  </a:lnTo>
                  <a:lnTo>
                    <a:pt x="216" y="200"/>
                  </a:lnTo>
                  <a:lnTo>
                    <a:pt x="212" y="192"/>
                  </a:lnTo>
                  <a:lnTo>
                    <a:pt x="196" y="192"/>
                  </a:lnTo>
                  <a:lnTo>
                    <a:pt x="182" y="202"/>
                  </a:lnTo>
                  <a:lnTo>
                    <a:pt x="168" y="212"/>
                  </a:lnTo>
                  <a:lnTo>
                    <a:pt x="182" y="228"/>
                  </a:lnTo>
                  <a:lnTo>
                    <a:pt x="150" y="224"/>
                  </a:lnTo>
                  <a:lnTo>
                    <a:pt x="128" y="216"/>
                  </a:lnTo>
                  <a:lnTo>
                    <a:pt x="130" y="226"/>
                  </a:lnTo>
                  <a:lnTo>
                    <a:pt x="144" y="232"/>
                  </a:lnTo>
                  <a:lnTo>
                    <a:pt x="152" y="238"/>
                  </a:lnTo>
                  <a:lnTo>
                    <a:pt x="134" y="240"/>
                  </a:lnTo>
                  <a:lnTo>
                    <a:pt x="106" y="226"/>
                  </a:lnTo>
                  <a:lnTo>
                    <a:pt x="96" y="210"/>
                  </a:lnTo>
                  <a:lnTo>
                    <a:pt x="94" y="204"/>
                  </a:lnTo>
                  <a:lnTo>
                    <a:pt x="98" y="204"/>
                  </a:lnTo>
                  <a:lnTo>
                    <a:pt x="78" y="196"/>
                  </a:lnTo>
                  <a:lnTo>
                    <a:pt x="70" y="192"/>
                  </a:lnTo>
                  <a:lnTo>
                    <a:pt x="52" y="180"/>
                  </a:lnTo>
                  <a:lnTo>
                    <a:pt x="64" y="184"/>
                  </a:lnTo>
                  <a:lnTo>
                    <a:pt x="100" y="192"/>
                  </a:lnTo>
                  <a:lnTo>
                    <a:pt x="138" y="200"/>
                  </a:lnTo>
                  <a:lnTo>
                    <a:pt x="174" y="192"/>
                  </a:lnTo>
                  <a:lnTo>
                    <a:pt x="178" y="180"/>
                  </a:lnTo>
                  <a:lnTo>
                    <a:pt x="164" y="168"/>
                  </a:lnTo>
                  <a:lnTo>
                    <a:pt x="124" y="156"/>
                  </a:lnTo>
                  <a:lnTo>
                    <a:pt x="84" y="142"/>
                  </a:lnTo>
                  <a:lnTo>
                    <a:pt x="62" y="144"/>
                  </a:lnTo>
                  <a:lnTo>
                    <a:pt x="56" y="146"/>
                  </a:lnTo>
                  <a:lnTo>
                    <a:pt x="62" y="138"/>
                  </a:lnTo>
                  <a:lnTo>
                    <a:pt x="52" y="138"/>
                  </a:lnTo>
                  <a:lnTo>
                    <a:pt x="40" y="134"/>
                  </a:lnTo>
                  <a:lnTo>
                    <a:pt x="54" y="132"/>
                  </a:lnTo>
                  <a:lnTo>
                    <a:pt x="38" y="130"/>
                  </a:lnTo>
                  <a:lnTo>
                    <a:pt x="32" y="134"/>
                  </a:lnTo>
                  <a:lnTo>
                    <a:pt x="24" y="132"/>
                  </a:lnTo>
                  <a:lnTo>
                    <a:pt x="24" y="136"/>
                  </a:lnTo>
                  <a:lnTo>
                    <a:pt x="14" y="136"/>
                  </a:lnTo>
                  <a:lnTo>
                    <a:pt x="2" y="146"/>
                  </a:lnTo>
                  <a:lnTo>
                    <a:pt x="0" y="150"/>
                  </a:lnTo>
                  <a:lnTo>
                    <a:pt x="2" y="160"/>
                  </a:lnTo>
                  <a:lnTo>
                    <a:pt x="22" y="172"/>
                  </a:lnTo>
                  <a:lnTo>
                    <a:pt x="12" y="186"/>
                  </a:lnTo>
                  <a:lnTo>
                    <a:pt x="32" y="206"/>
                  </a:lnTo>
                  <a:lnTo>
                    <a:pt x="32" y="222"/>
                  </a:lnTo>
                  <a:lnTo>
                    <a:pt x="38" y="230"/>
                  </a:lnTo>
                  <a:lnTo>
                    <a:pt x="46" y="238"/>
                  </a:lnTo>
                  <a:lnTo>
                    <a:pt x="40" y="244"/>
                  </a:lnTo>
                  <a:lnTo>
                    <a:pt x="66" y="260"/>
                  </a:lnTo>
                  <a:lnTo>
                    <a:pt x="54" y="270"/>
                  </a:lnTo>
                  <a:lnTo>
                    <a:pt x="46" y="282"/>
                  </a:lnTo>
                  <a:lnTo>
                    <a:pt x="32" y="292"/>
                  </a:lnTo>
                  <a:lnTo>
                    <a:pt x="22" y="304"/>
                  </a:lnTo>
                  <a:lnTo>
                    <a:pt x="32" y="304"/>
                  </a:lnTo>
                  <a:lnTo>
                    <a:pt x="30" y="304"/>
                  </a:lnTo>
                  <a:lnTo>
                    <a:pt x="34" y="308"/>
                  </a:lnTo>
                  <a:lnTo>
                    <a:pt x="58" y="314"/>
                  </a:lnTo>
                  <a:lnTo>
                    <a:pt x="42" y="314"/>
                  </a:lnTo>
                  <a:lnTo>
                    <a:pt x="30" y="320"/>
                  </a:lnTo>
                  <a:lnTo>
                    <a:pt x="26" y="328"/>
                  </a:lnTo>
                  <a:lnTo>
                    <a:pt x="32" y="344"/>
                  </a:lnTo>
                  <a:lnTo>
                    <a:pt x="24" y="356"/>
                  </a:lnTo>
                  <a:lnTo>
                    <a:pt x="34" y="370"/>
                  </a:lnTo>
                  <a:lnTo>
                    <a:pt x="46" y="394"/>
                  </a:lnTo>
                  <a:lnTo>
                    <a:pt x="68" y="400"/>
                  </a:lnTo>
                  <a:lnTo>
                    <a:pt x="94" y="402"/>
                  </a:lnTo>
                  <a:lnTo>
                    <a:pt x="96" y="426"/>
                  </a:lnTo>
                  <a:lnTo>
                    <a:pt x="118" y="444"/>
                  </a:lnTo>
                  <a:lnTo>
                    <a:pt x="112" y="450"/>
                  </a:lnTo>
                  <a:lnTo>
                    <a:pt x="114" y="468"/>
                  </a:lnTo>
                  <a:lnTo>
                    <a:pt x="128" y="464"/>
                  </a:lnTo>
                  <a:lnTo>
                    <a:pt x="154" y="466"/>
                  </a:lnTo>
                  <a:lnTo>
                    <a:pt x="156" y="474"/>
                  </a:lnTo>
                  <a:lnTo>
                    <a:pt x="178" y="494"/>
                  </a:lnTo>
                  <a:lnTo>
                    <a:pt x="198" y="512"/>
                  </a:lnTo>
                  <a:lnTo>
                    <a:pt x="210" y="508"/>
                  </a:lnTo>
                  <a:lnTo>
                    <a:pt x="234" y="516"/>
                  </a:lnTo>
                  <a:lnTo>
                    <a:pt x="258" y="524"/>
                  </a:lnTo>
                  <a:lnTo>
                    <a:pt x="268" y="554"/>
                  </a:lnTo>
                  <a:lnTo>
                    <a:pt x="256" y="560"/>
                  </a:lnTo>
                  <a:lnTo>
                    <a:pt x="250" y="572"/>
                  </a:lnTo>
                  <a:lnTo>
                    <a:pt x="254" y="576"/>
                  </a:lnTo>
                  <a:lnTo>
                    <a:pt x="242" y="584"/>
                  </a:lnTo>
                  <a:lnTo>
                    <a:pt x="232" y="586"/>
                  </a:lnTo>
                  <a:lnTo>
                    <a:pt x="246" y="598"/>
                  </a:lnTo>
                  <a:lnTo>
                    <a:pt x="242" y="596"/>
                  </a:lnTo>
                  <a:lnTo>
                    <a:pt x="238" y="602"/>
                  </a:lnTo>
                  <a:lnTo>
                    <a:pt x="236" y="598"/>
                  </a:lnTo>
                  <a:lnTo>
                    <a:pt x="236" y="612"/>
                  </a:lnTo>
                  <a:lnTo>
                    <a:pt x="220" y="612"/>
                  </a:lnTo>
                  <a:lnTo>
                    <a:pt x="216" y="616"/>
                  </a:lnTo>
                  <a:lnTo>
                    <a:pt x="242" y="628"/>
                  </a:lnTo>
                  <a:lnTo>
                    <a:pt x="268" y="642"/>
                  </a:lnTo>
                  <a:lnTo>
                    <a:pt x="268" y="640"/>
                  </a:lnTo>
                  <a:lnTo>
                    <a:pt x="288" y="642"/>
                  </a:lnTo>
                  <a:lnTo>
                    <a:pt x="306" y="644"/>
                  </a:lnTo>
                  <a:lnTo>
                    <a:pt x="330" y="652"/>
                  </a:lnTo>
                  <a:lnTo>
                    <a:pt x="356" y="664"/>
                  </a:lnTo>
                  <a:lnTo>
                    <a:pt x="382" y="674"/>
                  </a:lnTo>
                  <a:lnTo>
                    <a:pt x="406" y="684"/>
                  </a:lnTo>
                  <a:lnTo>
                    <a:pt x="434" y="688"/>
                  </a:lnTo>
                  <a:lnTo>
                    <a:pt x="420" y="672"/>
                  </a:lnTo>
                  <a:lnTo>
                    <a:pt x="406" y="658"/>
                  </a:lnTo>
                  <a:lnTo>
                    <a:pt x="404" y="644"/>
                  </a:lnTo>
                  <a:lnTo>
                    <a:pt x="404" y="648"/>
                  </a:lnTo>
                  <a:lnTo>
                    <a:pt x="392" y="632"/>
                  </a:lnTo>
                  <a:lnTo>
                    <a:pt x="388" y="626"/>
                  </a:lnTo>
                  <a:lnTo>
                    <a:pt x="396" y="606"/>
                  </a:lnTo>
                  <a:lnTo>
                    <a:pt x="414" y="598"/>
                  </a:lnTo>
                  <a:lnTo>
                    <a:pt x="422" y="594"/>
                  </a:lnTo>
                  <a:lnTo>
                    <a:pt x="420" y="588"/>
                  </a:lnTo>
                  <a:lnTo>
                    <a:pt x="408" y="568"/>
                  </a:lnTo>
                  <a:lnTo>
                    <a:pt x="388" y="554"/>
                  </a:lnTo>
                  <a:lnTo>
                    <a:pt x="368" y="536"/>
                  </a:lnTo>
                  <a:lnTo>
                    <a:pt x="370" y="514"/>
                  </a:lnTo>
                  <a:lnTo>
                    <a:pt x="374" y="492"/>
                  </a:lnTo>
                  <a:lnTo>
                    <a:pt x="392" y="500"/>
                  </a:lnTo>
                  <a:lnTo>
                    <a:pt x="396" y="492"/>
                  </a:lnTo>
                  <a:lnTo>
                    <a:pt x="408" y="482"/>
                  </a:lnTo>
                  <a:lnTo>
                    <a:pt x="420" y="474"/>
                  </a:lnTo>
                  <a:lnTo>
                    <a:pt x="444" y="472"/>
                  </a:lnTo>
                  <a:lnTo>
                    <a:pt x="466" y="482"/>
                  </a:lnTo>
                  <a:lnTo>
                    <a:pt x="486" y="494"/>
                  </a:lnTo>
                  <a:lnTo>
                    <a:pt x="512" y="490"/>
                  </a:lnTo>
                  <a:lnTo>
                    <a:pt x="544" y="490"/>
                  </a:lnTo>
                  <a:lnTo>
                    <a:pt x="574" y="496"/>
                  </a:lnTo>
                  <a:lnTo>
                    <a:pt x="576" y="490"/>
                  </a:lnTo>
                  <a:lnTo>
                    <a:pt x="560" y="468"/>
                  </a:lnTo>
                  <a:lnTo>
                    <a:pt x="566" y="446"/>
                  </a:lnTo>
                  <a:lnTo>
                    <a:pt x="582" y="446"/>
                  </a:lnTo>
                  <a:lnTo>
                    <a:pt x="562" y="436"/>
                  </a:lnTo>
                  <a:lnTo>
                    <a:pt x="582" y="434"/>
                  </a:lnTo>
                  <a:lnTo>
                    <a:pt x="604" y="430"/>
                  </a:lnTo>
                  <a:lnTo>
                    <a:pt x="624" y="424"/>
                  </a:lnTo>
                  <a:lnTo>
                    <a:pt x="644" y="418"/>
                  </a:lnTo>
                  <a:lnTo>
                    <a:pt x="662" y="412"/>
                  </a:lnTo>
                  <a:lnTo>
                    <a:pt x="682" y="408"/>
                  </a:lnTo>
                  <a:lnTo>
                    <a:pt x="696" y="404"/>
                  </a:lnTo>
                  <a:lnTo>
                    <a:pt x="708" y="418"/>
                  </a:lnTo>
                  <a:lnTo>
                    <a:pt x="738" y="430"/>
                  </a:lnTo>
                  <a:lnTo>
                    <a:pt x="750" y="436"/>
                  </a:lnTo>
                  <a:lnTo>
                    <a:pt x="764" y="438"/>
                  </a:lnTo>
                  <a:lnTo>
                    <a:pt x="784" y="430"/>
                  </a:lnTo>
                  <a:lnTo>
                    <a:pt x="804" y="422"/>
                  </a:lnTo>
                  <a:lnTo>
                    <a:pt x="808" y="426"/>
                  </a:lnTo>
                  <a:lnTo>
                    <a:pt x="806" y="436"/>
                  </a:lnTo>
                  <a:lnTo>
                    <a:pt x="828" y="450"/>
                  </a:lnTo>
                  <a:lnTo>
                    <a:pt x="850" y="466"/>
                  </a:lnTo>
                  <a:lnTo>
                    <a:pt x="870" y="482"/>
                  </a:lnTo>
                  <a:lnTo>
                    <a:pt x="894" y="496"/>
                  </a:lnTo>
                  <a:lnTo>
                    <a:pt x="896" y="490"/>
                  </a:lnTo>
                  <a:lnTo>
                    <a:pt x="910" y="496"/>
                  </a:lnTo>
                  <a:lnTo>
                    <a:pt x="930" y="492"/>
                  </a:lnTo>
                  <a:lnTo>
                    <a:pt x="952" y="506"/>
                  </a:lnTo>
                  <a:lnTo>
                    <a:pt x="974" y="520"/>
                  </a:lnTo>
                  <a:lnTo>
                    <a:pt x="996" y="516"/>
                  </a:lnTo>
                  <a:lnTo>
                    <a:pt x="1014" y="534"/>
                  </a:lnTo>
                  <a:lnTo>
                    <a:pt x="1026" y="534"/>
                  </a:lnTo>
                  <a:lnTo>
                    <a:pt x="1034" y="526"/>
                  </a:lnTo>
                  <a:lnTo>
                    <a:pt x="1050" y="520"/>
                  </a:lnTo>
                  <a:lnTo>
                    <a:pt x="1066" y="510"/>
                  </a:lnTo>
                  <a:lnTo>
                    <a:pt x="1082" y="500"/>
                  </a:lnTo>
                  <a:lnTo>
                    <a:pt x="1116" y="504"/>
                  </a:lnTo>
                  <a:lnTo>
                    <a:pt x="1120" y="512"/>
                  </a:lnTo>
                  <a:lnTo>
                    <a:pt x="1146" y="516"/>
                  </a:lnTo>
                  <a:lnTo>
                    <a:pt x="1170" y="520"/>
                  </a:lnTo>
                  <a:lnTo>
                    <a:pt x="1184" y="510"/>
                  </a:lnTo>
                  <a:lnTo>
                    <a:pt x="1166" y="496"/>
                  </a:lnTo>
                  <a:lnTo>
                    <a:pt x="1172" y="474"/>
                  </a:lnTo>
                  <a:lnTo>
                    <a:pt x="1200" y="482"/>
                  </a:lnTo>
                  <a:lnTo>
                    <a:pt x="1228" y="486"/>
                  </a:lnTo>
                  <a:lnTo>
                    <a:pt x="1238" y="500"/>
                  </a:lnTo>
                  <a:lnTo>
                    <a:pt x="1264" y="512"/>
                  </a:lnTo>
                  <a:lnTo>
                    <a:pt x="1292" y="506"/>
                  </a:lnTo>
                  <a:lnTo>
                    <a:pt x="1316" y="512"/>
                  </a:lnTo>
                  <a:lnTo>
                    <a:pt x="1338" y="516"/>
                  </a:lnTo>
                  <a:lnTo>
                    <a:pt x="1346" y="524"/>
                  </a:lnTo>
                  <a:lnTo>
                    <a:pt x="1380" y="532"/>
                  </a:lnTo>
                  <a:lnTo>
                    <a:pt x="1400" y="528"/>
                  </a:lnTo>
                  <a:lnTo>
                    <a:pt x="1420" y="524"/>
                  </a:lnTo>
                  <a:lnTo>
                    <a:pt x="1438" y="510"/>
                  </a:lnTo>
                  <a:lnTo>
                    <a:pt x="1468" y="518"/>
                  </a:lnTo>
                  <a:lnTo>
                    <a:pt x="1482" y="518"/>
                  </a:lnTo>
                  <a:lnTo>
                    <a:pt x="1506" y="524"/>
                  </a:lnTo>
                  <a:lnTo>
                    <a:pt x="1518" y="510"/>
                  </a:lnTo>
                  <a:lnTo>
                    <a:pt x="1514" y="496"/>
                  </a:lnTo>
                  <a:lnTo>
                    <a:pt x="1514" y="470"/>
                  </a:lnTo>
                  <a:lnTo>
                    <a:pt x="1502" y="462"/>
                  </a:lnTo>
                  <a:lnTo>
                    <a:pt x="1494" y="460"/>
                  </a:lnTo>
                  <a:lnTo>
                    <a:pt x="1506" y="448"/>
                  </a:lnTo>
                  <a:lnTo>
                    <a:pt x="1526" y="448"/>
                  </a:lnTo>
                  <a:lnTo>
                    <a:pt x="1546" y="446"/>
                  </a:lnTo>
                  <a:lnTo>
                    <a:pt x="1588" y="460"/>
                  </a:lnTo>
                  <a:lnTo>
                    <a:pt x="1604" y="474"/>
                  </a:lnTo>
                  <a:lnTo>
                    <a:pt x="1622" y="488"/>
                  </a:lnTo>
                  <a:lnTo>
                    <a:pt x="1638" y="504"/>
                  </a:lnTo>
                  <a:lnTo>
                    <a:pt x="1656" y="518"/>
                  </a:lnTo>
                  <a:lnTo>
                    <a:pt x="1674" y="524"/>
                  </a:lnTo>
                  <a:lnTo>
                    <a:pt x="1702" y="534"/>
                  </a:lnTo>
                  <a:lnTo>
                    <a:pt x="1720" y="542"/>
                  </a:lnTo>
                  <a:lnTo>
                    <a:pt x="1740" y="564"/>
                  </a:lnTo>
                  <a:lnTo>
                    <a:pt x="1766" y="560"/>
                  </a:lnTo>
                  <a:lnTo>
                    <a:pt x="1790" y="550"/>
                  </a:lnTo>
                  <a:lnTo>
                    <a:pt x="1802" y="568"/>
                  </a:lnTo>
                  <a:lnTo>
                    <a:pt x="1804" y="594"/>
                  </a:lnTo>
                  <a:lnTo>
                    <a:pt x="1808" y="620"/>
                  </a:lnTo>
                  <a:lnTo>
                    <a:pt x="1786" y="616"/>
                  </a:lnTo>
                  <a:lnTo>
                    <a:pt x="1782" y="626"/>
                  </a:lnTo>
                  <a:lnTo>
                    <a:pt x="1796" y="646"/>
                  </a:lnTo>
                  <a:lnTo>
                    <a:pt x="1806" y="664"/>
                  </a:lnTo>
                  <a:lnTo>
                    <a:pt x="1798" y="668"/>
                  </a:lnTo>
                  <a:lnTo>
                    <a:pt x="1802" y="674"/>
                  </a:lnTo>
                  <a:lnTo>
                    <a:pt x="1806" y="676"/>
                  </a:lnTo>
                  <a:lnTo>
                    <a:pt x="1804" y="670"/>
                  </a:lnTo>
                  <a:lnTo>
                    <a:pt x="1806" y="670"/>
                  </a:lnTo>
                  <a:lnTo>
                    <a:pt x="1814" y="658"/>
                  </a:lnTo>
                  <a:lnTo>
                    <a:pt x="1820" y="656"/>
                  </a:lnTo>
                  <a:lnTo>
                    <a:pt x="1826" y="664"/>
                  </a:lnTo>
                  <a:lnTo>
                    <a:pt x="1840" y="664"/>
                  </a:lnTo>
                  <a:lnTo>
                    <a:pt x="1858" y="658"/>
                  </a:lnTo>
                  <a:lnTo>
                    <a:pt x="1864" y="644"/>
                  </a:lnTo>
                  <a:lnTo>
                    <a:pt x="1870" y="630"/>
                  </a:lnTo>
                  <a:lnTo>
                    <a:pt x="1872" y="612"/>
                  </a:lnTo>
                  <a:lnTo>
                    <a:pt x="1874" y="590"/>
                  </a:lnTo>
                  <a:lnTo>
                    <a:pt x="1876" y="570"/>
                  </a:lnTo>
                  <a:lnTo>
                    <a:pt x="1876" y="550"/>
                  </a:lnTo>
                  <a:lnTo>
                    <a:pt x="1870" y="534"/>
                  </a:lnTo>
                  <a:lnTo>
                    <a:pt x="1862" y="516"/>
                  </a:lnTo>
                  <a:lnTo>
                    <a:pt x="1852" y="506"/>
                  </a:lnTo>
                  <a:lnTo>
                    <a:pt x="1848" y="490"/>
                  </a:lnTo>
                  <a:lnTo>
                    <a:pt x="1842" y="476"/>
                  </a:lnTo>
                  <a:lnTo>
                    <a:pt x="1830" y="464"/>
                  </a:lnTo>
                  <a:lnTo>
                    <a:pt x="1812" y="452"/>
                  </a:lnTo>
                  <a:lnTo>
                    <a:pt x="1822" y="452"/>
                  </a:lnTo>
                  <a:lnTo>
                    <a:pt x="1782" y="430"/>
                  </a:lnTo>
                  <a:lnTo>
                    <a:pt x="1760" y="428"/>
                  </a:lnTo>
                  <a:lnTo>
                    <a:pt x="1766" y="436"/>
                  </a:lnTo>
                  <a:lnTo>
                    <a:pt x="1750" y="444"/>
                  </a:lnTo>
                  <a:lnTo>
                    <a:pt x="1752" y="436"/>
                  </a:lnTo>
                  <a:lnTo>
                    <a:pt x="1744" y="434"/>
                  </a:lnTo>
                  <a:lnTo>
                    <a:pt x="1740" y="436"/>
                  </a:lnTo>
                  <a:lnTo>
                    <a:pt x="1728" y="424"/>
                  </a:lnTo>
                  <a:lnTo>
                    <a:pt x="1700" y="420"/>
                  </a:lnTo>
                  <a:lnTo>
                    <a:pt x="1706" y="402"/>
                  </a:lnTo>
                  <a:lnTo>
                    <a:pt x="1714" y="384"/>
                  </a:lnTo>
                  <a:lnTo>
                    <a:pt x="1718" y="372"/>
                  </a:lnTo>
                  <a:lnTo>
                    <a:pt x="1722" y="360"/>
                  </a:lnTo>
                  <a:lnTo>
                    <a:pt x="1718" y="350"/>
                  </a:lnTo>
                  <a:lnTo>
                    <a:pt x="1726" y="332"/>
                  </a:lnTo>
                  <a:lnTo>
                    <a:pt x="1744" y="330"/>
                  </a:lnTo>
                  <a:lnTo>
                    <a:pt x="1764" y="328"/>
                  </a:lnTo>
                  <a:lnTo>
                    <a:pt x="1770" y="328"/>
                  </a:lnTo>
                  <a:lnTo>
                    <a:pt x="1778" y="330"/>
                  </a:lnTo>
                  <a:lnTo>
                    <a:pt x="1780" y="328"/>
                  </a:lnTo>
                  <a:lnTo>
                    <a:pt x="1818" y="330"/>
                  </a:lnTo>
                  <a:lnTo>
                    <a:pt x="1818" y="326"/>
                  </a:lnTo>
                  <a:lnTo>
                    <a:pt x="1814" y="322"/>
                  </a:lnTo>
                  <a:lnTo>
                    <a:pt x="1844" y="322"/>
                  </a:lnTo>
                  <a:lnTo>
                    <a:pt x="1866" y="330"/>
                  </a:lnTo>
                  <a:lnTo>
                    <a:pt x="1860" y="332"/>
                  </a:lnTo>
                  <a:lnTo>
                    <a:pt x="1864" y="338"/>
                  </a:lnTo>
                  <a:lnTo>
                    <a:pt x="1880" y="336"/>
                  </a:lnTo>
                  <a:lnTo>
                    <a:pt x="1892" y="332"/>
                  </a:lnTo>
                  <a:lnTo>
                    <a:pt x="1916" y="332"/>
                  </a:lnTo>
                  <a:lnTo>
                    <a:pt x="1912" y="328"/>
                  </a:lnTo>
                  <a:lnTo>
                    <a:pt x="1896" y="326"/>
                  </a:lnTo>
                  <a:lnTo>
                    <a:pt x="1890" y="320"/>
                  </a:lnTo>
                  <a:lnTo>
                    <a:pt x="1890" y="300"/>
                  </a:lnTo>
                  <a:lnTo>
                    <a:pt x="1888" y="282"/>
                  </a:lnTo>
                  <a:lnTo>
                    <a:pt x="1920" y="282"/>
                  </a:lnTo>
                  <a:lnTo>
                    <a:pt x="1928" y="278"/>
                  </a:lnTo>
                  <a:lnTo>
                    <a:pt x="1944" y="298"/>
                  </a:lnTo>
                  <a:lnTo>
                    <a:pt x="1948" y="296"/>
                  </a:lnTo>
                  <a:lnTo>
                    <a:pt x="1958" y="302"/>
                  </a:lnTo>
                  <a:lnTo>
                    <a:pt x="1966" y="286"/>
                  </a:lnTo>
                  <a:lnTo>
                    <a:pt x="1976" y="286"/>
                  </a:lnTo>
                  <a:lnTo>
                    <a:pt x="1958" y="268"/>
                  </a:lnTo>
                  <a:lnTo>
                    <a:pt x="1962" y="264"/>
                  </a:lnTo>
                  <a:lnTo>
                    <a:pt x="1988" y="268"/>
                  </a:lnTo>
                  <a:lnTo>
                    <a:pt x="1992" y="270"/>
                  </a:lnTo>
                  <a:lnTo>
                    <a:pt x="1978" y="270"/>
                  </a:lnTo>
                  <a:lnTo>
                    <a:pt x="1990" y="284"/>
                  </a:lnTo>
                  <a:lnTo>
                    <a:pt x="2002" y="298"/>
                  </a:lnTo>
                  <a:lnTo>
                    <a:pt x="1994" y="302"/>
                  </a:lnTo>
                  <a:lnTo>
                    <a:pt x="1992" y="318"/>
                  </a:lnTo>
                  <a:lnTo>
                    <a:pt x="1986" y="334"/>
                  </a:lnTo>
                  <a:lnTo>
                    <a:pt x="1986" y="354"/>
                  </a:lnTo>
                  <a:lnTo>
                    <a:pt x="1968" y="356"/>
                  </a:lnTo>
                  <a:lnTo>
                    <a:pt x="1976" y="364"/>
                  </a:lnTo>
                  <a:lnTo>
                    <a:pt x="1980" y="378"/>
                  </a:lnTo>
                  <a:lnTo>
                    <a:pt x="1992" y="394"/>
                  </a:lnTo>
                  <a:lnTo>
                    <a:pt x="2006" y="412"/>
                  </a:lnTo>
                  <a:lnTo>
                    <a:pt x="2030" y="432"/>
                  </a:lnTo>
                  <a:lnTo>
                    <a:pt x="2054" y="454"/>
                  </a:lnTo>
                  <a:lnTo>
                    <a:pt x="2078" y="474"/>
                  </a:lnTo>
                  <a:lnTo>
                    <a:pt x="2102" y="496"/>
                  </a:lnTo>
                  <a:lnTo>
                    <a:pt x="2108" y="482"/>
                  </a:lnTo>
                  <a:lnTo>
                    <a:pt x="2096" y="454"/>
                  </a:lnTo>
                  <a:lnTo>
                    <a:pt x="2100" y="452"/>
                  </a:lnTo>
                  <a:lnTo>
                    <a:pt x="2112" y="452"/>
                  </a:lnTo>
                  <a:lnTo>
                    <a:pt x="2110" y="448"/>
                  </a:lnTo>
                  <a:lnTo>
                    <a:pt x="2096" y="430"/>
                  </a:lnTo>
                  <a:lnTo>
                    <a:pt x="2114" y="422"/>
                  </a:lnTo>
                  <a:lnTo>
                    <a:pt x="2088" y="400"/>
                  </a:lnTo>
                  <a:lnTo>
                    <a:pt x="2088" y="390"/>
                  </a:lnTo>
                  <a:lnTo>
                    <a:pt x="2090" y="384"/>
                  </a:lnTo>
                  <a:lnTo>
                    <a:pt x="2090" y="390"/>
                  </a:lnTo>
                  <a:lnTo>
                    <a:pt x="2100" y="394"/>
                  </a:lnTo>
                  <a:lnTo>
                    <a:pt x="2088" y="380"/>
                  </a:lnTo>
                  <a:lnTo>
                    <a:pt x="2080" y="378"/>
                  </a:lnTo>
                  <a:lnTo>
                    <a:pt x="2062" y="356"/>
                  </a:lnTo>
                  <a:lnTo>
                    <a:pt x="2054" y="360"/>
                  </a:lnTo>
                  <a:lnTo>
                    <a:pt x="2038" y="354"/>
                  </a:lnTo>
                  <a:lnTo>
                    <a:pt x="2032" y="332"/>
                  </a:lnTo>
                  <a:lnTo>
                    <a:pt x="2022" y="318"/>
                  </a:lnTo>
                  <a:lnTo>
                    <a:pt x="2034" y="314"/>
                  </a:lnTo>
                  <a:lnTo>
                    <a:pt x="2046" y="320"/>
                  </a:lnTo>
                  <a:lnTo>
                    <a:pt x="2042" y="314"/>
                  </a:lnTo>
                  <a:lnTo>
                    <a:pt x="2048" y="306"/>
                  </a:lnTo>
                  <a:lnTo>
                    <a:pt x="2062" y="318"/>
                  </a:lnTo>
                  <a:lnTo>
                    <a:pt x="2064" y="310"/>
                  </a:lnTo>
                  <a:lnTo>
                    <a:pt x="2090" y="302"/>
                  </a:lnTo>
                  <a:lnTo>
                    <a:pt x="2118" y="314"/>
                  </a:lnTo>
                  <a:lnTo>
                    <a:pt x="2118" y="310"/>
                  </a:lnTo>
                  <a:lnTo>
                    <a:pt x="2124" y="296"/>
                  </a:lnTo>
                  <a:lnTo>
                    <a:pt x="2126" y="294"/>
                  </a:lnTo>
                  <a:lnTo>
                    <a:pt x="2126" y="288"/>
                  </a:lnTo>
                  <a:lnTo>
                    <a:pt x="2126" y="286"/>
                  </a:lnTo>
                  <a:lnTo>
                    <a:pt x="2142" y="274"/>
                  </a:lnTo>
                  <a:lnTo>
                    <a:pt x="2158" y="266"/>
                  </a:lnTo>
                  <a:lnTo>
                    <a:pt x="2150" y="262"/>
                  </a:lnTo>
                  <a:lnTo>
                    <a:pt x="2154" y="262"/>
                  </a:lnTo>
                  <a:lnTo>
                    <a:pt x="2188" y="270"/>
                  </a:lnTo>
                  <a:lnTo>
                    <a:pt x="2188" y="266"/>
                  </a:lnTo>
                  <a:lnTo>
                    <a:pt x="2176" y="258"/>
                  </a:lnTo>
                  <a:lnTo>
                    <a:pt x="2158" y="250"/>
                  </a:lnTo>
                  <a:lnTo>
                    <a:pt x="2150" y="246"/>
                  </a:lnTo>
                  <a:lnTo>
                    <a:pt x="2124" y="230"/>
                  </a:lnTo>
                  <a:lnTo>
                    <a:pt x="2124" y="232"/>
                  </a:lnTo>
                  <a:lnTo>
                    <a:pt x="2106" y="224"/>
                  </a:lnTo>
                  <a:lnTo>
                    <a:pt x="2116" y="226"/>
                  </a:lnTo>
                  <a:lnTo>
                    <a:pt x="2132" y="222"/>
                  </a:lnTo>
                  <a:lnTo>
                    <a:pt x="2106" y="204"/>
                  </a:lnTo>
                  <a:lnTo>
                    <a:pt x="2078" y="184"/>
                  </a:lnTo>
                  <a:lnTo>
                    <a:pt x="2050" y="166"/>
                  </a:lnTo>
                  <a:lnTo>
                    <a:pt x="2024" y="14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3" name="Freeform 340"/>
            <p:cNvSpPr>
              <a:spLocks/>
            </p:cNvSpPr>
            <p:nvPr/>
          </p:nvSpPr>
          <p:spPr bwMode="auto">
            <a:xfrm>
              <a:off x="40" y="1574"/>
              <a:ext cx="160" cy="84"/>
            </a:xfrm>
            <a:custGeom>
              <a:avLst/>
              <a:gdLst>
                <a:gd name="T0" fmla="*/ 160 w 160"/>
                <a:gd name="T1" fmla="*/ 52 h 84"/>
                <a:gd name="T2" fmla="*/ 154 w 160"/>
                <a:gd name="T3" fmla="*/ 44 h 84"/>
                <a:gd name="T4" fmla="*/ 148 w 160"/>
                <a:gd name="T5" fmla="*/ 34 h 84"/>
                <a:gd name="T6" fmla="*/ 138 w 160"/>
                <a:gd name="T7" fmla="*/ 34 h 84"/>
                <a:gd name="T8" fmla="*/ 138 w 160"/>
                <a:gd name="T9" fmla="*/ 36 h 84"/>
                <a:gd name="T10" fmla="*/ 134 w 160"/>
                <a:gd name="T11" fmla="*/ 34 h 84"/>
                <a:gd name="T12" fmla="*/ 120 w 160"/>
                <a:gd name="T13" fmla="*/ 34 h 84"/>
                <a:gd name="T14" fmla="*/ 110 w 160"/>
                <a:gd name="T15" fmla="*/ 42 h 84"/>
                <a:gd name="T16" fmla="*/ 108 w 160"/>
                <a:gd name="T17" fmla="*/ 46 h 84"/>
                <a:gd name="T18" fmla="*/ 100 w 160"/>
                <a:gd name="T19" fmla="*/ 46 h 84"/>
                <a:gd name="T20" fmla="*/ 106 w 160"/>
                <a:gd name="T21" fmla="*/ 40 h 84"/>
                <a:gd name="T22" fmla="*/ 120 w 160"/>
                <a:gd name="T23" fmla="*/ 28 h 84"/>
                <a:gd name="T24" fmla="*/ 120 w 160"/>
                <a:gd name="T25" fmla="*/ 18 h 84"/>
                <a:gd name="T26" fmla="*/ 106 w 160"/>
                <a:gd name="T27" fmla="*/ 6 h 84"/>
                <a:gd name="T28" fmla="*/ 106 w 160"/>
                <a:gd name="T29" fmla="*/ 10 h 84"/>
                <a:gd name="T30" fmla="*/ 96 w 160"/>
                <a:gd name="T31" fmla="*/ 0 h 84"/>
                <a:gd name="T32" fmla="*/ 74 w 160"/>
                <a:gd name="T33" fmla="*/ 16 h 84"/>
                <a:gd name="T34" fmla="*/ 48 w 160"/>
                <a:gd name="T35" fmla="*/ 32 h 84"/>
                <a:gd name="T36" fmla="*/ 24 w 160"/>
                <a:gd name="T37" fmla="*/ 50 h 84"/>
                <a:gd name="T38" fmla="*/ 0 w 160"/>
                <a:gd name="T39" fmla="*/ 66 h 84"/>
                <a:gd name="T40" fmla="*/ 12 w 160"/>
                <a:gd name="T41" fmla="*/ 56 h 84"/>
                <a:gd name="T42" fmla="*/ 22 w 160"/>
                <a:gd name="T43" fmla="*/ 52 h 84"/>
                <a:gd name="T44" fmla="*/ 28 w 160"/>
                <a:gd name="T45" fmla="*/ 50 h 84"/>
                <a:gd name="T46" fmla="*/ 36 w 160"/>
                <a:gd name="T47" fmla="*/ 46 h 84"/>
                <a:gd name="T48" fmla="*/ 36 w 160"/>
                <a:gd name="T49" fmla="*/ 50 h 84"/>
                <a:gd name="T50" fmla="*/ 40 w 160"/>
                <a:gd name="T51" fmla="*/ 50 h 84"/>
                <a:gd name="T52" fmla="*/ 26 w 160"/>
                <a:gd name="T53" fmla="*/ 54 h 84"/>
                <a:gd name="T54" fmla="*/ 24 w 160"/>
                <a:gd name="T55" fmla="*/ 62 h 84"/>
                <a:gd name="T56" fmla="*/ 54 w 160"/>
                <a:gd name="T57" fmla="*/ 62 h 84"/>
                <a:gd name="T58" fmla="*/ 46 w 160"/>
                <a:gd name="T59" fmla="*/ 76 h 84"/>
                <a:gd name="T60" fmla="*/ 58 w 160"/>
                <a:gd name="T61" fmla="*/ 80 h 84"/>
                <a:gd name="T62" fmla="*/ 68 w 160"/>
                <a:gd name="T63" fmla="*/ 80 h 84"/>
                <a:gd name="T64" fmla="*/ 64 w 160"/>
                <a:gd name="T65" fmla="*/ 84 h 84"/>
                <a:gd name="T66" fmla="*/ 74 w 160"/>
                <a:gd name="T67" fmla="*/ 82 h 84"/>
                <a:gd name="T68" fmla="*/ 82 w 160"/>
                <a:gd name="T69" fmla="*/ 80 h 84"/>
                <a:gd name="T70" fmla="*/ 80 w 160"/>
                <a:gd name="T71" fmla="*/ 76 h 84"/>
                <a:gd name="T72" fmla="*/ 100 w 160"/>
                <a:gd name="T73" fmla="*/ 68 h 84"/>
                <a:gd name="T74" fmla="*/ 106 w 160"/>
                <a:gd name="T75" fmla="*/ 64 h 84"/>
                <a:gd name="T76" fmla="*/ 110 w 160"/>
                <a:gd name="T77" fmla="*/ 58 h 84"/>
                <a:gd name="T78" fmla="*/ 112 w 160"/>
                <a:gd name="T79" fmla="*/ 62 h 84"/>
                <a:gd name="T80" fmla="*/ 122 w 160"/>
                <a:gd name="T81" fmla="*/ 62 h 84"/>
                <a:gd name="T82" fmla="*/ 126 w 160"/>
                <a:gd name="T83" fmla="*/ 58 h 84"/>
                <a:gd name="T84" fmla="*/ 140 w 160"/>
                <a:gd name="T85" fmla="*/ 58 h 84"/>
                <a:gd name="T86" fmla="*/ 160 w 160"/>
                <a:gd name="T87" fmla="*/ 52 h 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60"/>
                <a:gd name="T133" fmla="*/ 0 h 84"/>
                <a:gd name="T134" fmla="*/ 160 w 160"/>
                <a:gd name="T135" fmla="*/ 84 h 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60" h="84">
                  <a:moveTo>
                    <a:pt x="160" y="52"/>
                  </a:moveTo>
                  <a:lnTo>
                    <a:pt x="154" y="44"/>
                  </a:lnTo>
                  <a:lnTo>
                    <a:pt x="148" y="34"/>
                  </a:lnTo>
                  <a:lnTo>
                    <a:pt x="138" y="34"/>
                  </a:lnTo>
                  <a:lnTo>
                    <a:pt x="138" y="36"/>
                  </a:lnTo>
                  <a:lnTo>
                    <a:pt x="134" y="34"/>
                  </a:lnTo>
                  <a:lnTo>
                    <a:pt x="120" y="34"/>
                  </a:lnTo>
                  <a:lnTo>
                    <a:pt x="110" y="42"/>
                  </a:lnTo>
                  <a:lnTo>
                    <a:pt x="108" y="46"/>
                  </a:lnTo>
                  <a:lnTo>
                    <a:pt x="100" y="46"/>
                  </a:lnTo>
                  <a:lnTo>
                    <a:pt x="106" y="40"/>
                  </a:lnTo>
                  <a:lnTo>
                    <a:pt x="120" y="28"/>
                  </a:lnTo>
                  <a:lnTo>
                    <a:pt x="120" y="18"/>
                  </a:lnTo>
                  <a:lnTo>
                    <a:pt x="106" y="6"/>
                  </a:lnTo>
                  <a:lnTo>
                    <a:pt x="106" y="10"/>
                  </a:lnTo>
                  <a:lnTo>
                    <a:pt x="96" y="0"/>
                  </a:lnTo>
                  <a:lnTo>
                    <a:pt x="74" y="16"/>
                  </a:lnTo>
                  <a:lnTo>
                    <a:pt x="48" y="32"/>
                  </a:lnTo>
                  <a:lnTo>
                    <a:pt x="24" y="50"/>
                  </a:lnTo>
                  <a:lnTo>
                    <a:pt x="0" y="66"/>
                  </a:lnTo>
                  <a:lnTo>
                    <a:pt x="12" y="56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46"/>
                  </a:lnTo>
                  <a:lnTo>
                    <a:pt x="36" y="50"/>
                  </a:lnTo>
                  <a:lnTo>
                    <a:pt x="40" y="50"/>
                  </a:lnTo>
                  <a:lnTo>
                    <a:pt x="26" y="54"/>
                  </a:lnTo>
                  <a:lnTo>
                    <a:pt x="24" y="62"/>
                  </a:lnTo>
                  <a:lnTo>
                    <a:pt x="54" y="62"/>
                  </a:lnTo>
                  <a:lnTo>
                    <a:pt x="46" y="76"/>
                  </a:lnTo>
                  <a:lnTo>
                    <a:pt x="58" y="80"/>
                  </a:lnTo>
                  <a:lnTo>
                    <a:pt x="68" y="80"/>
                  </a:lnTo>
                  <a:lnTo>
                    <a:pt x="64" y="84"/>
                  </a:lnTo>
                  <a:lnTo>
                    <a:pt x="74" y="82"/>
                  </a:lnTo>
                  <a:lnTo>
                    <a:pt x="82" y="80"/>
                  </a:lnTo>
                  <a:lnTo>
                    <a:pt x="80" y="76"/>
                  </a:lnTo>
                  <a:lnTo>
                    <a:pt x="100" y="68"/>
                  </a:lnTo>
                  <a:lnTo>
                    <a:pt x="106" y="64"/>
                  </a:lnTo>
                  <a:lnTo>
                    <a:pt x="110" y="58"/>
                  </a:lnTo>
                  <a:lnTo>
                    <a:pt x="112" y="62"/>
                  </a:lnTo>
                  <a:lnTo>
                    <a:pt x="122" y="62"/>
                  </a:lnTo>
                  <a:lnTo>
                    <a:pt x="126" y="58"/>
                  </a:lnTo>
                  <a:lnTo>
                    <a:pt x="140" y="58"/>
                  </a:lnTo>
                  <a:lnTo>
                    <a:pt x="160" y="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4" name="Freeform 341"/>
            <p:cNvSpPr>
              <a:spLocks/>
            </p:cNvSpPr>
            <p:nvPr/>
          </p:nvSpPr>
          <p:spPr bwMode="auto">
            <a:xfrm>
              <a:off x="4750" y="1852"/>
              <a:ext cx="150" cy="170"/>
            </a:xfrm>
            <a:custGeom>
              <a:avLst/>
              <a:gdLst>
                <a:gd name="T0" fmla="*/ 132 w 150"/>
                <a:gd name="T1" fmla="*/ 116 h 170"/>
                <a:gd name="T2" fmla="*/ 114 w 150"/>
                <a:gd name="T3" fmla="*/ 98 h 170"/>
                <a:gd name="T4" fmla="*/ 94 w 150"/>
                <a:gd name="T5" fmla="*/ 80 h 170"/>
                <a:gd name="T6" fmla="*/ 72 w 150"/>
                <a:gd name="T7" fmla="*/ 64 h 170"/>
                <a:gd name="T8" fmla="*/ 52 w 150"/>
                <a:gd name="T9" fmla="*/ 46 h 170"/>
                <a:gd name="T10" fmla="*/ 46 w 150"/>
                <a:gd name="T11" fmla="*/ 40 h 170"/>
                <a:gd name="T12" fmla="*/ 24 w 150"/>
                <a:gd name="T13" fmla="*/ 18 h 170"/>
                <a:gd name="T14" fmla="*/ 6 w 150"/>
                <a:gd name="T15" fmla="*/ 0 h 170"/>
                <a:gd name="T16" fmla="*/ 0 w 150"/>
                <a:gd name="T17" fmla="*/ 2 h 170"/>
                <a:gd name="T18" fmla="*/ 16 w 150"/>
                <a:gd name="T19" fmla="*/ 14 h 170"/>
                <a:gd name="T20" fmla="*/ 16 w 150"/>
                <a:gd name="T21" fmla="*/ 20 h 170"/>
                <a:gd name="T22" fmla="*/ 8 w 150"/>
                <a:gd name="T23" fmla="*/ 20 h 170"/>
                <a:gd name="T24" fmla="*/ 24 w 150"/>
                <a:gd name="T25" fmla="*/ 38 h 170"/>
                <a:gd name="T26" fmla="*/ 42 w 150"/>
                <a:gd name="T27" fmla="*/ 56 h 170"/>
                <a:gd name="T28" fmla="*/ 56 w 150"/>
                <a:gd name="T29" fmla="*/ 74 h 170"/>
                <a:gd name="T30" fmla="*/ 72 w 150"/>
                <a:gd name="T31" fmla="*/ 94 h 170"/>
                <a:gd name="T32" fmla="*/ 84 w 150"/>
                <a:gd name="T33" fmla="*/ 116 h 170"/>
                <a:gd name="T34" fmla="*/ 98 w 150"/>
                <a:gd name="T35" fmla="*/ 132 h 170"/>
                <a:gd name="T36" fmla="*/ 112 w 150"/>
                <a:gd name="T37" fmla="*/ 148 h 170"/>
                <a:gd name="T38" fmla="*/ 126 w 150"/>
                <a:gd name="T39" fmla="*/ 170 h 170"/>
                <a:gd name="T40" fmla="*/ 130 w 150"/>
                <a:gd name="T41" fmla="*/ 170 h 170"/>
                <a:gd name="T42" fmla="*/ 128 w 150"/>
                <a:gd name="T43" fmla="*/ 156 h 170"/>
                <a:gd name="T44" fmla="*/ 144 w 150"/>
                <a:gd name="T45" fmla="*/ 164 h 170"/>
                <a:gd name="T46" fmla="*/ 150 w 150"/>
                <a:gd name="T47" fmla="*/ 170 h 170"/>
                <a:gd name="T48" fmla="*/ 138 w 150"/>
                <a:gd name="T49" fmla="*/ 154 h 170"/>
                <a:gd name="T50" fmla="*/ 108 w 150"/>
                <a:gd name="T51" fmla="*/ 130 h 170"/>
                <a:gd name="T52" fmla="*/ 100 w 150"/>
                <a:gd name="T53" fmla="*/ 104 h 170"/>
                <a:gd name="T54" fmla="*/ 106 w 150"/>
                <a:gd name="T55" fmla="*/ 104 h 170"/>
                <a:gd name="T56" fmla="*/ 126 w 150"/>
                <a:gd name="T57" fmla="*/ 110 h 170"/>
                <a:gd name="T58" fmla="*/ 132 w 150"/>
                <a:gd name="T59" fmla="*/ 116 h 1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0"/>
                <a:gd name="T91" fmla="*/ 0 h 170"/>
                <a:gd name="T92" fmla="*/ 150 w 150"/>
                <a:gd name="T93" fmla="*/ 170 h 1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0" h="170">
                  <a:moveTo>
                    <a:pt x="132" y="116"/>
                  </a:moveTo>
                  <a:lnTo>
                    <a:pt x="114" y="98"/>
                  </a:lnTo>
                  <a:lnTo>
                    <a:pt x="94" y="80"/>
                  </a:lnTo>
                  <a:lnTo>
                    <a:pt x="72" y="64"/>
                  </a:lnTo>
                  <a:lnTo>
                    <a:pt x="52" y="46"/>
                  </a:lnTo>
                  <a:lnTo>
                    <a:pt x="46" y="40"/>
                  </a:lnTo>
                  <a:lnTo>
                    <a:pt x="24" y="18"/>
                  </a:lnTo>
                  <a:lnTo>
                    <a:pt x="6" y="0"/>
                  </a:lnTo>
                  <a:lnTo>
                    <a:pt x="0" y="2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8" y="20"/>
                  </a:lnTo>
                  <a:lnTo>
                    <a:pt x="24" y="38"/>
                  </a:lnTo>
                  <a:lnTo>
                    <a:pt x="42" y="56"/>
                  </a:lnTo>
                  <a:lnTo>
                    <a:pt x="56" y="74"/>
                  </a:lnTo>
                  <a:lnTo>
                    <a:pt x="72" y="94"/>
                  </a:lnTo>
                  <a:lnTo>
                    <a:pt x="84" y="116"/>
                  </a:lnTo>
                  <a:lnTo>
                    <a:pt x="98" y="132"/>
                  </a:lnTo>
                  <a:lnTo>
                    <a:pt x="112" y="148"/>
                  </a:lnTo>
                  <a:lnTo>
                    <a:pt x="126" y="170"/>
                  </a:lnTo>
                  <a:lnTo>
                    <a:pt x="130" y="170"/>
                  </a:lnTo>
                  <a:lnTo>
                    <a:pt x="128" y="156"/>
                  </a:lnTo>
                  <a:lnTo>
                    <a:pt x="144" y="164"/>
                  </a:lnTo>
                  <a:lnTo>
                    <a:pt x="150" y="170"/>
                  </a:lnTo>
                  <a:lnTo>
                    <a:pt x="138" y="154"/>
                  </a:lnTo>
                  <a:lnTo>
                    <a:pt x="108" y="130"/>
                  </a:lnTo>
                  <a:lnTo>
                    <a:pt x="100" y="104"/>
                  </a:lnTo>
                  <a:lnTo>
                    <a:pt x="106" y="104"/>
                  </a:lnTo>
                  <a:lnTo>
                    <a:pt x="126" y="110"/>
                  </a:lnTo>
                  <a:lnTo>
                    <a:pt x="132" y="1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5" name="Freeform 342"/>
            <p:cNvSpPr>
              <a:spLocks/>
            </p:cNvSpPr>
            <p:nvPr/>
          </p:nvSpPr>
          <p:spPr bwMode="auto">
            <a:xfrm>
              <a:off x="3224" y="1438"/>
              <a:ext cx="158" cy="58"/>
            </a:xfrm>
            <a:custGeom>
              <a:avLst/>
              <a:gdLst>
                <a:gd name="T0" fmla="*/ 158 w 158"/>
                <a:gd name="T1" fmla="*/ 4 h 58"/>
                <a:gd name="T2" fmla="*/ 146 w 158"/>
                <a:gd name="T3" fmla="*/ 10 h 58"/>
                <a:gd name="T4" fmla="*/ 112 w 158"/>
                <a:gd name="T5" fmla="*/ 20 h 58"/>
                <a:gd name="T6" fmla="*/ 78 w 158"/>
                <a:gd name="T7" fmla="*/ 28 h 58"/>
                <a:gd name="T8" fmla="*/ 68 w 158"/>
                <a:gd name="T9" fmla="*/ 30 h 58"/>
                <a:gd name="T10" fmla="*/ 74 w 158"/>
                <a:gd name="T11" fmla="*/ 32 h 58"/>
                <a:gd name="T12" fmla="*/ 70 w 158"/>
                <a:gd name="T13" fmla="*/ 34 h 58"/>
                <a:gd name="T14" fmla="*/ 62 w 158"/>
                <a:gd name="T15" fmla="*/ 38 h 58"/>
                <a:gd name="T16" fmla="*/ 64 w 158"/>
                <a:gd name="T17" fmla="*/ 40 h 58"/>
                <a:gd name="T18" fmla="*/ 50 w 158"/>
                <a:gd name="T19" fmla="*/ 38 h 58"/>
                <a:gd name="T20" fmla="*/ 54 w 158"/>
                <a:gd name="T21" fmla="*/ 44 h 58"/>
                <a:gd name="T22" fmla="*/ 50 w 158"/>
                <a:gd name="T23" fmla="*/ 46 h 58"/>
                <a:gd name="T24" fmla="*/ 52 w 158"/>
                <a:gd name="T25" fmla="*/ 52 h 58"/>
                <a:gd name="T26" fmla="*/ 36 w 158"/>
                <a:gd name="T27" fmla="*/ 50 h 58"/>
                <a:gd name="T28" fmla="*/ 52 w 158"/>
                <a:gd name="T29" fmla="*/ 54 h 58"/>
                <a:gd name="T30" fmla="*/ 44 w 158"/>
                <a:gd name="T31" fmla="*/ 54 h 58"/>
                <a:gd name="T32" fmla="*/ 46 w 158"/>
                <a:gd name="T33" fmla="*/ 58 h 58"/>
                <a:gd name="T34" fmla="*/ 10 w 158"/>
                <a:gd name="T35" fmla="*/ 56 h 58"/>
                <a:gd name="T36" fmla="*/ 16 w 158"/>
                <a:gd name="T37" fmla="*/ 52 h 58"/>
                <a:gd name="T38" fmla="*/ 0 w 158"/>
                <a:gd name="T39" fmla="*/ 52 h 58"/>
                <a:gd name="T40" fmla="*/ 16 w 158"/>
                <a:gd name="T41" fmla="*/ 44 h 58"/>
                <a:gd name="T42" fmla="*/ 20 w 158"/>
                <a:gd name="T43" fmla="*/ 44 h 58"/>
                <a:gd name="T44" fmla="*/ 16 w 158"/>
                <a:gd name="T45" fmla="*/ 40 h 58"/>
                <a:gd name="T46" fmla="*/ 18 w 158"/>
                <a:gd name="T47" fmla="*/ 38 h 58"/>
                <a:gd name="T48" fmla="*/ 26 w 158"/>
                <a:gd name="T49" fmla="*/ 32 h 58"/>
                <a:gd name="T50" fmla="*/ 20 w 158"/>
                <a:gd name="T51" fmla="*/ 32 h 58"/>
                <a:gd name="T52" fmla="*/ 22 w 158"/>
                <a:gd name="T53" fmla="*/ 30 h 58"/>
                <a:gd name="T54" fmla="*/ 16 w 158"/>
                <a:gd name="T55" fmla="*/ 28 h 58"/>
                <a:gd name="T56" fmla="*/ 24 w 158"/>
                <a:gd name="T57" fmla="*/ 26 h 58"/>
                <a:gd name="T58" fmla="*/ 34 w 158"/>
                <a:gd name="T59" fmla="*/ 22 h 58"/>
                <a:gd name="T60" fmla="*/ 62 w 158"/>
                <a:gd name="T61" fmla="*/ 14 h 58"/>
                <a:gd name="T62" fmla="*/ 66 w 158"/>
                <a:gd name="T63" fmla="*/ 10 h 58"/>
                <a:gd name="T64" fmla="*/ 120 w 158"/>
                <a:gd name="T65" fmla="*/ 4 h 58"/>
                <a:gd name="T66" fmla="*/ 146 w 158"/>
                <a:gd name="T67" fmla="*/ 0 h 58"/>
                <a:gd name="T68" fmla="*/ 158 w 158"/>
                <a:gd name="T69" fmla="*/ 4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58"/>
                <a:gd name="T106" fmla="*/ 0 h 58"/>
                <a:gd name="T107" fmla="*/ 158 w 158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58" h="58">
                  <a:moveTo>
                    <a:pt x="158" y="4"/>
                  </a:moveTo>
                  <a:lnTo>
                    <a:pt x="146" y="10"/>
                  </a:lnTo>
                  <a:lnTo>
                    <a:pt x="112" y="20"/>
                  </a:lnTo>
                  <a:lnTo>
                    <a:pt x="78" y="28"/>
                  </a:lnTo>
                  <a:lnTo>
                    <a:pt x="68" y="30"/>
                  </a:lnTo>
                  <a:lnTo>
                    <a:pt x="74" y="32"/>
                  </a:lnTo>
                  <a:lnTo>
                    <a:pt x="70" y="34"/>
                  </a:lnTo>
                  <a:lnTo>
                    <a:pt x="62" y="38"/>
                  </a:lnTo>
                  <a:lnTo>
                    <a:pt x="64" y="40"/>
                  </a:lnTo>
                  <a:lnTo>
                    <a:pt x="50" y="38"/>
                  </a:lnTo>
                  <a:lnTo>
                    <a:pt x="54" y="44"/>
                  </a:lnTo>
                  <a:lnTo>
                    <a:pt x="50" y="46"/>
                  </a:lnTo>
                  <a:lnTo>
                    <a:pt x="52" y="52"/>
                  </a:lnTo>
                  <a:lnTo>
                    <a:pt x="36" y="50"/>
                  </a:lnTo>
                  <a:lnTo>
                    <a:pt x="52" y="54"/>
                  </a:lnTo>
                  <a:lnTo>
                    <a:pt x="44" y="54"/>
                  </a:lnTo>
                  <a:lnTo>
                    <a:pt x="46" y="58"/>
                  </a:lnTo>
                  <a:lnTo>
                    <a:pt x="10" y="56"/>
                  </a:lnTo>
                  <a:lnTo>
                    <a:pt x="16" y="52"/>
                  </a:lnTo>
                  <a:lnTo>
                    <a:pt x="0" y="52"/>
                  </a:lnTo>
                  <a:lnTo>
                    <a:pt x="16" y="44"/>
                  </a:lnTo>
                  <a:lnTo>
                    <a:pt x="20" y="44"/>
                  </a:lnTo>
                  <a:lnTo>
                    <a:pt x="16" y="40"/>
                  </a:lnTo>
                  <a:lnTo>
                    <a:pt x="18" y="38"/>
                  </a:lnTo>
                  <a:lnTo>
                    <a:pt x="26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16" y="28"/>
                  </a:lnTo>
                  <a:lnTo>
                    <a:pt x="24" y="26"/>
                  </a:lnTo>
                  <a:lnTo>
                    <a:pt x="34" y="22"/>
                  </a:lnTo>
                  <a:lnTo>
                    <a:pt x="62" y="14"/>
                  </a:lnTo>
                  <a:lnTo>
                    <a:pt x="66" y="10"/>
                  </a:lnTo>
                  <a:lnTo>
                    <a:pt x="120" y="4"/>
                  </a:lnTo>
                  <a:lnTo>
                    <a:pt x="146" y="0"/>
                  </a:lnTo>
                  <a:lnTo>
                    <a:pt x="15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6" name="Freeform 343"/>
            <p:cNvSpPr>
              <a:spLocks/>
            </p:cNvSpPr>
            <p:nvPr/>
          </p:nvSpPr>
          <p:spPr bwMode="auto">
            <a:xfrm>
              <a:off x="3212" y="1498"/>
              <a:ext cx="90" cy="44"/>
            </a:xfrm>
            <a:custGeom>
              <a:avLst/>
              <a:gdLst>
                <a:gd name="T0" fmla="*/ 90 w 90"/>
                <a:gd name="T1" fmla="*/ 42 h 44"/>
                <a:gd name="T2" fmla="*/ 56 w 90"/>
                <a:gd name="T3" fmla="*/ 28 h 44"/>
                <a:gd name="T4" fmla="*/ 48 w 90"/>
                <a:gd name="T5" fmla="*/ 12 h 44"/>
                <a:gd name="T6" fmla="*/ 48 w 90"/>
                <a:gd name="T7" fmla="*/ 8 h 44"/>
                <a:gd name="T8" fmla="*/ 50 w 90"/>
                <a:gd name="T9" fmla="*/ 4 h 44"/>
                <a:gd name="T10" fmla="*/ 52 w 90"/>
                <a:gd name="T11" fmla="*/ 0 h 44"/>
                <a:gd name="T12" fmla="*/ 18 w 90"/>
                <a:gd name="T13" fmla="*/ 0 h 44"/>
                <a:gd name="T14" fmla="*/ 12 w 90"/>
                <a:gd name="T15" fmla="*/ 4 h 44"/>
                <a:gd name="T16" fmla="*/ 8 w 90"/>
                <a:gd name="T17" fmla="*/ 10 h 44"/>
                <a:gd name="T18" fmla="*/ 12 w 90"/>
                <a:gd name="T19" fmla="*/ 12 h 44"/>
                <a:gd name="T20" fmla="*/ 6 w 90"/>
                <a:gd name="T21" fmla="*/ 20 h 44"/>
                <a:gd name="T22" fmla="*/ 0 w 90"/>
                <a:gd name="T23" fmla="*/ 22 h 44"/>
                <a:gd name="T24" fmla="*/ 10 w 90"/>
                <a:gd name="T25" fmla="*/ 30 h 44"/>
                <a:gd name="T26" fmla="*/ 20 w 90"/>
                <a:gd name="T27" fmla="*/ 30 h 44"/>
                <a:gd name="T28" fmla="*/ 26 w 90"/>
                <a:gd name="T29" fmla="*/ 30 h 44"/>
                <a:gd name="T30" fmla="*/ 34 w 90"/>
                <a:gd name="T31" fmla="*/ 32 h 44"/>
                <a:gd name="T32" fmla="*/ 40 w 90"/>
                <a:gd name="T33" fmla="*/ 38 h 44"/>
                <a:gd name="T34" fmla="*/ 38 w 90"/>
                <a:gd name="T35" fmla="*/ 40 h 44"/>
                <a:gd name="T36" fmla="*/ 50 w 90"/>
                <a:gd name="T37" fmla="*/ 42 h 44"/>
                <a:gd name="T38" fmla="*/ 62 w 90"/>
                <a:gd name="T39" fmla="*/ 44 h 44"/>
                <a:gd name="T40" fmla="*/ 72 w 90"/>
                <a:gd name="T41" fmla="*/ 44 h 44"/>
                <a:gd name="T42" fmla="*/ 84 w 90"/>
                <a:gd name="T43" fmla="*/ 44 h 44"/>
                <a:gd name="T44" fmla="*/ 90 w 90"/>
                <a:gd name="T45" fmla="*/ 42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"/>
                <a:gd name="T70" fmla="*/ 0 h 44"/>
                <a:gd name="T71" fmla="*/ 90 w 90"/>
                <a:gd name="T72" fmla="*/ 44 h 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" h="44">
                  <a:moveTo>
                    <a:pt x="90" y="42"/>
                  </a:moveTo>
                  <a:lnTo>
                    <a:pt x="56" y="28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50" y="4"/>
                  </a:lnTo>
                  <a:lnTo>
                    <a:pt x="52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10" y="30"/>
                  </a:lnTo>
                  <a:lnTo>
                    <a:pt x="20" y="30"/>
                  </a:lnTo>
                  <a:lnTo>
                    <a:pt x="26" y="30"/>
                  </a:lnTo>
                  <a:lnTo>
                    <a:pt x="34" y="32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50" y="42"/>
                  </a:lnTo>
                  <a:lnTo>
                    <a:pt x="62" y="44"/>
                  </a:lnTo>
                  <a:lnTo>
                    <a:pt x="72" y="44"/>
                  </a:lnTo>
                  <a:lnTo>
                    <a:pt x="84" y="44"/>
                  </a:lnTo>
                  <a:lnTo>
                    <a:pt x="90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7" name="Freeform 344"/>
            <p:cNvSpPr>
              <a:spLocks/>
            </p:cNvSpPr>
            <p:nvPr/>
          </p:nvSpPr>
          <p:spPr bwMode="auto">
            <a:xfrm>
              <a:off x="4230" y="1450"/>
              <a:ext cx="106" cy="24"/>
            </a:xfrm>
            <a:custGeom>
              <a:avLst/>
              <a:gdLst>
                <a:gd name="T0" fmla="*/ 106 w 106"/>
                <a:gd name="T1" fmla="*/ 10 h 24"/>
                <a:gd name="T2" fmla="*/ 40 w 106"/>
                <a:gd name="T3" fmla="*/ 0 h 24"/>
                <a:gd name="T4" fmla="*/ 48 w 106"/>
                <a:gd name="T5" fmla="*/ 2 h 24"/>
                <a:gd name="T6" fmla="*/ 38 w 106"/>
                <a:gd name="T7" fmla="*/ 2 h 24"/>
                <a:gd name="T8" fmla="*/ 46 w 106"/>
                <a:gd name="T9" fmla="*/ 6 h 24"/>
                <a:gd name="T10" fmla="*/ 12 w 106"/>
                <a:gd name="T11" fmla="*/ 0 h 24"/>
                <a:gd name="T12" fmla="*/ 0 w 106"/>
                <a:gd name="T13" fmla="*/ 4 h 24"/>
                <a:gd name="T14" fmla="*/ 0 w 106"/>
                <a:gd name="T15" fmla="*/ 6 h 24"/>
                <a:gd name="T16" fmla="*/ 6 w 106"/>
                <a:gd name="T17" fmla="*/ 8 h 24"/>
                <a:gd name="T18" fmla="*/ 10 w 106"/>
                <a:gd name="T19" fmla="*/ 14 h 24"/>
                <a:gd name="T20" fmla="*/ 52 w 106"/>
                <a:gd name="T21" fmla="*/ 24 h 24"/>
                <a:gd name="T22" fmla="*/ 52 w 106"/>
                <a:gd name="T23" fmla="*/ 20 h 24"/>
                <a:gd name="T24" fmla="*/ 86 w 106"/>
                <a:gd name="T25" fmla="*/ 20 h 24"/>
                <a:gd name="T26" fmla="*/ 102 w 106"/>
                <a:gd name="T27" fmla="*/ 20 h 24"/>
                <a:gd name="T28" fmla="*/ 96 w 106"/>
                <a:gd name="T29" fmla="*/ 16 h 24"/>
                <a:gd name="T30" fmla="*/ 106 w 106"/>
                <a:gd name="T31" fmla="*/ 14 h 24"/>
                <a:gd name="T32" fmla="*/ 106 w 106"/>
                <a:gd name="T33" fmla="*/ 10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6"/>
                <a:gd name="T52" fmla="*/ 0 h 24"/>
                <a:gd name="T53" fmla="*/ 106 w 106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6" h="24">
                  <a:moveTo>
                    <a:pt x="106" y="10"/>
                  </a:moveTo>
                  <a:lnTo>
                    <a:pt x="40" y="0"/>
                  </a:lnTo>
                  <a:lnTo>
                    <a:pt x="48" y="2"/>
                  </a:lnTo>
                  <a:lnTo>
                    <a:pt x="38" y="2"/>
                  </a:lnTo>
                  <a:lnTo>
                    <a:pt x="46" y="6"/>
                  </a:lnTo>
                  <a:lnTo>
                    <a:pt x="1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8"/>
                  </a:lnTo>
                  <a:lnTo>
                    <a:pt x="10" y="14"/>
                  </a:lnTo>
                  <a:lnTo>
                    <a:pt x="52" y="24"/>
                  </a:lnTo>
                  <a:lnTo>
                    <a:pt x="52" y="20"/>
                  </a:lnTo>
                  <a:lnTo>
                    <a:pt x="86" y="20"/>
                  </a:lnTo>
                  <a:lnTo>
                    <a:pt x="102" y="20"/>
                  </a:lnTo>
                  <a:lnTo>
                    <a:pt x="96" y="16"/>
                  </a:lnTo>
                  <a:lnTo>
                    <a:pt x="106" y="14"/>
                  </a:lnTo>
                  <a:lnTo>
                    <a:pt x="106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8" name="Freeform 345"/>
            <p:cNvSpPr>
              <a:spLocks/>
            </p:cNvSpPr>
            <p:nvPr/>
          </p:nvSpPr>
          <p:spPr bwMode="auto">
            <a:xfrm>
              <a:off x="3628" y="1388"/>
              <a:ext cx="80" cy="18"/>
            </a:xfrm>
            <a:custGeom>
              <a:avLst/>
              <a:gdLst>
                <a:gd name="T0" fmla="*/ 70 w 80"/>
                <a:gd name="T1" fmla="*/ 4 h 18"/>
                <a:gd name="T2" fmla="*/ 50 w 80"/>
                <a:gd name="T3" fmla="*/ 2 h 18"/>
                <a:gd name="T4" fmla="*/ 40 w 80"/>
                <a:gd name="T5" fmla="*/ 4 h 18"/>
                <a:gd name="T6" fmla="*/ 34 w 80"/>
                <a:gd name="T7" fmla="*/ 0 h 18"/>
                <a:gd name="T8" fmla="*/ 2 w 80"/>
                <a:gd name="T9" fmla="*/ 4 h 18"/>
                <a:gd name="T10" fmla="*/ 0 w 80"/>
                <a:gd name="T11" fmla="*/ 8 h 18"/>
                <a:gd name="T12" fmla="*/ 10 w 80"/>
                <a:gd name="T13" fmla="*/ 10 h 18"/>
                <a:gd name="T14" fmla="*/ 26 w 80"/>
                <a:gd name="T15" fmla="*/ 14 h 18"/>
                <a:gd name="T16" fmla="*/ 80 w 80"/>
                <a:gd name="T17" fmla="*/ 18 h 18"/>
                <a:gd name="T18" fmla="*/ 76 w 80"/>
                <a:gd name="T19" fmla="*/ 14 h 18"/>
                <a:gd name="T20" fmla="*/ 70 w 80"/>
                <a:gd name="T21" fmla="*/ 4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18"/>
                <a:gd name="T35" fmla="*/ 80 w 80"/>
                <a:gd name="T36" fmla="*/ 18 h 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18">
                  <a:moveTo>
                    <a:pt x="70" y="4"/>
                  </a:moveTo>
                  <a:lnTo>
                    <a:pt x="50" y="2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10" y="10"/>
                  </a:lnTo>
                  <a:lnTo>
                    <a:pt x="26" y="14"/>
                  </a:lnTo>
                  <a:lnTo>
                    <a:pt x="80" y="18"/>
                  </a:lnTo>
                  <a:lnTo>
                    <a:pt x="76" y="14"/>
                  </a:lnTo>
                  <a:lnTo>
                    <a:pt x="7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9" name="Freeform 346"/>
            <p:cNvSpPr>
              <a:spLocks/>
            </p:cNvSpPr>
            <p:nvPr/>
          </p:nvSpPr>
          <p:spPr bwMode="auto">
            <a:xfrm>
              <a:off x="3722" y="1400"/>
              <a:ext cx="60" cy="22"/>
            </a:xfrm>
            <a:custGeom>
              <a:avLst/>
              <a:gdLst>
                <a:gd name="T0" fmla="*/ 60 w 60"/>
                <a:gd name="T1" fmla="*/ 12 h 22"/>
                <a:gd name="T2" fmla="*/ 28 w 60"/>
                <a:gd name="T3" fmla="*/ 2 h 22"/>
                <a:gd name="T4" fmla="*/ 22 w 60"/>
                <a:gd name="T5" fmla="*/ 8 h 22"/>
                <a:gd name="T6" fmla="*/ 16 w 60"/>
                <a:gd name="T7" fmla="*/ 0 h 22"/>
                <a:gd name="T8" fmla="*/ 8 w 60"/>
                <a:gd name="T9" fmla="*/ 0 h 22"/>
                <a:gd name="T10" fmla="*/ 12 w 60"/>
                <a:gd name="T11" fmla="*/ 2 h 22"/>
                <a:gd name="T12" fmla="*/ 0 w 60"/>
                <a:gd name="T13" fmla="*/ 2 h 22"/>
                <a:gd name="T14" fmla="*/ 2 w 60"/>
                <a:gd name="T15" fmla="*/ 4 h 22"/>
                <a:gd name="T16" fmla="*/ 8 w 60"/>
                <a:gd name="T17" fmla="*/ 8 h 22"/>
                <a:gd name="T18" fmla="*/ 2 w 60"/>
                <a:gd name="T19" fmla="*/ 12 h 22"/>
                <a:gd name="T20" fmla="*/ 6 w 60"/>
                <a:gd name="T21" fmla="*/ 22 h 22"/>
                <a:gd name="T22" fmla="*/ 60 w 60"/>
                <a:gd name="T23" fmla="*/ 14 h 22"/>
                <a:gd name="T24" fmla="*/ 60 w 60"/>
                <a:gd name="T25" fmla="*/ 12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"/>
                <a:gd name="T40" fmla="*/ 0 h 22"/>
                <a:gd name="T41" fmla="*/ 60 w 60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" h="22">
                  <a:moveTo>
                    <a:pt x="60" y="12"/>
                  </a:moveTo>
                  <a:lnTo>
                    <a:pt x="28" y="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8" y="8"/>
                  </a:lnTo>
                  <a:lnTo>
                    <a:pt x="2" y="12"/>
                  </a:lnTo>
                  <a:lnTo>
                    <a:pt x="6" y="22"/>
                  </a:lnTo>
                  <a:lnTo>
                    <a:pt x="60" y="14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0" name="Freeform 347"/>
            <p:cNvSpPr>
              <a:spLocks/>
            </p:cNvSpPr>
            <p:nvPr/>
          </p:nvSpPr>
          <p:spPr bwMode="auto">
            <a:xfrm>
              <a:off x="3592" y="1374"/>
              <a:ext cx="64" cy="12"/>
            </a:xfrm>
            <a:custGeom>
              <a:avLst/>
              <a:gdLst>
                <a:gd name="T0" fmla="*/ 64 w 64"/>
                <a:gd name="T1" fmla="*/ 6 h 12"/>
                <a:gd name="T2" fmla="*/ 36 w 64"/>
                <a:gd name="T3" fmla="*/ 0 h 12"/>
                <a:gd name="T4" fmla="*/ 2 w 64"/>
                <a:gd name="T5" fmla="*/ 4 h 12"/>
                <a:gd name="T6" fmla="*/ 10 w 64"/>
                <a:gd name="T7" fmla="*/ 4 h 12"/>
                <a:gd name="T8" fmla="*/ 10 w 64"/>
                <a:gd name="T9" fmla="*/ 8 h 12"/>
                <a:gd name="T10" fmla="*/ 0 w 64"/>
                <a:gd name="T11" fmla="*/ 10 h 12"/>
                <a:gd name="T12" fmla="*/ 18 w 64"/>
                <a:gd name="T13" fmla="*/ 12 h 12"/>
                <a:gd name="T14" fmla="*/ 14 w 64"/>
                <a:gd name="T15" fmla="*/ 12 h 12"/>
                <a:gd name="T16" fmla="*/ 64 w 64"/>
                <a:gd name="T17" fmla="*/ 12 h 12"/>
                <a:gd name="T18" fmla="*/ 58 w 64"/>
                <a:gd name="T19" fmla="*/ 8 h 12"/>
                <a:gd name="T20" fmla="*/ 64 w 64"/>
                <a:gd name="T21" fmla="*/ 6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"/>
                <a:gd name="T34" fmla="*/ 0 h 12"/>
                <a:gd name="T35" fmla="*/ 64 w 64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" h="12">
                  <a:moveTo>
                    <a:pt x="64" y="6"/>
                  </a:moveTo>
                  <a:lnTo>
                    <a:pt x="36" y="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0" y="10"/>
                  </a:lnTo>
                  <a:lnTo>
                    <a:pt x="18" y="12"/>
                  </a:lnTo>
                  <a:lnTo>
                    <a:pt x="14" y="12"/>
                  </a:lnTo>
                  <a:lnTo>
                    <a:pt x="64" y="12"/>
                  </a:lnTo>
                  <a:lnTo>
                    <a:pt x="58" y="8"/>
                  </a:lnTo>
                  <a:lnTo>
                    <a:pt x="6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1" name="Freeform 348"/>
            <p:cNvSpPr>
              <a:spLocks/>
            </p:cNvSpPr>
            <p:nvPr/>
          </p:nvSpPr>
          <p:spPr bwMode="auto">
            <a:xfrm>
              <a:off x="4348" y="1460"/>
              <a:ext cx="68" cy="12"/>
            </a:xfrm>
            <a:custGeom>
              <a:avLst/>
              <a:gdLst>
                <a:gd name="T0" fmla="*/ 68 w 68"/>
                <a:gd name="T1" fmla="*/ 6 h 12"/>
                <a:gd name="T2" fmla="*/ 16 w 68"/>
                <a:gd name="T3" fmla="*/ 2 h 12"/>
                <a:gd name="T4" fmla="*/ 0 w 68"/>
                <a:gd name="T5" fmla="*/ 0 h 12"/>
                <a:gd name="T6" fmla="*/ 6 w 68"/>
                <a:gd name="T7" fmla="*/ 4 h 12"/>
                <a:gd name="T8" fmla="*/ 64 w 68"/>
                <a:gd name="T9" fmla="*/ 12 h 12"/>
                <a:gd name="T10" fmla="*/ 68 w 68"/>
                <a:gd name="T11" fmla="*/ 6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12"/>
                <a:gd name="T20" fmla="*/ 68 w 68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12">
                  <a:moveTo>
                    <a:pt x="68" y="6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6" y="4"/>
                  </a:lnTo>
                  <a:lnTo>
                    <a:pt x="64" y="12"/>
                  </a:lnTo>
                  <a:lnTo>
                    <a:pt x="68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2" name="Freeform 349"/>
            <p:cNvSpPr>
              <a:spLocks/>
            </p:cNvSpPr>
            <p:nvPr/>
          </p:nvSpPr>
          <p:spPr bwMode="auto">
            <a:xfrm>
              <a:off x="2860" y="1840"/>
              <a:ext cx="34" cy="12"/>
            </a:xfrm>
            <a:custGeom>
              <a:avLst/>
              <a:gdLst>
                <a:gd name="T0" fmla="*/ 10 w 34"/>
                <a:gd name="T1" fmla="*/ 0 h 12"/>
                <a:gd name="T2" fmla="*/ 10 w 34"/>
                <a:gd name="T3" fmla="*/ 4 h 12"/>
                <a:gd name="T4" fmla="*/ 0 w 34"/>
                <a:gd name="T5" fmla="*/ 4 h 12"/>
                <a:gd name="T6" fmla="*/ 0 w 34"/>
                <a:gd name="T7" fmla="*/ 6 h 12"/>
                <a:gd name="T8" fmla="*/ 2 w 34"/>
                <a:gd name="T9" fmla="*/ 6 h 12"/>
                <a:gd name="T10" fmla="*/ 0 w 34"/>
                <a:gd name="T11" fmla="*/ 6 h 12"/>
                <a:gd name="T12" fmla="*/ 0 w 34"/>
                <a:gd name="T13" fmla="*/ 10 h 12"/>
                <a:gd name="T14" fmla="*/ 8 w 34"/>
                <a:gd name="T15" fmla="*/ 10 h 12"/>
                <a:gd name="T16" fmla="*/ 34 w 34"/>
                <a:gd name="T17" fmla="*/ 12 h 12"/>
                <a:gd name="T18" fmla="*/ 34 w 34"/>
                <a:gd name="T19" fmla="*/ 4 h 12"/>
                <a:gd name="T20" fmla="*/ 20 w 34"/>
                <a:gd name="T21" fmla="*/ 4 h 12"/>
                <a:gd name="T22" fmla="*/ 10 w 34"/>
                <a:gd name="T23" fmla="*/ 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12"/>
                <a:gd name="T38" fmla="*/ 34 w 34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12">
                  <a:moveTo>
                    <a:pt x="10" y="0"/>
                  </a:moveTo>
                  <a:lnTo>
                    <a:pt x="1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34" y="12"/>
                  </a:lnTo>
                  <a:lnTo>
                    <a:pt x="34" y="4"/>
                  </a:lnTo>
                  <a:lnTo>
                    <a:pt x="2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3" name="Freeform 350"/>
            <p:cNvSpPr>
              <a:spLocks/>
            </p:cNvSpPr>
            <p:nvPr/>
          </p:nvSpPr>
          <p:spPr bwMode="auto">
            <a:xfrm>
              <a:off x="4318" y="1486"/>
              <a:ext cx="54" cy="12"/>
            </a:xfrm>
            <a:custGeom>
              <a:avLst/>
              <a:gdLst>
                <a:gd name="T0" fmla="*/ 54 w 54"/>
                <a:gd name="T1" fmla="*/ 12 h 12"/>
                <a:gd name="T2" fmla="*/ 0 w 54"/>
                <a:gd name="T3" fmla="*/ 8 h 12"/>
                <a:gd name="T4" fmla="*/ 18 w 54"/>
                <a:gd name="T5" fmla="*/ 0 h 12"/>
                <a:gd name="T6" fmla="*/ 48 w 54"/>
                <a:gd name="T7" fmla="*/ 10 h 12"/>
                <a:gd name="T8" fmla="*/ 54 w 5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12"/>
                <a:gd name="T17" fmla="*/ 54 w 5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12">
                  <a:moveTo>
                    <a:pt x="54" y="12"/>
                  </a:moveTo>
                  <a:lnTo>
                    <a:pt x="0" y="8"/>
                  </a:lnTo>
                  <a:lnTo>
                    <a:pt x="18" y="0"/>
                  </a:lnTo>
                  <a:lnTo>
                    <a:pt x="48" y="10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4" name="Freeform 351"/>
            <p:cNvSpPr>
              <a:spLocks/>
            </p:cNvSpPr>
            <p:nvPr/>
          </p:nvSpPr>
          <p:spPr bwMode="auto">
            <a:xfrm>
              <a:off x="3194" y="1562"/>
              <a:ext cx="26" cy="14"/>
            </a:xfrm>
            <a:custGeom>
              <a:avLst/>
              <a:gdLst>
                <a:gd name="T0" fmla="*/ 26 w 26"/>
                <a:gd name="T1" fmla="*/ 8 h 14"/>
                <a:gd name="T2" fmla="*/ 6 w 26"/>
                <a:gd name="T3" fmla="*/ 14 h 14"/>
                <a:gd name="T4" fmla="*/ 0 w 26"/>
                <a:gd name="T5" fmla="*/ 4 h 14"/>
                <a:gd name="T6" fmla="*/ 6 w 26"/>
                <a:gd name="T7" fmla="*/ 0 h 14"/>
                <a:gd name="T8" fmla="*/ 26 w 26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4"/>
                <a:gd name="T17" fmla="*/ 26 w 2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4">
                  <a:moveTo>
                    <a:pt x="26" y="8"/>
                  </a:moveTo>
                  <a:lnTo>
                    <a:pt x="6" y="14"/>
                  </a:lnTo>
                  <a:lnTo>
                    <a:pt x="0" y="4"/>
                  </a:lnTo>
                  <a:lnTo>
                    <a:pt x="6" y="0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5" name="Freeform 352"/>
            <p:cNvSpPr>
              <a:spLocks/>
            </p:cNvSpPr>
            <p:nvPr/>
          </p:nvSpPr>
          <p:spPr bwMode="auto">
            <a:xfrm>
              <a:off x="194" y="1528"/>
              <a:ext cx="40" cy="8"/>
            </a:xfrm>
            <a:custGeom>
              <a:avLst/>
              <a:gdLst>
                <a:gd name="T0" fmla="*/ 38 w 40"/>
                <a:gd name="T1" fmla="*/ 4 h 8"/>
                <a:gd name="T2" fmla="*/ 0 w 40"/>
                <a:gd name="T3" fmla="*/ 8 h 8"/>
                <a:gd name="T4" fmla="*/ 20 w 40"/>
                <a:gd name="T5" fmla="*/ 0 h 8"/>
                <a:gd name="T6" fmla="*/ 40 w 40"/>
                <a:gd name="T7" fmla="*/ 4 h 8"/>
                <a:gd name="T8" fmla="*/ 38 w 40"/>
                <a:gd name="T9" fmla="*/ 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38" y="4"/>
                  </a:moveTo>
                  <a:lnTo>
                    <a:pt x="0" y="8"/>
                  </a:lnTo>
                  <a:lnTo>
                    <a:pt x="20" y="0"/>
                  </a:lnTo>
                  <a:lnTo>
                    <a:pt x="40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6" name="Freeform 353"/>
            <p:cNvSpPr>
              <a:spLocks/>
            </p:cNvSpPr>
            <p:nvPr/>
          </p:nvSpPr>
          <p:spPr bwMode="auto">
            <a:xfrm>
              <a:off x="4984" y="2034"/>
              <a:ext cx="14" cy="22"/>
            </a:xfrm>
            <a:custGeom>
              <a:avLst/>
              <a:gdLst>
                <a:gd name="T0" fmla="*/ 14 w 14"/>
                <a:gd name="T1" fmla="*/ 0 h 22"/>
                <a:gd name="T2" fmla="*/ 2 w 14"/>
                <a:gd name="T3" fmla="*/ 6 h 22"/>
                <a:gd name="T4" fmla="*/ 0 w 14"/>
                <a:gd name="T5" fmla="*/ 22 h 22"/>
                <a:gd name="T6" fmla="*/ 6 w 14"/>
                <a:gd name="T7" fmla="*/ 14 h 22"/>
                <a:gd name="T8" fmla="*/ 12 w 14"/>
                <a:gd name="T9" fmla="*/ 4 h 22"/>
                <a:gd name="T10" fmla="*/ 14 w 14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2"/>
                <a:gd name="T20" fmla="*/ 14 w 14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2">
                  <a:moveTo>
                    <a:pt x="14" y="0"/>
                  </a:moveTo>
                  <a:lnTo>
                    <a:pt x="2" y="6"/>
                  </a:lnTo>
                  <a:lnTo>
                    <a:pt x="0" y="22"/>
                  </a:lnTo>
                  <a:lnTo>
                    <a:pt x="6" y="14"/>
                  </a:lnTo>
                  <a:lnTo>
                    <a:pt x="12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7" name="Freeform 354"/>
            <p:cNvSpPr>
              <a:spLocks/>
            </p:cNvSpPr>
            <p:nvPr/>
          </p:nvSpPr>
          <p:spPr bwMode="auto">
            <a:xfrm>
              <a:off x="4882" y="1528"/>
              <a:ext cx="18" cy="10"/>
            </a:xfrm>
            <a:custGeom>
              <a:avLst/>
              <a:gdLst>
                <a:gd name="T0" fmla="*/ 4 w 18"/>
                <a:gd name="T1" fmla="*/ 0 h 10"/>
                <a:gd name="T2" fmla="*/ 0 w 18"/>
                <a:gd name="T3" fmla="*/ 6 h 10"/>
                <a:gd name="T4" fmla="*/ 8 w 18"/>
                <a:gd name="T5" fmla="*/ 10 h 10"/>
                <a:gd name="T6" fmla="*/ 18 w 18"/>
                <a:gd name="T7" fmla="*/ 10 h 10"/>
                <a:gd name="T8" fmla="*/ 4 w 1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4" y="0"/>
                  </a:moveTo>
                  <a:lnTo>
                    <a:pt x="0" y="6"/>
                  </a:lnTo>
                  <a:lnTo>
                    <a:pt x="8" y="10"/>
                  </a:lnTo>
                  <a:lnTo>
                    <a:pt x="18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8" name="Freeform 355"/>
            <p:cNvSpPr>
              <a:spLocks/>
            </p:cNvSpPr>
            <p:nvPr/>
          </p:nvSpPr>
          <p:spPr bwMode="auto">
            <a:xfrm>
              <a:off x="3318" y="1546"/>
              <a:ext cx="32" cy="10"/>
            </a:xfrm>
            <a:custGeom>
              <a:avLst/>
              <a:gdLst>
                <a:gd name="T0" fmla="*/ 32 w 32"/>
                <a:gd name="T1" fmla="*/ 10 h 10"/>
                <a:gd name="T2" fmla="*/ 4 w 32"/>
                <a:gd name="T3" fmla="*/ 0 h 10"/>
                <a:gd name="T4" fmla="*/ 0 w 32"/>
                <a:gd name="T5" fmla="*/ 2 h 10"/>
                <a:gd name="T6" fmla="*/ 20 w 32"/>
                <a:gd name="T7" fmla="*/ 10 h 10"/>
                <a:gd name="T8" fmla="*/ 32 w 32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0"/>
                <a:gd name="T17" fmla="*/ 32 w 3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0">
                  <a:moveTo>
                    <a:pt x="32" y="1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20" y="10"/>
                  </a:lnTo>
                  <a:lnTo>
                    <a:pt x="32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9" name="Freeform 356"/>
            <p:cNvSpPr>
              <a:spLocks/>
            </p:cNvSpPr>
            <p:nvPr/>
          </p:nvSpPr>
          <p:spPr bwMode="auto">
            <a:xfrm>
              <a:off x="2878" y="1770"/>
              <a:ext cx="16" cy="8"/>
            </a:xfrm>
            <a:custGeom>
              <a:avLst/>
              <a:gdLst>
                <a:gd name="T0" fmla="*/ 16 w 16"/>
                <a:gd name="T1" fmla="*/ 2 h 8"/>
                <a:gd name="T2" fmla="*/ 2 w 16"/>
                <a:gd name="T3" fmla="*/ 8 h 8"/>
                <a:gd name="T4" fmla="*/ 0 w 16"/>
                <a:gd name="T5" fmla="*/ 2 h 8"/>
                <a:gd name="T6" fmla="*/ 14 w 16"/>
                <a:gd name="T7" fmla="*/ 0 h 8"/>
                <a:gd name="T8" fmla="*/ 16 w 16"/>
                <a:gd name="T9" fmla="*/ 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16" y="2"/>
                  </a:moveTo>
                  <a:lnTo>
                    <a:pt x="2" y="8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0" name="Freeform 357"/>
            <p:cNvSpPr>
              <a:spLocks/>
            </p:cNvSpPr>
            <p:nvPr/>
          </p:nvSpPr>
          <p:spPr bwMode="auto">
            <a:xfrm>
              <a:off x="4982" y="1756"/>
              <a:ext cx="10" cy="12"/>
            </a:xfrm>
            <a:custGeom>
              <a:avLst/>
              <a:gdLst>
                <a:gd name="T0" fmla="*/ 10 w 10"/>
                <a:gd name="T1" fmla="*/ 4 h 12"/>
                <a:gd name="T2" fmla="*/ 4 w 10"/>
                <a:gd name="T3" fmla="*/ 12 h 12"/>
                <a:gd name="T4" fmla="*/ 0 w 10"/>
                <a:gd name="T5" fmla="*/ 6 h 12"/>
                <a:gd name="T6" fmla="*/ 4 w 10"/>
                <a:gd name="T7" fmla="*/ 0 h 12"/>
                <a:gd name="T8" fmla="*/ 10 w 10"/>
                <a:gd name="T9" fmla="*/ 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2"/>
                <a:gd name="T17" fmla="*/ 10 w 10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2">
                  <a:moveTo>
                    <a:pt x="10" y="4"/>
                  </a:moveTo>
                  <a:lnTo>
                    <a:pt x="4" y="12"/>
                  </a:lnTo>
                  <a:lnTo>
                    <a:pt x="0" y="6"/>
                  </a:lnTo>
                  <a:lnTo>
                    <a:pt x="4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1" name="Freeform 358"/>
            <p:cNvSpPr>
              <a:spLocks/>
            </p:cNvSpPr>
            <p:nvPr/>
          </p:nvSpPr>
          <p:spPr bwMode="auto">
            <a:xfrm>
              <a:off x="4774" y="1558"/>
              <a:ext cx="22" cy="2"/>
            </a:xfrm>
            <a:custGeom>
              <a:avLst/>
              <a:gdLst>
                <a:gd name="T0" fmla="*/ 22 w 22"/>
                <a:gd name="T1" fmla="*/ 0 h 2"/>
                <a:gd name="T2" fmla="*/ 20 w 22"/>
                <a:gd name="T3" fmla="*/ 2 h 2"/>
                <a:gd name="T4" fmla="*/ 0 w 22"/>
                <a:gd name="T5" fmla="*/ 0 h 2"/>
                <a:gd name="T6" fmla="*/ 20 w 22"/>
                <a:gd name="T7" fmla="*/ 0 h 2"/>
                <a:gd name="T8" fmla="*/ 22 w 2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"/>
                <a:gd name="T17" fmla="*/ 22 w 2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">
                  <a:moveTo>
                    <a:pt x="22" y="0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2" name="Freeform 359"/>
            <p:cNvSpPr>
              <a:spLocks/>
            </p:cNvSpPr>
            <p:nvPr/>
          </p:nvSpPr>
          <p:spPr bwMode="auto">
            <a:xfrm>
              <a:off x="3438" y="1494"/>
              <a:ext cx="20" cy="6"/>
            </a:xfrm>
            <a:custGeom>
              <a:avLst/>
              <a:gdLst>
                <a:gd name="T0" fmla="*/ 20 w 20"/>
                <a:gd name="T1" fmla="*/ 4 h 6"/>
                <a:gd name="T2" fmla="*/ 0 w 20"/>
                <a:gd name="T3" fmla="*/ 6 h 6"/>
                <a:gd name="T4" fmla="*/ 2 w 20"/>
                <a:gd name="T5" fmla="*/ 0 h 6"/>
                <a:gd name="T6" fmla="*/ 12 w 20"/>
                <a:gd name="T7" fmla="*/ 2 h 6"/>
                <a:gd name="T8" fmla="*/ 20 w 20"/>
                <a:gd name="T9" fmla="*/ 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6"/>
                <a:gd name="T17" fmla="*/ 20 w 2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6">
                  <a:moveTo>
                    <a:pt x="20" y="4"/>
                  </a:moveTo>
                  <a:lnTo>
                    <a:pt x="0" y="6"/>
                  </a:lnTo>
                  <a:lnTo>
                    <a:pt x="2" y="0"/>
                  </a:lnTo>
                  <a:lnTo>
                    <a:pt x="12" y="2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3" name="Freeform 360"/>
            <p:cNvSpPr>
              <a:spLocks/>
            </p:cNvSpPr>
            <p:nvPr/>
          </p:nvSpPr>
          <p:spPr bwMode="auto">
            <a:xfrm>
              <a:off x="3220" y="1380"/>
              <a:ext cx="30" cy="4"/>
            </a:xfrm>
            <a:custGeom>
              <a:avLst/>
              <a:gdLst>
                <a:gd name="T0" fmla="*/ 30 w 30"/>
                <a:gd name="T1" fmla="*/ 0 h 4"/>
                <a:gd name="T2" fmla="*/ 0 w 30"/>
                <a:gd name="T3" fmla="*/ 0 h 4"/>
                <a:gd name="T4" fmla="*/ 18 w 30"/>
                <a:gd name="T5" fmla="*/ 4 h 4"/>
                <a:gd name="T6" fmla="*/ 30 w 3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"/>
                <a:gd name="T14" fmla="*/ 30 w 30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">
                  <a:moveTo>
                    <a:pt x="30" y="0"/>
                  </a:moveTo>
                  <a:lnTo>
                    <a:pt x="0" y="0"/>
                  </a:lnTo>
                  <a:lnTo>
                    <a:pt x="18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4" name="Freeform 361"/>
            <p:cNvSpPr>
              <a:spLocks/>
            </p:cNvSpPr>
            <p:nvPr/>
          </p:nvSpPr>
          <p:spPr bwMode="auto">
            <a:xfrm>
              <a:off x="3254" y="1374"/>
              <a:ext cx="32" cy="4"/>
            </a:xfrm>
            <a:custGeom>
              <a:avLst/>
              <a:gdLst>
                <a:gd name="T0" fmla="*/ 32 w 32"/>
                <a:gd name="T1" fmla="*/ 4 h 4"/>
                <a:gd name="T2" fmla="*/ 0 w 32"/>
                <a:gd name="T3" fmla="*/ 4 h 4"/>
                <a:gd name="T4" fmla="*/ 28 w 32"/>
                <a:gd name="T5" fmla="*/ 0 h 4"/>
                <a:gd name="T6" fmla="*/ 32 w 32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4"/>
                <a:gd name="T14" fmla="*/ 32 w 3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4">
                  <a:moveTo>
                    <a:pt x="32" y="4"/>
                  </a:moveTo>
                  <a:lnTo>
                    <a:pt x="0" y="4"/>
                  </a:lnTo>
                  <a:lnTo>
                    <a:pt x="28" y="0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5" name="Freeform 362"/>
            <p:cNvSpPr>
              <a:spLocks/>
            </p:cNvSpPr>
            <p:nvPr/>
          </p:nvSpPr>
          <p:spPr bwMode="auto">
            <a:xfrm>
              <a:off x="3944" y="1476"/>
              <a:ext cx="22" cy="4"/>
            </a:xfrm>
            <a:custGeom>
              <a:avLst/>
              <a:gdLst>
                <a:gd name="T0" fmla="*/ 22 w 22"/>
                <a:gd name="T1" fmla="*/ 0 h 4"/>
                <a:gd name="T2" fmla="*/ 0 w 22"/>
                <a:gd name="T3" fmla="*/ 2 h 4"/>
                <a:gd name="T4" fmla="*/ 22 w 22"/>
                <a:gd name="T5" fmla="*/ 4 h 4"/>
                <a:gd name="T6" fmla="*/ 22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"/>
                <a:gd name="T14" fmla="*/ 22 w 2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">
                  <a:moveTo>
                    <a:pt x="22" y="0"/>
                  </a:moveTo>
                  <a:lnTo>
                    <a:pt x="0" y="2"/>
                  </a:lnTo>
                  <a:lnTo>
                    <a:pt x="22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6" name="Freeform 363"/>
            <p:cNvSpPr>
              <a:spLocks/>
            </p:cNvSpPr>
            <p:nvPr/>
          </p:nvSpPr>
          <p:spPr bwMode="auto">
            <a:xfrm>
              <a:off x="5028" y="1928"/>
              <a:ext cx="4" cy="10"/>
            </a:xfrm>
            <a:custGeom>
              <a:avLst/>
              <a:gdLst>
                <a:gd name="T0" fmla="*/ 4 w 4"/>
                <a:gd name="T1" fmla="*/ 2 h 10"/>
                <a:gd name="T2" fmla="*/ 2 w 4"/>
                <a:gd name="T3" fmla="*/ 10 h 10"/>
                <a:gd name="T4" fmla="*/ 0 w 4"/>
                <a:gd name="T5" fmla="*/ 0 h 10"/>
                <a:gd name="T6" fmla="*/ 4 w 4"/>
                <a:gd name="T7" fmla="*/ 2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0"/>
                <a:gd name="T14" fmla="*/ 4 w 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0">
                  <a:moveTo>
                    <a:pt x="4" y="2"/>
                  </a:moveTo>
                  <a:lnTo>
                    <a:pt x="2" y="10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7" name="Freeform 364"/>
            <p:cNvSpPr>
              <a:spLocks/>
            </p:cNvSpPr>
            <p:nvPr/>
          </p:nvSpPr>
          <p:spPr bwMode="auto">
            <a:xfrm>
              <a:off x="4970" y="2056"/>
              <a:ext cx="4" cy="12"/>
            </a:xfrm>
            <a:custGeom>
              <a:avLst/>
              <a:gdLst>
                <a:gd name="T0" fmla="*/ 4 w 4"/>
                <a:gd name="T1" fmla="*/ 0 h 12"/>
                <a:gd name="T2" fmla="*/ 0 w 4"/>
                <a:gd name="T3" fmla="*/ 12 h 12"/>
                <a:gd name="T4" fmla="*/ 0 w 4"/>
                <a:gd name="T5" fmla="*/ 4 h 12"/>
                <a:gd name="T6" fmla="*/ 4 w 4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2"/>
                <a:gd name="T14" fmla="*/ 4 w 4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2">
                  <a:moveTo>
                    <a:pt x="4" y="0"/>
                  </a:move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8" name="Freeform 365"/>
            <p:cNvSpPr>
              <a:spLocks/>
            </p:cNvSpPr>
            <p:nvPr/>
          </p:nvSpPr>
          <p:spPr bwMode="auto">
            <a:xfrm>
              <a:off x="4306" y="1480"/>
              <a:ext cx="10" cy="6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10 w 10"/>
                <a:gd name="T5" fmla="*/ 6 h 6"/>
                <a:gd name="T6" fmla="*/ 10 w 1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6"/>
                <a:gd name="T14" fmla="*/ 10 w 10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9" name="Freeform 366"/>
            <p:cNvSpPr>
              <a:spLocks/>
            </p:cNvSpPr>
            <p:nvPr/>
          </p:nvSpPr>
          <p:spPr bwMode="auto">
            <a:xfrm>
              <a:off x="3540" y="1510"/>
              <a:ext cx="12" cy="4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4 h 4"/>
                <a:gd name="T4" fmla="*/ 0 w 12"/>
                <a:gd name="T5" fmla="*/ 0 h 4"/>
                <a:gd name="T6" fmla="*/ 12 w 1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4"/>
                <a:gd name="T14" fmla="*/ 12 w 1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4">
                  <a:moveTo>
                    <a:pt x="12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0" name="Freeform 367"/>
            <p:cNvSpPr>
              <a:spLocks/>
            </p:cNvSpPr>
            <p:nvPr/>
          </p:nvSpPr>
          <p:spPr bwMode="auto">
            <a:xfrm>
              <a:off x="3200" y="1386"/>
              <a:ext cx="22" cy="1"/>
            </a:xfrm>
            <a:custGeom>
              <a:avLst/>
              <a:gdLst>
                <a:gd name="T0" fmla="*/ 22 w 22"/>
                <a:gd name="T1" fmla="*/ 0 h 1"/>
                <a:gd name="T2" fmla="*/ 0 w 22"/>
                <a:gd name="T3" fmla="*/ 0 h 1"/>
                <a:gd name="T4" fmla="*/ 10 w 22"/>
                <a:gd name="T5" fmla="*/ 0 h 1"/>
                <a:gd name="T6" fmla="*/ 22 w 2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"/>
                <a:gd name="T14" fmla="*/ 22 w 2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">
                  <a:moveTo>
                    <a:pt x="22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1" name="Freeform 368"/>
            <p:cNvSpPr>
              <a:spLocks/>
            </p:cNvSpPr>
            <p:nvPr/>
          </p:nvSpPr>
          <p:spPr bwMode="auto">
            <a:xfrm>
              <a:off x="5094" y="1832"/>
              <a:ext cx="24" cy="14"/>
            </a:xfrm>
            <a:custGeom>
              <a:avLst/>
              <a:gdLst>
                <a:gd name="T0" fmla="*/ 24 w 24"/>
                <a:gd name="T1" fmla="*/ 14 h 14"/>
                <a:gd name="T2" fmla="*/ 0 w 24"/>
                <a:gd name="T3" fmla="*/ 0 h 14"/>
                <a:gd name="T4" fmla="*/ 20 w 24"/>
                <a:gd name="T5" fmla="*/ 10 h 14"/>
                <a:gd name="T6" fmla="*/ 24 w 24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4"/>
                <a:gd name="T14" fmla="*/ 24 w 2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4">
                  <a:moveTo>
                    <a:pt x="24" y="14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2" name="Freeform 369"/>
            <p:cNvSpPr>
              <a:spLocks/>
            </p:cNvSpPr>
            <p:nvPr/>
          </p:nvSpPr>
          <p:spPr bwMode="auto">
            <a:xfrm>
              <a:off x="4208" y="1454"/>
              <a:ext cx="14" cy="8"/>
            </a:xfrm>
            <a:custGeom>
              <a:avLst/>
              <a:gdLst>
                <a:gd name="T0" fmla="*/ 12 w 14"/>
                <a:gd name="T1" fmla="*/ 2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8"/>
                <a:gd name="T14" fmla="*/ 14 w 1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8">
                  <a:moveTo>
                    <a:pt x="12" y="2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3" name="Freeform 370"/>
            <p:cNvSpPr>
              <a:spLocks/>
            </p:cNvSpPr>
            <p:nvPr/>
          </p:nvSpPr>
          <p:spPr bwMode="auto">
            <a:xfrm>
              <a:off x="2878" y="1762"/>
              <a:ext cx="12" cy="1"/>
            </a:xfrm>
            <a:custGeom>
              <a:avLst/>
              <a:gdLst>
                <a:gd name="T0" fmla="*/ 12 w 12"/>
                <a:gd name="T1" fmla="*/ 0 h 1"/>
                <a:gd name="T2" fmla="*/ 0 w 12"/>
                <a:gd name="T3" fmla="*/ 0 h 1"/>
                <a:gd name="T4" fmla="*/ 2 w 12"/>
                <a:gd name="T5" fmla="*/ 0 h 1"/>
                <a:gd name="T6" fmla="*/ 12 w 1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"/>
                <a:gd name="T14" fmla="*/ 12 w 1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">
                  <a:moveTo>
                    <a:pt x="1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4" name="Rectangle 371"/>
            <p:cNvSpPr>
              <a:spLocks noChangeArrowheads="1"/>
            </p:cNvSpPr>
            <p:nvPr/>
          </p:nvSpPr>
          <p:spPr bwMode="auto">
            <a:xfrm>
              <a:off x="2754" y="2066"/>
              <a:ext cx="4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375" name="Freeform 372"/>
            <p:cNvSpPr>
              <a:spLocks/>
            </p:cNvSpPr>
            <p:nvPr/>
          </p:nvSpPr>
          <p:spPr bwMode="auto">
            <a:xfrm>
              <a:off x="2816" y="1950"/>
              <a:ext cx="94" cy="36"/>
            </a:xfrm>
            <a:custGeom>
              <a:avLst/>
              <a:gdLst>
                <a:gd name="T0" fmla="*/ 34 w 94"/>
                <a:gd name="T1" fmla="*/ 0 h 36"/>
                <a:gd name="T2" fmla="*/ 34 w 94"/>
                <a:gd name="T3" fmla="*/ 2 h 36"/>
                <a:gd name="T4" fmla="*/ 28 w 94"/>
                <a:gd name="T5" fmla="*/ 6 h 36"/>
                <a:gd name="T6" fmla="*/ 24 w 94"/>
                <a:gd name="T7" fmla="*/ 8 h 36"/>
                <a:gd name="T8" fmla="*/ 24 w 94"/>
                <a:gd name="T9" fmla="*/ 10 h 36"/>
                <a:gd name="T10" fmla="*/ 18 w 94"/>
                <a:gd name="T11" fmla="*/ 16 h 36"/>
                <a:gd name="T12" fmla="*/ 10 w 94"/>
                <a:gd name="T13" fmla="*/ 18 h 36"/>
                <a:gd name="T14" fmla="*/ 4 w 94"/>
                <a:gd name="T15" fmla="*/ 18 h 36"/>
                <a:gd name="T16" fmla="*/ 0 w 94"/>
                <a:gd name="T17" fmla="*/ 16 h 36"/>
                <a:gd name="T18" fmla="*/ 10 w 94"/>
                <a:gd name="T19" fmla="*/ 32 h 36"/>
                <a:gd name="T20" fmla="*/ 16 w 94"/>
                <a:gd name="T21" fmla="*/ 34 h 36"/>
                <a:gd name="T22" fmla="*/ 34 w 94"/>
                <a:gd name="T23" fmla="*/ 36 h 36"/>
                <a:gd name="T24" fmla="*/ 62 w 94"/>
                <a:gd name="T25" fmla="*/ 24 h 36"/>
                <a:gd name="T26" fmla="*/ 88 w 94"/>
                <a:gd name="T27" fmla="*/ 24 h 36"/>
                <a:gd name="T28" fmla="*/ 94 w 94"/>
                <a:gd name="T29" fmla="*/ 10 h 36"/>
                <a:gd name="T30" fmla="*/ 70 w 94"/>
                <a:gd name="T31" fmla="*/ 4 h 36"/>
                <a:gd name="T32" fmla="*/ 56 w 94"/>
                <a:gd name="T33" fmla="*/ 6 h 36"/>
                <a:gd name="T34" fmla="*/ 52 w 94"/>
                <a:gd name="T35" fmla="*/ 2 h 36"/>
                <a:gd name="T36" fmla="*/ 34 w 94"/>
                <a:gd name="T37" fmla="*/ 0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4"/>
                <a:gd name="T58" fmla="*/ 0 h 36"/>
                <a:gd name="T59" fmla="*/ 94 w 94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4" h="36">
                  <a:moveTo>
                    <a:pt x="34" y="0"/>
                  </a:moveTo>
                  <a:lnTo>
                    <a:pt x="34" y="2"/>
                  </a:lnTo>
                  <a:lnTo>
                    <a:pt x="28" y="6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18" y="16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34" y="36"/>
                  </a:lnTo>
                  <a:lnTo>
                    <a:pt x="62" y="24"/>
                  </a:lnTo>
                  <a:lnTo>
                    <a:pt x="88" y="24"/>
                  </a:lnTo>
                  <a:lnTo>
                    <a:pt x="94" y="10"/>
                  </a:lnTo>
                  <a:lnTo>
                    <a:pt x="70" y="4"/>
                  </a:lnTo>
                  <a:lnTo>
                    <a:pt x="56" y="6"/>
                  </a:lnTo>
                  <a:lnTo>
                    <a:pt x="52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6" name="Freeform 373"/>
            <p:cNvSpPr>
              <a:spLocks/>
            </p:cNvSpPr>
            <p:nvPr/>
          </p:nvSpPr>
          <p:spPr bwMode="auto">
            <a:xfrm>
              <a:off x="2770" y="2006"/>
              <a:ext cx="46" cy="28"/>
            </a:xfrm>
            <a:custGeom>
              <a:avLst/>
              <a:gdLst>
                <a:gd name="T0" fmla="*/ 8 w 46"/>
                <a:gd name="T1" fmla="*/ 28 h 28"/>
                <a:gd name="T2" fmla="*/ 14 w 46"/>
                <a:gd name="T3" fmla="*/ 28 h 28"/>
                <a:gd name="T4" fmla="*/ 18 w 46"/>
                <a:gd name="T5" fmla="*/ 24 h 28"/>
                <a:gd name="T6" fmla="*/ 20 w 46"/>
                <a:gd name="T7" fmla="*/ 26 h 28"/>
                <a:gd name="T8" fmla="*/ 22 w 46"/>
                <a:gd name="T9" fmla="*/ 26 h 28"/>
                <a:gd name="T10" fmla="*/ 22 w 46"/>
                <a:gd name="T11" fmla="*/ 26 h 28"/>
                <a:gd name="T12" fmla="*/ 26 w 46"/>
                <a:gd name="T13" fmla="*/ 28 h 28"/>
                <a:gd name="T14" fmla="*/ 28 w 46"/>
                <a:gd name="T15" fmla="*/ 28 h 28"/>
                <a:gd name="T16" fmla="*/ 28 w 46"/>
                <a:gd name="T17" fmla="*/ 24 h 28"/>
                <a:gd name="T18" fmla="*/ 28 w 46"/>
                <a:gd name="T19" fmla="*/ 22 h 28"/>
                <a:gd name="T20" fmla="*/ 34 w 46"/>
                <a:gd name="T21" fmla="*/ 20 h 28"/>
                <a:gd name="T22" fmla="*/ 36 w 46"/>
                <a:gd name="T23" fmla="*/ 20 h 28"/>
                <a:gd name="T24" fmla="*/ 34 w 46"/>
                <a:gd name="T25" fmla="*/ 16 h 28"/>
                <a:gd name="T26" fmla="*/ 34 w 46"/>
                <a:gd name="T27" fmla="*/ 12 h 28"/>
                <a:gd name="T28" fmla="*/ 38 w 46"/>
                <a:gd name="T29" fmla="*/ 10 h 28"/>
                <a:gd name="T30" fmla="*/ 40 w 46"/>
                <a:gd name="T31" fmla="*/ 8 h 28"/>
                <a:gd name="T32" fmla="*/ 44 w 46"/>
                <a:gd name="T33" fmla="*/ 8 h 28"/>
                <a:gd name="T34" fmla="*/ 44 w 46"/>
                <a:gd name="T35" fmla="*/ 6 h 28"/>
                <a:gd name="T36" fmla="*/ 46 w 46"/>
                <a:gd name="T37" fmla="*/ 6 h 28"/>
                <a:gd name="T38" fmla="*/ 46 w 46"/>
                <a:gd name="T39" fmla="*/ 4 h 28"/>
                <a:gd name="T40" fmla="*/ 40 w 46"/>
                <a:gd name="T41" fmla="*/ 0 h 28"/>
                <a:gd name="T42" fmla="*/ 40 w 46"/>
                <a:gd name="T43" fmla="*/ 0 h 28"/>
                <a:gd name="T44" fmla="*/ 10 w 46"/>
                <a:gd name="T45" fmla="*/ 6 h 28"/>
                <a:gd name="T46" fmla="*/ 2 w 46"/>
                <a:gd name="T47" fmla="*/ 4 h 28"/>
                <a:gd name="T48" fmla="*/ 0 w 46"/>
                <a:gd name="T49" fmla="*/ 12 h 28"/>
                <a:gd name="T50" fmla="*/ 4 w 46"/>
                <a:gd name="T51" fmla="*/ 26 h 28"/>
                <a:gd name="T52" fmla="*/ 8 w 46"/>
                <a:gd name="T53" fmla="*/ 28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6"/>
                <a:gd name="T82" fmla="*/ 0 h 28"/>
                <a:gd name="T83" fmla="*/ 46 w 46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6" h="28">
                  <a:moveTo>
                    <a:pt x="8" y="28"/>
                  </a:moveTo>
                  <a:lnTo>
                    <a:pt x="14" y="28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4" y="20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4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0" y="0"/>
                  </a:lnTo>
                  <a:lnTo>
                    <a:pt x="10" y="6"/>
                  </a:lnTo>
                  <a:lnTo>
                    <a:pt x="2" y="4"/>
                  </a:lnTo>
                  <a:lnTo>
                    <a:pt x="0" y="12"/>
                  </a:lnTo>
                  <a:lnTo>
                    <a:pt x="4" y="26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7" name="Freeform 374"/>
            <p:cNvSpPr>
              <a:spLocks/>
            </p:cNvSpPr>
            <p:nvPr/>
          </p:nvSpPr>
          <p:spPr bwMode="auto">
            <a:xfrm>
              <a:off x="2714" y="1570"/>
              <a:ext cx="168" cy="260"/>
            </a:xfrm>
            <a:custGeom>
              <a:avLst/>
              <a:gdLst>
                <a:gd name="T0" fmla="*/ 118 w 168"/>
                <a:gd name="T1" fmla="*/ 100 h 260"/>
                <a:gd name="T2" fmla="*/ 98 w 168"/>
                <a:gd name="T3" fmla="*/ 112 h 260"/>
                <a:gd name="T4" fmla="*/ 88 w 168"/>
                <a:gd name="T5" fmla="*/ 122 h 260"/>
                <a:gd name="T6" fmla="*/ 82 w 168"/>
                <a:gd name="T7" fmla="*/ 138 h 260"/>
                <a:gd name="T8" fmla="*/ 104 w 168"/>
                <a:gd name="T9" fmla="*/ 166 h 260"/>
                <a:gd name="T10" fmla="*/ 96 w 168"/>
                <a:gd name="T11" fmla="*/ 182 h 260"/>
                <a:gd name="T12" fmla="*/ 92 w 168"/>
                <a:gd name="T13" fmla="*/ 178 h 260"/>
                <a:gd name="T14" fmla="*/ 106 w 168"/>
                <a:gd name="T15" fmla="*/ 182 h 260"/>
                <a:gd name="T16" fmla="*/ 94 w 168"/>
                <a:gd name="T17" fmla="*/ 188 h 260"/>
                <a:gd name="T18" fmla="*/ 78 w 168"/>
                <a:gd name="T19" fmla="*/ 196 h 260"/>
                <a:gd name="T20" fmla="*/ 82 w 168"/>
                <a:gd name="T21" fmla="*/ 200 h 260"/>
                <a:gd name="T22" fmla="*/ 84 w 168"/>
                <a:gd name="T23" fmla="*/ 214 h 260"/>
                <a:gd name="T24" fmla="*/ 78 w 168"/>
                <a:gd name="T25" fmla="*/ 230 h 260"/>
                <a:gd name="T26" fmla="*/ 52 w 168"/>
                <a:gd name="T27" fmla="*/ 248 h 260"/>
                <a:gd name="T28" fmla="*/ 32 w 168"/>
                <a:gd name="T29" fmla="*/ 260 h 260"/>
                <a:gd name="T30" fmla="*/ 24 w 168"/>
                <a:gd name="T31" fmla="*/ 232 h 260"/>
                <a:gd name="T32" fmla="*/ 10 w 168"/>
                <a:gd name="T33" fmla="*/ 206 h 260"/>
                <a:gd name="T34" fmla="*/ 6 w 168"/>
                <a:gd name="T35" fmla="*/ 202 h 260"/>
                <a:gd name="T36" fmla="*/ 4 w 168"/>
                <a:gd name="T37" fmla="*/ 190 h 260"/>
                <a:gd name="T38" fmla="*/ 14 w 168"/>
                <a:gd name="T39" fmla="*/ 154 h 260"/>
                <a:gd name="T40" fmla="*/ 20 w 168"/>
                <a:gd name="T41" fmla="*/ 142 h 260"/>
                <a:gd name="T42" fmla="*/ 8 w 168"/>
                <a:gd name="T43" fmla="*/ 118 h 260"/>
                <a:gd name="T44" fmla="*/ 20 w 168"/>
                <a:gd name="T45" fmla="*/ 90 h 260"/>
                <a:gd name="T46" fmla="*/ 26 w 168"/>
                <a:gd name="T47" fmla="*/ 82 h 260"/>
                <a:gd name="T48" fmla="*/ 34 w 168"/>
                <a:gd name="T49" fmla="*/ 52 h 260"/>
                <a:gd name="T50" fmla="*/ 52 w 168"/>
                <a:gd name="T51" fmla="*/ 40 h 260"/>
                <a:gd name="T52" fmla="*/ 78 w 168"/>
                <a:gd name="T53" fmla="*/ 16 h 260"/>
                <a:gd name="T54" fmla="*/ 104 w 168"/>
                <a:gd name="T55" fmla="*/ 10 h 260"/>
                <a:gd name="T56" fmla="*/ 108 w 168"/>
                <a:gd name="T57" fmla="*/ 0 h 260"/>
                <a:gd name="T58" fmla="*/ 162 w 168"/>
                <a:gd name="T59" fmla="*/ 42 h 260"/>
                <a:gd name="T60" fmla="*/ 150 w 168"/>
                <a:gd name="T61" fmla="*/ 60 h 260"/>
                <a:gd name="T62" fmla="*/ 144 w 168"/>
                <a:gd name="T63" fmla="*/ 64 h 260"/>
                <a:gd name="T64" fmla="*/ 132 w 168"/>
                <a:gd name="T65" fmla="*/ 66 h 260"/>
                <a:gd name="T66" fmla="*/ 134 w 168"/>
                <a:gd name="T67" fmla="*/ 88 h 2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8"/>
                <a:gd name="T103" fmla="*/ 0 h 260"/>
                <a:gd name="T104" fmla="*/ 168 w 168"/>
                <a:gd name="T105" fmla="*/ 260 h 2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8" h="260">
                  <a:moveTo>
                    <a:pt x="134" y="88"/>
                  </a:moveTo>
                  <a:lnTo>
                    <a:pt x="118" y="100"/>
                  </a:lnTo>
                  <a:lnTo>
                    <a:pt x="104" y="108"/>
                  </a:lnTo>
                  <a:lnTo>
                    <a:pt x="98" y="112"/>
                  </a:lnTo>
                  <a:lnTo>
                    <a:pt x="90" y="114"/>
                  </a:lnTo>
                  <a:lnTo>
                    <a:pt x="88" y="122"/>
                  </a:lnTo>
                  <a:lnTo>
                    <a:pt x="84" y="126"/>
                  </a:lnTo>
                  <a:lnTo>
                    <a:pt x="82" y="138"/>
                  </a:lnTo>
                  <a:lnTo>
                    <a:pt x="88" y="156"/>
                  </a:lnTo>
                  <a:lnTo>
                    <a:pt x="104" y="166"/>
                  </a:lnTo>
                  <a:lnTo>
                    <a:pt x="112" y="174"/>
                  </a:lnTo>
                  <a:lnTo>
                    <a:pt x="96" y="182"/>
                  </a:lnTo>
                  <a:lnTo>
                    <a:pt x="92" y="176"/>
                  </a:lnTo>
                  <a:lnTo>
                    <a:pt x="92" y="178"/>
                  </a:lnTo>
                  <a:lnTo>
                    <a:pt x="74" y="180"/>
                  </a:lnTo>
                  <a:lnTo>
                    <a:pt x="106" y="182"/>
                  </a:lnTo>
                  <a:lnTo>
                    <a:pt x="96" y="190"/>
                  </a:lnTo>
                  <a:lnTo>
                    <a:pt x="94" y="188"/>
                  </a:lnTo>
                  <a:lnTo>
                    <a:pt x="86" y="198"/>
                  </a:lnTo>
                  <a:lnTo>
                    <a:pt x="78" y="196"/>
                  </a:lnTo>
                  <a:lnTo>
                    <a:pt x="84" y="200"/>
                  </a:lnTo>
                  <a:lnTo>
                    <a:pt x="82" y="200"/>
                  </a:lnTo>
                  <a:lnTo>
                    <a:pt x="82" y="210"/>
                  </a:lnTo>
                  <a:lnTo>
                    <a:pt x="84" y="214"/>
                  </a:lnTo>
                  <a:lnTo>
                    <a:pt x="82" y="212"/>
                  </a:lnTo>
                  <a:lnTo>
                    <a:pt x="78" y="230"/>
                  </a:lnTo>
                  <a:lnTo>
                    <a:pt x="78" y="244"/>
                  </a:lnTo>
                  <a:lnTo>
                    <a:pt x="52" y="248"/>
                  </a:lnTo>
                  <a:lnTo>
                    <a:pt x="50" y="260"/>
                  </a:lnTo>
                  <a:lnTo>
                    <a:pt x="32" y="260"/>
                  </a:lnTo>
                  <a:lnTo>
                    <a:pt x="26" y="244"/>
                  </a:lnTo>
                  <a:lnTo>
                    <a:pt x="24" y="232"/>
                  </a:lnTo>
                  <a:lnTo>
                    <a:pt x="10" y="210"/>
                  </a:lnTo>
                  <a:lnTo>
                    <a:pt x="10" y="206"/>
                  </a:lnTo>
                  <a:lnTo>
                    <a:pt x="6" y="202"/>
                  </a:lnTo>
                  <a:lnTo>
                    <a:pt x="0" y="192"/>
                  </a:lnTo>
                  <a:lnTo>
                    <a:pt x="4" y="190"/>
                  </a:lnTo>
                  <a:lnTo>
                    <a:pt x="12" y="17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20" y="142"/>
                  </a:lnTo>
                  <a:lnTo>
                    <a:pt x="8" y="136"/>
                  </a:lnTo>
                  <a:lnTo>
                    <a:pt x="8" y="118"/>
                  </a:lnTo>
                  <a:lnTo>
                    <a:pt x="8" y="100"/>
                  </a:lnTo>
                  <a:lnTo>
                    <a:pt x="20" y="90"/>
                  </a:lnTo>
                  <a:lnTo>
                    <a:pt x="34" y="88"/>
                  </a:lnTo>
                  <a:lnTo>
                    <a:pt x="26" y="82"/>
                  </a:lnTo>
                  <a:lnTo>
                    <a:pt x="36" y="60"/>
                  </a:lnTo>
                  <a:lnTo>
                    <a:pt x="34" y="52"/>
                  </a:lnTo>
                  <a:lnTo>
                    <a:pt x="48" y="50"/>
                  </a:lnTo>
                  <a:lnTo>
                    <a:pt x="52" y="40"/>
                  </a:lnTo>
                  <a:lnTo>
                    <a:pt x="60" y="20"/>
                  </a:lnTo>
                  <a:lnTo>
                    <a:pt x="78" y="16"/>
                  </a:lnTo>
                  <a:lnTo>
                    <a:pt x="80" y="8"/>
                  </a:lnTo>
                  <a:lnTo>
                    <a:pt x="104" y="10"/>
                  </a:lnTo>
                  <a:lnTo>
                    <a:pt x="102" y="0"/>
                  </a:lnTo>
                  <a:lnTo>
                    <a:pt x="108" y="0"/>
                  </a:lnTo>
                  <a:lnTo>
                    <a:pt x="148" y="16"/>
                  </a:lnTo>
                  <a:lnTo>
                    <a:pt x="162" y="42"/>
                  </a:lnTo>
                  <a:lnTo>
                    <a:pt x="168" y="60"/>
                  </a:lnTo>
                  <a:lnTo>
                    <a:pt x="150" y="60"/>
                  </a:lnTo>
                  <a:lnTo>
                    <a:pt x="144" y="62"/>
                  </a:lnTo>
                  <a:lnTo>
                    <a:pt x="144" y="64"/>
                  </a:lnTo>
                  <a:lnTo>
                    <a:pt x="138" y="62"/>
                  </a:lnTo>
                  <a:lnTo>
                    <a:pt x="132" y="66"/>
                  </a:lnTo>
                  <a:lnTo>
                    <a:pt x="130" y="76"/>
                  </a:lnTo>
                  <a:lnTo>
                    <a:pt x="134" y="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8" name="Freeform 375"/>
            <p:cNvSpPr>
              <a:spLocks/>
            </p:cNvSpPr>
            <p:nvPr/>
          </p:nvSpPr>
          <p:spPr bwMode="auto">
            <a:xfrm>
              <a:off x="2822" y="1784"/>
              <a:ext cx="6" cy="16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4 h 16"/>
                <a:gd name="T4" fmla="*/ 4 w 6"/>
                <a:gd name="T5" fmla="*/ 14 h 16"/>
                <a:gd name="T6" fmla="*/ 2 w 6"/>
                <a:gd name="T7" fmla="*/ 16 h 16"/>
                <a:gd name="T8" fmla="*/ 0 w 6"/>
                <a:gd name="T9" fmla="*/ 8 h 16"/>
                <a:gd name="T10" fmla="*/ 6 w 6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6"/>
                <a:gd name="T20" fmla="*/ 6 w 6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6">
                  <a:moveTo>
                    <a:pt x="6" y="0"/>
                  </a:moveTo>
                  <a:lnTo>
                    <a:pt x="6" y="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9" name="Freeform 376"/>
            <p:cNvSpPr>
              <a:spLocks/>
            </p:cNvSpPr>
            <p:nvPr/>
          </p:nvSpPr>
          <p:spPr bwMode="auto">
            <a:xfrm>
              <a:off x="2648" y="1988"/>
              <a:ext cx="70" cy="36"/>
            </a:xfrm>
            <a:custGeom>
              <a:avLst/>
              <a:gdLst>
                <a:gd name="T0" fmla="*/ 68 w 70"/>
                <a:gd name="T1" fmla="*/ 22 h 36"/>
                <a:gd name="T2" fmla="*/ 64 w 70"/>
                <a:gd name="T3" fmla="*/ 28 h 36"/>
                <a:gd name="T4" fmla="*/ 52 w 70"/>
                <a:gd name="T5" fmla="*/ 28 h 36"/>
                <a:gd name="T6" fmla="*/ 46 w 70"/>
                <a:gd name="T7" fmla="*/ 36 h 36"/>
                <a:gd name="T8" fmla="*/ 34 w 70"/>
                <a:gd name="T9" fmla="*/ 28 h 36"/>
                <a:gd name="T10" fmla="*/ 24 w 70"/>
                <a:gd name="T11" fmla="*/ 36 h 36"/>
                <a:gd name="T12" fmla="*/ 14 w 70"/>
                <a:gd name="T13" fmla="*/ 36 h 36"/>
                <a:gd name="T14" fmla="*/ 6 w 70"/>
                <a:gd name="T15" fmla="*/ 26 h 36"/>
                <a:gd name="T16" fmla="*/ 0 w 70"/>
                <a:gd name="T17" fmla="*/ 30 h 36"/>
                <a:gd name="T18" fmla="*/ 12 w 70"/>
                <a:gd name="T19" fmla="*/ 8 h 36"/>
                <a:gd name="T20" fmla="*/ 16 w 70"/>
                <a:gd name="T21" fmla="*/ 6 h 36"/>
                <a:gd name="T22" fmla="*/ 22 w 70"/>
                <a:gd name="T23" fmla="*/ 2 h 36"/>
                <a:gd name="T24" fmla="*/ 38 w 70"/>
                <a:gd name="T25" fmla="*/ 0 h 36"/>
                <a:gd name="T26" fmla="*/ 54 w 70"/>
                <a:gd name="T27" fmla="*/ 2 h 36"/>
                <a:gd name="T28" fmla="*/ 54 w 70"/>
                <a:gd name="T29" fmla="*/ 8 h 36"/>
                <a:gd name="T30" fmla="*/ 54 w 70"/>
                <a:gd name="T31" fmla="*/ 10 h 36"/>
                <a:gd name="T32" fmla="*/ 54 w 70"/>
                <a:gd name="T33" fmla="*/ 12 h 36"/>
                <a:gd name="T34" fmla="*/ 58 w 70"/>
                <a:gd name="T35" fmla="*/ 12 h 36"/>
                <a:gd name="T36" fmla="*/ 70 w 70"/>
                <a:gd name="T37" fmla="*/ 16 h 36"/>
                <a:gd name="T38" fmla="*/ 70 w 70"/>
                <a:gd name="T39" fmla="*/ 18 h 36"/>
                <a:gd name="T40" fmla="*/ 68 w 70"/>
                <a:gd name="T41" fmla="*/ 22 h 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36"/>
                <a:gd name="T65" fmla="*/ 70 w 70"/>
                <a:gd name="T66" fmla="*/ 36 h 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36">
                  <a:moveTo>
                    <a:pt x="68" y="22"/>
                  </a:moveTo>
                  <a:lnTo>
                    <a:pt x="64" y="28"/>
                  </a:lnTo>
                  <a:lnTo>
                    <a:pt x="52" y="28"/>
                  </a:lnTo>
                  <a:lnTo>
                    <a:pt x="46" y="36"/>
                  </a:lnTo>
                  <a:lnTo>
                    <a:pt x="34" y="28"/>
                  </a:lnTo>
                  <a:lnTo>
                    <a:pt x="24" y="36"/>
                  </a:lnTo>
                  <a:lnTo>
                    <a:pt x="14" y="36"/>
                  </a:lnTo>
                  <a:lnTo>
                    <a:pt x="6" y="26"/>
                  </a:lnTo>
                  <a:lnTo>
                    <a:pt x="0" y="30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38" y="0"/>
                  </a:lnTo>
                  <a:lnTo>
                    <a:pt x="54" y="2"/>
                  </a:lnTo>
                  <a:lnTo>
                    <a:pt x="54" y="8"/>
                  </a:lnTo>
                  <a:lnTo>
                    <a:pt x="54" y="10"/>
                  </a:lnTo>
                  <a:lnTo>
                    <a:pt x="54" y="12"/>
                  </a:lnTo>
                  <a:lnTo>
                    <a:pt x="58" y="12"/>
                  </a:lnTo>
                  <a:lnTo>
                    <a:pt x="70" y="16"/>
                  </a:lnTo>
                  <a:lnTo>
                    <a:pt x="70" y="18"/>
                  </a:lnTo>
                  <a:lnTo>
                    <a:pt x="68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0" name="Freeform 377"/>
            <p:cNvSpPr>
              <a:spLocks/>
            </p:cNvSpPr>
            <p:nvPr/>
          </p:nvSpPr>
          <p:spPr bwMode="auto">
            <a:xfrm>
              <a:off x="2906" y="1890"/>
              <a:ext cx="294" cy="166"/>
            </a:xfrm>
            <a:custGeom>
              <a:avLst/>
              <a:gdLst>
                <a:gd name="T0" fmla="*/ 156 w 294"/>
                <a:gd name="T1" fmla="*/ 0 h 166"/>
                <a:gd name="T2" fmla="*/ 142 w 294"/>
                <a:gd name="T3" fmla="*/ 4 h 166"/>
                <a:gd name="T4" fmla="*/ 124 w 294"/>
                <a:gd name="T5" fmla="*/ 14 h 166"/>
                <a:gd name="T6" fmla="*/ 124 w 294"/>
                <a:gd name="T7" fmla="*/ 20 h 166"/>
                <a:gd name="T8" fmla="*/ 96 w 294"/>
                <a:gd name="T9" fmla="*/ 16 h 166"/>
                <a:gd name="T10" fmla="*/ 70 w 294"/>
                <a:gd name="T11" fmla="*/ 10 h 166"/>
                <a:gd name="T12" fmla="*/ 42 w 294"/>
                <a:gd name="T13" fmla="*/ 10 h 166"/>
                <a:gd name="T14" fmla="*/ 16 w 294"/>
                <a:gd name="T15" fmla="*/ 10 h 166"/>
                <a:gd name="T16" fmla="*/ 22 w 294"/>
                <a:gd name="T17" fmla="*/ 32 h 166"/>
                <a:gd name="T18" fmla="*/ 22 w 294"/>
                <a:gd name="T19" fmla="*/ 42 h 166"/>
                <a:gd name="T20" fmla="*/ 6 w 294"/>
                <a:gd name="T21" fmla="*/ 64 h 166"/>
                <a:gd name="T22" fmla="*/ 6 w 294"/>
                <a:gd name="T23" fmla="*/ 70 h 166"/>
                <a:gd name="T24" fmla="*/ 0 w 294"/>
                <a:gd name="T25" fmla="*/ 82 h 166"/>
                <a:gd name="T26" fmla="*/ 12 w 294"/>
                <a:gd name="T27" fmla="*/ 92 h 166"/>
                <a:gd name="T28" fmla="*/ 46 w 294"/>
                <a:gd name="T29" fmla="*/ 96 h 166"/>
                <a:gd name="T30" fmla="*/ 72 w 294"/>
                <a:gd name="T31" fmla="*/ 88 h 166"/>
                <a:gd name="T32" fmla="*/ 86 w 294"/>
                <a:gd name="T33" fmla="*/ 76 h 166"/>
                <a:gd name="T34" fmla="*/ 92 w 294"/>
                <a:gd name="T35" fmla="*/ 78 h 166"/>
                <a:gd name="T36" fmla="*/ 104 w 294"/>
                <a:gd name="T37" fmla="*/ 90 h 166"/>
                <a:gd name="T38" fmla="*/ 116 w 294"/>
                <a:gd name="T39" fmla="*/ 102 h 166"/>
                <a:gd name="T40" fmla="*/ 130 w 294"/>
                <a:gd name="T41" fmla="*/ 114 h 166"/>
                <a:gd name="T42" fmla="*/ 144 w 294"/>
                <a:gd name="T43" fmla="*/ 126 h 166"/>
                <a:gd name="T44" fmla="*/ 156 w 294"/>
                <a:gd name="T45" fmla="*/ 118 h 166"/>
                <a:gd name="T46" fmla="*/ 160 w 294"/>
                <a:gd name="T47" fmla="*/ 120 h 166"/>
                <a:gd name="T48" fmla="*/ 158 w 294"/>
                <a:gd name="T49" fmla="*/ 110 h 166"/>
                <a:gd name="T50" fmla="*/ 164 w 294"/>
                <a:gd name="T51" fmla="*/ 118 h 166"/>
                <a:gd name="T52" fmla="*/ 174 w 294"/>
                <a:gd name="T53" fmla="*/ 120 h 166"/>
                <a:gd name="T54" fmla="*/ 158 w 294"/>
                <a:gd name="T55" fmla="*/ 122 h 166"/>
                <a:gd name="T56" fmla="*/ 164 w 294"/>
                <a:gd name="T57" fmla="*/ 126 h 166"/>
                <a:gd name="T58" fmla="*/ 178 w 294"/>
                <a:gd name="T59" fmla="*/ 132 h 166"/>
                <a:gd name="T60" fmla="*/ 192 w 294"/>
                <a:gd name="T61" fmla="*/ 134 h 166"/>
                <a:gd name="T62" fmla="*/ 178 w 294"/>
                <a:gd name="T63" fmla="*/ 144 h 166"/>
                <a:gd name="T64" fmla="*/ 188 w 294"/>
                <a:gd name="T65" fmla="*/ 150 h 166"/>
                <a:gd name="T66" fmla="*/ 196 w 294"/>
                <a:gd name="T67" fmla="*/ 158 h 166"/>
                <a:gd name="T68" fmla="*/ 198 w 294"/>
                <a:gd name="T69" fmla="*/ 166 h 166"/>
                <a:gd name="T70" fmla="*/ 220 w 294"/>
                <a:gd name="T71" fmla="*/ 156 h 166"/>
                <a:gd name="T72" fmla="*/ 232 w 294"/>
                <a:gd name="T73" fmla="*/ 154 h 166"/>
                <a:gd name="T74" fmla="*/ 242 w 294"/>
                <a:gd name="T75" fmla="*/ 148 h 166"/>
                <a:gd name="T76" fmla="*/ 230 w 294"/>
                <a:gd name="T77" fmla="*/ 148 h 166"/>
                <a:gd name="T78" fmla="*/ 212 w 294"/>
                <a:gd name="T79" fmla="*/ 136 h 166"/>
                <a:gd name="T80" fmla="*/ 218 w 294"/>
                <a:gd name="T81" fmla="*/ 126 h 166"/>
                <a:gd name="T82" fmla="*/ 214 w 294"/>
                <a:gd name="T83" fmla="*/ 132 h 166"/>
                <a:gd name="T84" fmla="*/ 220 w 294"/>
                <a:gd name="T85" fmla="*/ 126 h 166"/>
                <a:gd name="T86" fmla="*/ 242 w 294"/>
                <a:gd name="T87" fmla="*/ 118 h 166"/>
                <a:gd name="T88" fmla="*/ 268 w 294"/>
                <a:gd name="T89" fmla="*/ 108 h 166"/>
                <a:gd name="T90" fmla="*/ 276 w 294"/>
                <a:gd name="T91" fmla="*/ 108 h 166"/>
                <a:gd name="T92" fmla="*/ 282 w 294"/>
                <a:gd name="T93" fmla="*/ 96 h 166"/>
                <a:gd name="T94" fmla="*/ 294 w 294"/>
                <a:gd name="T95" fmla="*/ 90 h 166"/>
                <a:gd name="T96" fmla="*/ 286 w 294"/>
                <a:gd name="T97" fmla="*/ 60 h 166"/>
                <a:gd name="T98" fmla="*/ 260 w 294"/>
                <a:gd name="T99" fmla="*/ 52 h 166"/>
                <a:gd name="T100" fmla="*/ 236 w 294"/>
                <a:gd name="T101" fmla="*/ 44 h 166"/>
                <a:gd name="T102" fmla="*/ 226 w 294"/>
                <a:gd name="T103" fmla="*/ 46 h 166"/>
                <a:gd name="T104" fmla="*/ 204 w 294"/>
                <a:gd name="T105" fmla="*/ 28 h 166"/>
                <a:gd name="T106" fmla="*/ 184 w 294"/>
                <a:gd name="T107" fmla="*/ 10 h 166"/>
                <a:gd name="T108" fmla="*/ 182 w 294"/>
                <a:gd name="T109" fmla="*/ 2 h 166"/>
                <a:gd name="T110" fmla="*/ 156 w 294"/>
                <a:gd name="T111" fmla="*/ 0 h 16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"/>
                <a:gd name="T169" fmla="*/ 0 h 166"/>
                <a:gd name="T170" fmla="*/ 294 w 294"/>
                <a:gd name="T171" fmla="*/ 166 h 16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" h="166">
                  <a:moveTo>
                    <a:pt x="156" y="0"/>
                  </a:moveTo>
                  <a:lnTo>
                    <a:pt x="142" y="4"/>
                  </a:lnTo>
                  <a:lnTo>
                    <a:pt x="124" y="14"/>
                  </a:lnTo>
                  <a:lnTo>
                    <a:pt x="124" y="20"/>
                  </a:lnTo>
                  <a:lnTo>
                    <a:pt x="96" y="16"/>
                  </a:lnTo>
                  <a:lnTo>
                    <a:pt x="70" y="10"/>
                  </a:lnTo>
                  <a:lnTo>
                    <a:pt x="42" y="10"/>
                  </a:lnTo>
                  <a:lnTo>
                    <a:pt x="16" y="10"/>
                  </a:lnTo>
                  <a:lnTo>
                    <a:pt x="22" y="32"/>
                  </a:lnTo>
                  <a:lnTo>
                    <a:pt x="22" y="42"/>
                  </a:lnTo>
                  <a:lnTo>
                    <a:pt x="6" y="64"/>
                  </a:lnTo>
                  <a:lnTo>
                    <a:pt x="6" y="70"/>
                  </a:lnTo>
                  <a:lnTo>
                    <a:pt x="0" y="82"/>
                  </a:lnTo>
                  <a:lnTo>
                    <a:pt x="12" y="92"/>
                  </a:lnTo>
                  <a:lnTo>
                    <a:pt x="46" y="96"/>
                  </a:lnTo>
                  <a:lnTo>
                    <a:pt x="72" y="88"/>
                  </a:lnTo>
                  <a:lnTo>
                    <a:pt x="86" y="76"/>
                  </a:lnTo>
                  <a:lnTo>
                    <a:pt x="92" y="78"/>
                  </a:lnTo>
                  <a:lnTo>
                    <a:pt x="104" y="90"/>
                  </a:lnTo>
                  <a:lnTo>
                    <a:pt x="116" y="102"/>
                  </a:lnTo>
                  <a:lnTo>
                    <a:pt x="130" y="114"/>
                  </a:lnTo>
                  <a:lnTo>
                    <a:pt x="144" y="126"/>
                  </a:lnTo>
                  <a:lnTo>
                    <a:pt x="156" y="118"/>
                  </a:lnTo>
                  <a:lnTo>
                    <a:pt x="160" y="120"/>
                  </a:lnTo>
                  <a:lnTo>
                    <a:pt x="158" y="110"/>
                  </a:lnTo>
                  <a:lnTo>
                    <a:pt x="164" y="118"/>
                  </a:lnTo>
                  <a:lnTo>
                    <a:pt x="174" y="120"/>
                  </a:lnTo>
                  <a:lnTo>
                    <a:pt x="158" y="122"/>
                  </a:lnTo>
                  <a:lnTo>
                    <a:pt x="164" y="126"/>
                  </a:lnTo>
                  <a:lnTo>
                    <a:pt x="178" y="132"/>
                  </a:lnTo>
                  <a:lnTo>
                    <a:pt x="192" y="134"/>
                  </a:lnTo>
                  <a:lnTo>
                    <a:pt x="178" y="144"/>
                  </a:lnTo>
                  <a:lnTo>
                    <a:pt x="188" y="150"/>
                  </a:lnTo>
                  <a:lnTo>
                    <a:pt x="196" y="158"/>
                  </a:lnTo>
                  <a:lnTo>
                    <a:pt x="198" y="166"/>
                  </a:lnTo>
                  <a:lnTo>
                    <a:pt x="220" y="156"/>
                  </a:lnTo>
                  <a:lnTo>
                    <a:pt x="232" y="154"/>
                  </a:lnTo>
                  <a:lnTo>
                    <a:pt x="242" y="148"/>
                  </a:lnTo>
                  <a:lnTo>
                    <a:pt x="230" y="148"/>
                  </a:lnTo>
                  <a:lnTo>
                    <a:pt x="212" y="136"/>
                  </a:lnTo>
                  <a:lnTo>
                    <a:pt x="218" y="126"/>
                  </a:lnTo>
                  <a:lnTo>
                    <a:pt x="214" y="132"/>
                  </a:lnTo>
                  <a:lnTo>
                    <a:pt x="220" y="126"/>
                  </a:lnTo>
                  <a:lnTo>
                    <a:pt x="242" y="118"/>
                  </a:lnTo>
                  <a:lnTo>
                    <a:pt x="268" y="108"/>
                  </a:lnTo>
                  <a:lnTo>
                    <a:pt x="276" y="108"/>
                  </a:lnTo>
                  <a:lnTo>
                    <a:pt x="282" y="96"/>
                  </a:lnTo>
                  <a:lnTo>
                    <a:pt x="294" y="90"/>
                  </a:lnTo>
                  <a:lnTo>
                    <a:pt x="286" y="60"/>
                  </a:lnTo>
                  <a:lnTo>
                    <a:pt x="260" y="52"/>
                  </a:lnTo>
                  <a:lnTo>
                    <a:pt x="236" y="44"/>
                  </a:lnTo>
                  <a:lnTo>
                    <a:pt x="226" y="46"/>
                  </a:lnTo>
                  <a:lnTo>
                    <a:pt x="204" y="28"/>
                  </a:lnTo>
                  <a:lnTo>
                    <a:pt x="184" y="10"/>
                  </a:lnTo>
                  <a:lnTo>
                    <a:pt x="182" y="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1" name="Freeform 378"/>
            <p:cNvSpPr>
              <a:spLocks/>
            </p:cNvSpPr>
            <p:nvPr/>
          </p:nvSpPr>
          <p:spPr bwMode="auto">
            <a:xfrm>
              <a:off x="2856" y="2020"/>
              <a:ext cx="74" cy="88"/>
            </a:xfrm>
            <a:custGeom>
              <a:avLst/>
              <a:gdLst>
                <a:gd name="T0" fmla="*/ 10 w 74"/>
                <a:gd name="T1" fmla="*/ 18 h 88"/>
                <a:gd name="T2" fmla="*/ 12 w 74"/>
                <a:gd name="T3" fmla="*/ 20 h 88"/>
                <a:gd name="T4" fmla="*/ 6 w 74"/>
                <a:gd name="T5" fmla="*/ 20 h 88"/>
                <a:gd name="T6" fmla="*/ 4 w 74"/>
                <a:gd name="T7" fmla="*/ 26 h 88"/>
                <a:gd name="T8" fmla="*/ 10 w 74"/>
                <a:gd name="T9" fmla="*/ 26 h 88"/>
                <a:gd name="T10" fmla="*/ 10 w 74"/>
                <a:gd name="T11" fmla="*/ 28 h 88"/>
                <a:gd name="T12" fmla="*/ 10 w 74"/>
                <a:gd name="T13" fmla="*/ 32 h 88"/>
                <a:gd name="T14" fmla="*/ 6 w 74"/>
                <a:gd name="T15" fmla="*/ 34 h 88"/>
                <a:gd name="T16" fmla="*/ 8 w 74"/>
                <a:gd name="T17" fmla="*/ 36 h 88"/>
                <a:gd name="T18" fmla="*/ 10 w 74"/>
                <a:gd name="T19" fmla="*/ 40 h 88"/>
                <a:gd name="T20" fmla="*/ 18 w 74"/>
                <a:gd name="T21" fmla="*/ 44 h 88"/>
                <a:gd name="T22" fmla="*/ 10 w 74"/>
                <a:gd name="T23" fmla="*/ 46 h 88"/>
                <a:gd name="T24" fmla="*/ 16 w 74"/>
                <a:gd name="T25" fmla="*/ 48 h 88"/>
                <a:gd name="T26" fmla="*/ 16 w 74"/>
                <a:gd name="T27" fmla="*/ 54 h 88"/>
                <a:gd name="T28" fmla="*/ 6 w 74"/>
                <a:gd name="T29" fmla="*/ 56 h 88"/>
                <a:gd name="T30" fmla="*/ 10 w 74"/>
                <a:gd name="T31" fmla="*/ 60 h 88"/>
                <a:gd name="T32" fmla="*/ 8 w 74"/>
                <a:gd name="T33" fmla="*/ 62 h 88"/>
                <a:gd name="T34" fmla="*/ 4 w 74"/>
                <a:gd name="T35" fmla="*/ 60 h 88"/>
                <a:gd name="T36" fmla="*/ 2 w 74"/>
                <a:gd name="T37" fmla="*/ 66 h 88"/>
                <a:gd name="T38" fmla="*/ 0 w 74"/>
                <a:gd name="T39" fmla="*/ 68 h 88"/>
                <a:gd name="T40" fmla="*/ 2 w 74"/>
                <a:gd name="T41" fmla="*/ 72 h 88"/>
                <a:gd name="T42" fmla="*/ 0 w 74"/>
                <a:gd name="T43" fmla="*/ 74 h 88"/>
                <a:gd name="T44" fmla="*/ 0 w 74"/>
                <a:gd name="T45" fmla="*/ 78 h 88"/>
                <a:gd name="T46" fmla="*/ 10 w 74"/>
                <a:gd name="T47" fmla="*/ 84 h 88"/>
                <a:gd name="T48" fmla="*/ 16 w 74"/>
                <a:gd name="T49" fmla="*/ 88 h 88"/>
                <a:gd name="T50" fmla="*/ 20 w 74"/>
                <a:gd name="T51" fmla="*/ 76 h 88"/>
                <a:gd name="T52" fmla="*/ 30 w 74"/>
                <a:gd name="T53" fmla="*/ 78 h 88"/>
                <a:gd name="T54" fmla="*/ 36 w 74"/>
                <a:gd name="T55" fmla="*/ 88 h 88"/>
                <a:gd name="T56" fmla="*/ 40 w 74"/>
                <a:gd name="T57" fmla="*/ 88 h 88"/>
                <a:gd name="T58" fmla="*/ 40 w 74"/>
                <a:gd name="T59" fmla="*/ 84 h 88"/>
                <a:gd name="T60" fmla="*/ 44 w 74"/>
                <a:gd name="T61" fmla="*/ 82 h 88"/>
                <a:gd name="T62" fmla="*/ 50 w 74"/>
                <a:gd name="T63" fmla="*/ 84 h 88"/>
                <a:gd name="T64" fmla="*/ 50 w 74"/>
                <a:gd name="T65" fmla="*/ 80 h 88"/>
                <a:gd name="T66" fmla="*/ 54 w 74"/>
                <a:gd name="T67" fmla="*/ 82 h 88"/>
                <a:gd name="T68" fmla="*/ 58 w 74"/>
                <a:gd name="T69" fmla="*/ 82 h 88"/>
                <a:gd name="T70" fmla="*/ 58 w 74"/>
                <a:gd name="T71" fmla="*/ 80 h 88"/>
                <a:gd name="T72" fmla="*/ 66 w 74"/>
                <a:gd name="T73" fmla="*/ 80 h 88"/>
                <a:gd name="T74" fmla="*/ 70 w 74"/>
                <a:gd name="T75" fmla="*/ 84 h 88"/>
                <a:gd name="T76" fmla="*/ 72 w 74"/>
                <a:gd name="T77" fmla="*/ 82 h 88"/>
                <a:gd name="T78" fmla="*/ 68 w 74"/>
                <a:gd name="T79" fmla="*/ 76 h 88"/>
                <a:gd name="T80" fmla="*/ 74 w 74"/>
                <a:gd name="T81" fmla="*/ 66 h 88"/>
                <a:gd name="T82" fmla="*/ 66 w 74"/>
                <a:gd name="T83" fmla="*/ 52 h 88"/>
                <a:gd name="T84" fmla="*/ 70 w 74"/>
                <a:gd name="T85" fmla="*/ 40 h 88"/>
                <a:gd name="T86" fmla="*/ 68 w 74"/>
                <a:gd name="T87" fmla="*/ 32 h 88"/>
                <a:gd name="T88" fmla="*/ 62 w 74"/>
                <a:gd name="T89" fmla="*/ 30 h 88"/>
                <a:gd name="T90" fmla="*/ 56 w 74"/>
                <a:gd name="T91" fmla="*/ 30 h 88"/>
                <a:gd name="T92" fmla="*/ 48 w 74"/>
                <a:gd name="T93" fmla="*/ 26 h 88"/>
                <a:gd name="T94" fmla="*/ 24 w 74"/>
                <a:gd name="T95" fmla="*/ 0 h 88"/>
                <a:gd name="T96" fmla="*/ 0 w 74"/>
                <a:gd name="T97" fmla="*/ 4 h 88"/>
                <a:gd name="T98" fmla="*/ 4 w 74"/>
                <a:gd name="T99" fmla="*/ 12 h 88"/>
                <a:gd name="T100" fmla="*/ 6 w 74"/>
                <a:gd name="T101" fmla="*/ 14 h 88"/>
                <a:gd name="T102" fmla="*/ 4 w 74"/>
                <a:gd name="T103" fmla="*/ 16 h 88"/>
                <a:gd name="T104" fmla="*/ 6 w 74"/>
                <a:gd name="T105" fmla="*/ 16 h 88"/>
                <a:gd name="T106" fmla="*/ 10 w 74"/>
                <a:gd name="T107" fmla="*/ 18 h 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4"/>
                <a:gd name="T163" fmla="*/ 0 h 88"/>
                <a:gd name="T164" fmla="*/ 74 w 74"/>
                <a:gd name="T165" fmla="*/ 88 h 8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4" h="88">
                  <a:moveTo>
                    <a:pt x="10" y="18"/>
                  </a:moveTo>
                  <a:lnTo>
                    <a:pt x="12" y="20"/>
                  </a:lnTo>
                  <a:lnTo>
                    <a:pt x="6" y="20"/>
                  </a:lnTo>
                  <a:lnTo>
                    <a:pt x="4" y="26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6" y="34"/>
                  </a:lnTo>
                  <a:lnTo>
                    <a:pt x="8" y="36"/>
                  </a:lnTo>
                  <a:lnTo>
                    <a:pt x="10" y="40"/>
                  </a:lnTo>
                  <a:lnTo>
                    <a:pt x="18" y="44"/>
                  </a:lnTo>
                  <a:lnTo>
                    <a:pt x="10" y="46"/>
                  </a:lnTo>
                  <a:lnTo>
                    <a:pt x="16" y="48"/>
                  </a:lnTo>
                  <a:lnTo>
                    <a:pt x="16" y="54"/>
                  </a:lnTo>
                  <a:lnTo>
                    <a:pt x="6" y="56"/>
                  </a:lnTo>
                  <a:lnTo>
                    <a:pt x="10" y="60"/>
                  </a:lnTo>
                  <a:lnTo>
                    <a:pt x="8" y="62"/>
                  </a:lnTo>
                  <a:lnTo>
                    <a:pt x="4" y="60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10" y="84"/>
                  </a:lnTo>
                  <a:lnTo>
                    <a:pt x="16" y="88"/>
                  </a:lnTo>
                  <a:lnTo>
                    <a:pt x="20" y="76"/>
                  </a:lnTo>
                  <a:lnTo>
                    <a:pt x="30" y="78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40" y="84"/>
                  </a:lnTo>
                  <a:lnTo>
                    <a:pt x="44" y="82"/>
                  </a:lnTo>
                  <a:lnTo>
                    <a:pt x="50" y="84"/>
                  </a:lnTo>
                  <a:lnTo>
                    <a:pt x="50" y="80"/>
                  </a:lnTo>
                  <a:lnTo>
                    <a:pt x="54" y="82"/>
                  </a:lnTo>
                  <a:lnTo>
                    <a:pt x="58" y="82"/>
                  </a:lnTo>
                  <a:lnTo>
                    <a:pt x="58" y="80"/>
                  </a:lnTo>
                  <a:lnTo>
                    <a:pt x="66" y="80"/>
                  </a:lnTo>
                  <a:lnTo>
                    <a:pt x="70" y="84"/>
                  </a:lnTo>
                  <a:lnTo>
                    <a:pt x="72" y="82"/>
                  </a:lnTo>
                  <a:lnTo>
                    <a:pt x="68" y="76"/>
                  </a:lnTo>
                  <a:lnTo>
                    <a:pt x="74" y="66"/>
                  </a:lnTo>
                  <a:lnTo>
                    <a:pt x="66" y="52"/>
                  </a:lnTo>
                  <a:lnTo>
                    <a:pt x="70" y="40"/>
                  </a:lnTo>
                  <a:lnTo>
                    <a:pt x="68" y="32"/>
                  </a:lnTo>
                  <a:lnTo>
                    <a:pt x="62" y="30"/>
                  </a:lnTo>
                  <a:lnTo>
                    <a:pt x="56" y="30"/>
                  </a:lnTo>
                  <a:lnTo>
                    <a:pt x="48" y="26"/>
                  </a:lnTo>
                  <a:lnTo>
                    <a:pt x="2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2" name="Freeform 379"/>
            <p:cNvSpPr>
              <a:spLocks/>
            </p:cNvSpPr>
            <p:nvPr/>
          </p:nvSpPr>
          <p:spPr bwMode="auto">
            <a:xfrm>
              <a:off x="480" y="1518"/>
              <a:ext cx="1196" cy="596"/>
            </a:xfrm>
            <a:custGeom>
              <a:avLst/>
              <a:gdLst>
                <a:gd name="T0" fmla="*/ 920 w 1196"/>
                <a:gd name="T1" fmla="*/ 100 h 596"/>
                <a:gd name="T2" fmla="*/ 974 w 1196"/>
                <a:gd name="T3" fmla="*/ 42 h 596"/>
                <a:gd name="T4" fmla="*/ 878 w 1196"/>
                <a:gd name="T5" fmla="*/ 68 h 596"/>
                <a:gd name="T6" fmla="*/ 838 w 1196"/>
                <a:gd name="T7" fmla="*/ 40 h 596"/>
                <a:gd name="T8" fmla="*/ 836 w 1196"/>
                <a:gd name="T9" fmla="*/ 4 h 596"/>
                <a:gd name="T10" fmla="*/ 824 w 1196"/>
                <a:gd name="T11" fmla="*/ 46 h 596"/>
                <a:gd name="T12" fmla="*/ 760 w 1196"/>
                <a:gd name="T13" fmla="*/ 90 h 596"/>
                <a:gd name="T14" fmla="*/ 774 w 1196"/>
                <a:gd name="T15" fmla="*/ 66 h 596"/>
                <a:gd name="T16" fmla="*/ 726 w 1196"/>
                <a:gd name="T17" fmla="*/ 76 h 596"/>
                <a:gd name="T18" fmla="*/ 630 w 1196"/>
                <a:gd name="T19" fmla="*/ 64 h 596"/>
                <a:gd name="T20" fmla="*/ 588 w 1196"/>
                <a:gd name="T21" fmla="*/ 78 h 596"/>
                <a:gd name="T22" fmla="*/ 506 w 1196"/>
                <a:gd name="T23" fmla="*/ 54 h 596"/>
                <a:gd name="T24" fmla="*/ 400 w 1196"/>
                <a:gd name="T25" fmla="*/ 44 h 596"/>
                <a:gd name="T26" fmla="*/ 334 w 1196"/>
                <a:gd name="T27" fmla="*/ 34 h 596"/>
                <a:gd name="T28" fmla="*/ 142 w 1196"/>
                <a:gd name="T29" fmla="*/ 84 h 596"/>
                <a:gd name="T30" fmla="*/ 24 w 1196"/>
                <a:gd name="T31" fmla="*/ 224 h 596"/>
                <a:gd name="T32" fmla="*/ 82 w 1196"/>
                <a:gd name="T33" fmla="*/ 302 h 596"/>
                <a:gd name="T34" fmla="*/ 54 w 1196"/>
                <a:gd name="T35" fmla="*/ 330 h 596"/>
                <a:gd name="T36" fmla="*/ 70 w 1196"/>
                <a:gd name="T37" fmla="*/ 356 h 596"/>
                <a:gd name="T38" fmla="*/ 72 w 1196"/>
                <a:gd name="T39" fmla="*/ 382 h 596"/>
                <a:gd name="T40" fmla="*/ 42 w 1196"/>
                <a:gd name="T41" fmla="*/ 400 h 596"/>
                <a:gd name="T42" fmla="*/ 68 w 1196"/>
                <a:gd name="T43" fmla="*/ 408 h 596"/>
                <a:gd name="T44" fmla="*/ 80 w 1196"/>
                <a:gd name="T45" fmla="*/ 426 h 596"/>
                <a:gd name="T46" fmla="*/ 84 w 1196"/>
                <a:gd name="T47" fmla="*/ 440 h 596"/>
                <a:gd name="T48" fmla="*/ 312 w 1196"/>
                <a:gd name="T49" fmla="*/ 444 h 596"/>
                <a:gd name="T50" fmla="*/ 544 w 1196"/>
                <a:gd name="T51" fmla="*/ 436 h 596"/>
                <a:gd name="T52" fmla="*/ 674 w 1196"/>
                <a:gd name="T53" fmla="*/ 486 h 596"/>
                <a:gd name="T54" fmla="*/ 670 w 1196"/>
                <a:gd name="T55" fmla="*/ 588 h 596"/>
                <a:gd name="T56" fmla="*/ 806 w 1196"/>
                <a:gd name="T57" fmla="*/ 544 h 596"/>
                <a:gd name="T58" fmla="*/ 952 w 1196"/>
                <a:gd name="T59" fmla="*/ 478 h 596"/>
                <a:gd name="T60" fmla="*/ 1008 w 1196"/>
                <a:gd name="T61" fmla="*/ 508 h 596"/>
                <a:gd name="T62" fmla="*/ 976 w 1196"/>
                <a:gd name="T63" fmla="*/ 536 h 596"/>
                <a:gd name="T64" fmla="*/ 1060 w 1196"/>
                <a:gd name="T65" fmla="*/ 520 h 596"/>
                <a:gd name="T66" fmla="*/ 1004 w 1196"/>
                <a:gd name="T67" fmla="*/ 484 h 596"/>
                <a:gd name="T68" fmla="*/ 1032 w 1196"/>
                <a:gd name="T69" fmla="*/ 450 h 596"/>
                <a:gd name="T70" fmla="*/ 938 w 1196"/>
                <a:gd name="T71" fmla="*/ 462 h 596"/>
                <a:gd name="T72" fmla="*/ 1134 w 1196"/>
                <a:gd name="T73" fmla="*/ 402 h 596"/>
                <a:gd name="T74" fmla="*/ 1196 w 1196"/>
                <a:gd name="T75" fmla="*/ 354 h 596"/>
                <a:gd name="T76" fmla="*/ 1132 w 1196"/>
                <a:gd name="T77" fmla="*/ 352 h 596"/>
                <a:gd name="T78" fmla="*/ 1146 w 1196"/>
                <a:gd name="T79" fmla="*/ 324 h 596"/>
                <a:gd name="T80" fmla="*/ 1138 w 1196"/>
                <a:gd name="T81" fmla="*/ 310 h 596"/>
                <a:gd name="T82" fmla="*/ 1120 w 1196"/>
                <a:gd name="T83" fmla="*/ 284 h 596"/>
                <a:gd name="T84" fmla="*/ 1120 w 1196"/>
                <a:gd name="T85" fmla="*/ 262 h 596"/>
                <a:gd name="T86" fmla="*/ 1120 w 1196"/>
                <a:gd name="T87" fmla="*/ 224 h 596"/>
                <a:gd name="T88" fmla="*/ 1094 w 1196"/>
                <a:gd name="T89" fmla="*/ 240 h 596"/>
                <a:gd name="T90" fmla="*/ 1042 w 1196"/>
                <a:gd name="T91" fmla="*/ 262 h 596"/>
                <a:gd name="T92" fmla="*/ 1036 w 1196"/>
                <a:gd name="T93" fmla="*/ 232 h 596"/>
                <a:gd name="T94" fmla="*/ 1024 w 1196"/>
                <a:gd name="T95" fmla="*/ 192 h 596"/>
                <a:gd name="T96" fmla="*/ 940 w 1196"/>
                <a:gd name="T97" fmla="*/ 194 h 596"/>
                <a:gd name="T98" fmla="*/ 894 w 1196"/>
                <a:gd name="T99" fmla="*/ 302 h 596"/>
                <a:gd name="T100" fmla="*/ 814 w 1196"/>
                <a:gd name="T101" fmla="*/ 390 h 596"/>
                <a:gd name="T102" fmla="*/ 792 w 1196"/>
                <a:gd name="T103" fmla="*/ 338 h 596"/>
                <a:gd name="T104" fmla="*/ 694 w 1196"/>
                <a:gd name="T105" fmla="*/ 276 h 596"/>
                <a:gd name="T106" fmla="*/ 662 w 1196"/>
                <a:gd name="T107" fmla="*/ 240 h 596"/>
                <a:gd name="T108" fmla="*/ 750 w 1196"/>
                <a:gd name="T109" fmla="*/ 168 h 596"/>
                <a:gd name="T110" fmla="*/ 794 w 1196"/>
                <a:gd name="T111" fmla="*/ 146 h 596"/>
                <a:gd name="T112" fmla="*/ 838 w 1196"/>
                <a:gd name="T113" fmla="*/ 114 h 5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96"/>
                <a:gd name="T172" fmla="*/ 0 h 596"/>
                <a:gd name="T173" fmla="*/ 1196 w 1196"/>
                <a:gd name="T174" fmla="*/ 596 h 5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96" h="596">
                  <a:moveTo>
                    <a:pt x="880" y="104"/>
                  </a:moveTo>
                  <a:lnTo>
                    <a:pt x="872" y="98"/>
                  </a:lnTo>
                  <a:lnTo>
                    <a:pt x="892" y="100"/>
                  </a:lnTo>
                  <a:lnTo>
                    <a:pt x="902" y="104"/>
                  </a:lnTo>
                  <a:lnTo>
                    <a:pt x="910" y="102"/>
                  </a:lnTo>
                  <a:lnTo>
                    <a:pt x="902" y="92"/>
                  </a:lnTo>
                  <a:lnTo>
                    <a:pt x="910" y="94"/>
                  </a:lnTo>
                  <a:lnTo>
                    <a:pt x="914" y="96"/>
                  </a:lnTo>
                  <a:lnTo>
                    <a:pt x="920" y="100"/>
                  </a:lnTo>
                  <a:lnTo>
                    <a:pt x="954" y="88"/>
                  </a:lnTo>
                  <a:lnTo>
                    <a:pt x="960" y="78"/>
                  </a:lnTo>
                  <a:lnTo>
                    <a:pt x="958" y="70"/>
                  </a:lnTo>
                  <a:lnTo>
                    <a:pt x="960" y="64"/>
                  </a:lnTo>
                  <a:lnTo>
                    <a:pt x="976" y="58"/>
                  </a:lnTo>
                  <a:lnTo>
                    <a:pt x="966" y="54"/>
                  </a:lnTo>
                  <a:lnTo>
                    <a:pt x="980" y="50"/>
                  </a:lnTo>
                  <a:lnTo>
                    <a:pt x="958" y="44"/>
                  </a:lnTo>
                  <a:lnTo>
                    <a:pt x="974" y="42"/>
                  </a:lnTo>
                  <a:lnTo>
                    <a:pt x="932" y="40"/>
                  </a:lnTo>
                  <a:lnTo>
                    <a:pt x="928" y="50"/>
                  </a:lnTo>
                  <a:lnTo>
                    <a:pt x="930" y="54"/>
                  </a:lnTo>
                  <a:lnTo>
                    <a:pt x="928" y="58"/>
                  </a:lnTo>
                  <a:lnTo>
                    <a:pt x="916" y="58"/>
                  </a:lnTo>
                  <a:lnTo>
                    <a:pt x="884" y="84"/>
                  </a:lnTo>
                  <a:lnTo>
                    <a:pt x="874" y="84"/>
                  </a:lnTo>
                  <a:lnTo>
                    <a:pt x="872" y="72"/>
                  </a:lnTo>
                  <a:lnTo>
                    <a:pt x="878" y="68"/>
                  </a:lnTo>
                  <a:lnTo>
                    <a:pt x="884" y="54"/>
                  </a:lnTo>
                  <a:lnTo>
                    <a:pt x="872" y="50"/>
                  </a:lnTo>
                  <a:lnTo>
                    <a:pt x="848" y="68"/>
                  </a:lnTo>
                  <a:lnTo>
                    <a:pt x="854" y="52"/>
                  </a:lnTo>
                  <a:lnTo>
                    <a:pt x="850" y="48"/>
                  </a:lnTo>
                  <a:lnTo>
                    <a:pt x="864" y="46"/>
                  </a:lnTo>
                  <a:lnTo>
                    <a:pt x="854" y="42"/>
                  </a:lnTo>
                  <a:lnTo>
                    <a:pt x="840" y="42"/>
                  </a:lnTo>
                  <a:lnTo>
                    <a:pt x="838" y="40"/>
                  </a:lnTo>
                  <a:lnTo>
                    <a:pt x="850" y="32"/>
                  </a:lnTo>
                  <a:lnTo>
                    <a:pt x="856" y="32"/>
                  </a:lnTo>
                  <a:lnTo>
                    <a:pt x="852" y="20"/>
                  </a:lnTo>
                  <a:lnTo>
                    <a:pt x="854" y="10"/>
                  </a:lnTo>
                  <a:lnTo>
                    <a:pt x="848" y="6"/>
                  </a:lnTo>
                  <a:lnTo>
                    <a:pt x="842" y="4"/>
                  </a:lnTo>
                  <a:lnTo>
                    <a:pt x="848" y="0"/>
                  </a:lnTo>
                  <a:lnTo>
                    <a:pt x="836" y="4"/>
                  </a:lnTo>
                  <a:lnTo>
                    <a:pt x="842" y="4"/>
                  </a:lnTo>
                  <a:lnTo>
                    <a:pt x="822" y="8"/>
                  </a:lnTo>
                  <a:lnTo>
                    <a:pt x="826" y="12"/>
                  </a:lnTo>
                  <a:lnTo>
                    <a:pt x="810" y="14"/>
                  </a:lnTo>
                  <a:lnTo>
                    <a:pt x="804" y="24"/>
                  </a:lnTo>
                  <a:lnTo>
                    <a:pt x="808" y="26"/>
                  </a:lnTo>
                  <a:lnTo>
                    <a:pt x="798" y="28"/>
                  </a:lnTo>
                  <a:lnTo>
                    <a:pt x="792" y="38"/>
                  </a:lnTo>
                  <a:lnTo>
                    <a:pt x="824" y="46"/>
                  </a:lnTo>
                  <a:lnTo>
                    <a:pt x="814" y="50"/>
                  </a:lnTo>
                  <a:lnTo>
                    <a:pt x="814" y="46"/>
                  </a:lnTo>
                  <a:lnTo>
                    <a:pt x="808" y="52"/>
                  </a:lnTo>
                  <a:lnTo>
                    <a:pt x="798" y="60"/>
                  </a:lnTo>
                  <a:lnTo>
                    <a:pt x="814" y="54"/>
                  </a:lnTo>
                  <a:lnTo>
                    <a:pt x="806" y="60"/>
                  </a:lnTo>
                  <a:lnTo>
                    <a:pt x="778" y="70"/>
                  </a:lnTo>
                  <a:lnTo>
                    <a:pt x="766" y="84"/>
                  </a:lnTo>
                  <a:lnTo>
                    <a:pt x="760" y="90"/>
                  </a:lnTo>
                  <a:lnTo>
                    <a:pt x="750" y="90"/>
                  </a:lnTo>
                  <a:lnTo>
                    <a:pt x="750" y="94"/>
                  </a:lnTo>
                  <a:lnTo>
                    <a:pt x="750" y="90"/>
                  </a:lnTo>
                  <a:lnTo>
                    <a:pt x="752" y="90"/>
                  </a:lnTo>
                  <a:lnTo>
                    <a:pt x="762" y="88"/>
                  </a:lnTo>
                  <a:lnTo>
                    <a:pt x="756" y="86"/>
                  </a:lnTo>
                  <a:lnTo>
                    <a:pt x="762" y="84"/>
                  </a:lnTo>
                  <a:lnTo>
                    <a:pt x="754" y="84"/>
                  </a:lnTo>
                  <a:lnTo>
                    <a:pt x="774" y="66"/>
                  </a:lnTo>
                  <a:lnTo>
                    <a:pt x="762" y="70"/>
                  </a:lnTo>
                  <a:lnTo>
                    <a:pt x="762" y="68"/>
                  </a:lnTo>
                  <a:lnTo>
                    <a:pt x="748" y="64"/>
                  </a:lnTo>
                  <a:lnTo>
                    <a:pt x="736" y="68"/>
                  </a:lnTo>
                  <a:lnTo>
                    <a:pt x="738" y="74"/>
                  </a:lnTo>
                  <a:lnTo>
                    <a:pt x="748" y="76"/>
                  </a:lnTo>
                  <a:lnTo>
                    <a:pt x="736" y="76"/>
                  </a:lnTo>
                  <a:lnTo>
                    <a:pt x="732" y="70"/>
                  </a:lnTo>
                  <a:lnTo>
                    <a:pt x="726" y="76"/>
                  </a:lnTo>
                  <a:lnTo>
                    <a:pt x="698" y="76"/>
                  </a:lnTo>
                  <a:lnTo>
                    <a:pt x="672" y="74"/>
                  </a:lnTo>
                  <a:lnTo>
                    <a:pt x="664" y="70"/>
                  </a:lnTo>
                  <a:lnTo>
                    <a:pt x="652" y="68"/>
                  </a:lnTo>
                  <a:lnTo>
                    <a:pt x="648" y="62"/>
                  </a:lnTo>
                  <a:lnTo>
                    <a:pt x="644" y="54"/>
                  </a:lnTo>
                  <a:lnTo>
                    <a:pt x="602" y="64"/>
                  </a:lnTo>
                  <a:lnTo>
                    <a:pt x="610" y="68"/>
                  </a:lnTo>
                  <a:lnTo>
                    <a:pt x="630" y="64"/>
                  </a:lnTo>
                  <a:lnTo>
                    <a:pt x="644" y="62"/>
                  </a:lnTo>
                  <a:lnTo>
                    <a:pt x="618" y="70"/>
                  </a:lnTo>
                  <a:lnTo>
                    <a:pt x="606" y="72"/>
                  </a:lnTo>
                  <a:lnTo>
                    <a:pt x="596" y="92"/>
                  </a:lnTo>
                  <a:lnTo>
                    <a:pt x="592" y="88"/>
                  </a:lnTo>
                  <a:lnTo>
                    <a:pt x="588" y="102"/>
                  </a:lnTo>
                  <a:lnTo>
                    <a:pt x="584" y="86"/>
                  </a:lnTo>
                  <a:lnTo>
                    <a:pt x="592" y="86"/>
                  </a:lnTo>
                  <a:lnTo>
                    <a:pt x="588" y="78"/>
                  </a:lnTo>
                  <a:lnTo>
                    <a:pt x="582" y="82"/>
                  </a:lnTo>
                  <a:lnTo>
                    <a:pt x="582" y="76"/>
                  </a:lnTo>
                  <a:lnTo>
                    <a:pt x="572" y="72"/>
                  </a:lnTo>
                  <a:lnTo>
                    <a:pt x="520" y="76"/>
                  </a:lnTo>
                  <a:lnTo>
                    <a:pt x="502" y="72"/>
                  </a:lnTo>
                  <a:lnTo>
                    <a:pt x="522" y="66"/>
                  </a:lnTo>
                  <a:lnTo>
                    <a:pt x="530" y="64"/>
                  </a:lnTo>
                  <a:lnTo>
                    <a:pt x="514" y="52"/>
                  </a:lnTo>
                  <a:lnTo>
                    <a:pt x="506" y="54"/>
                  </a:lnTo>
                  <a:lnTo>
                    <a:pt x="470" y="46"/>
                  </a:lnTo>
                  <a:lnTo>
                    <a:pt x="436" y="38"/>
                  </a:lnTo>
                  <a:lnTo>
                    <a:pt x="418" y="46"/>
                  </a:lnTo>
                  <a:lnTo>
                    <a:pt x="410" y="46"/>
                  </a:lnTo>
                  <a:lnTo>
                    <a:pt x="416" y="40"/>
                  </a:lnTo>
                  <a:lnTo>
                    <a:pt x="418" y="32"/>
                  </a:lnTo>
                  <a:lnTo>
                    <a:pt x="416" y="34"/>
                  </a:lnTo>
                  <a:lnTo>
                    <a:pt x="410" y="40"/>
                  </a:lnTo>
                  <a:lnTo>
                    <a:pt x="400" y="44"/>
                  </a:lnTo>
                  <a:lnTo>
                    <a:pt x="392" y="48"/>
                  </a:lnTo>
                  <a:lnTo>
                    <a:pt x="388" y="34"/>
                  </a:lnTo>
                  <a:lnTo>
                    <a:pt x="382" y="26"/>
                  </a:lnTo>
                  <a:lnTo>
                    <a:pt x="384" y="32"/>
                  </a:lnTo>
                  <a:lnTo>
                    <a:pt x="354" y="40"/>
                  </a:lnTo>
                  <a:lnTo>
                    <a:pt x="356" y="38"/>
                  </a:lnTo>
                  <a:lnTo>
                    <a:pt x="326" y="42"/>
                  </a:lnTo>
                  <a:lnTo>
                    <a:pt x="356" y="32"/>
                  </a:lnTo>
                  <a:lnTo>
                    <a:pt x="334" y="34"/>
                  </a:lnTo>
                  <a:lnTo>
                    <a:pt x="300" y="44"/>
                  </a:lnTo>
                  <a:lnTo>
                    <a:pt x="266" y="52"/>
                  </a:lnTo>
                  <a:lnTo>
                    <a:pt x="260" y="60"/>
                  </a:lnTo>
                  <a:lnTo>
                    <a:pt x="250" y="56"/>
                  </a:lnTo>
                  <a:lnTo>
                    <a:pt x="246" y="60"/>
                  </a:lnTo>
                  <a:lnTo>
                    <a:pt x="220" y="50"/>
                  </a:lnTo>
                  <a:lnTo>
                    <a:pt x="194" y="42"/>
                  </a:lnTo>
                  <a:lnTo>
                    <a:pt x="168" y="62"/>
                  </a:lnTo>
                  <a:lnTo>
                    <a:pt x="142" y="84"/>
                  </a:lnTo>
                  <a:lnTo>
                    <a:pt x="118" y="104"/>
                  </a:lnTo>
                  <a:lnTo>
                    <a:pt x="92" y="126"/>
                  </a:lnTo>
                  <a:lnTo>
                    <a:pt x="70" y="150"/>
                  </a:lnTo>
                  <a:lnTo>
                    <a:pt x="46" y="170"/>
                  </a:lnTo>
                  <a:lnTo>
                    <a:pt x="22" y="194"/>
                  </a:lnTo>
                  <a:lnTo>
                    <a:pt x="0" y="216"/>
                  </a:lnTo>
                  <a:lnTo>
                    <a:pt x="28" y="216"/>
                  </a:lnTo>
                  <a:lnTo>
                    <a:pt x="20" y="220"/>
                  </a:lnTo>
                  <a:lnTo>
                    <a:pt x="24" y="224"/>
                  </a:lnTo>
                  <a:lnTo>
                    <a:pt x="24" y="244"/>
                  </a:lnTo>
                  <a:lnTo>
                    <a:pt x="38" y="238"/>
                  </a:lnTo>
                  <a:lnTo>
                    <a:pt x="50" y="232"/>
                  </a:lnTo>
                  <a:lnTo>
                    <a:pt x="70" y="226"/>
                  </a:lnTo>
                  <a:lnTo>
                    <a:pt x="74" y="248"/>
                  </a:lnTo>
                  <a:lnTo>
                    <a:pt x="70" y="266"/>
                  </a:lnTo>
                  <a:lnTo>
                    <a:pt x="68" y="284"/>
                  </a:lnTo>
                  <a:lnTo>
                    <a:pt x="76" y="294"/>
                  </a:lnTo>
                  <a:lnTo>
                    <a:pt x="82" y="302"/>
                  </a:lnTo>
                  <a:lnTo>
                    <a:pt x="66" y="320"/>
                  </a:lnTo>
                  <a:lnTo>
                    <a:pt x="80" y="308"/>
                  </a:lnTo>
                  <a:lnTo>
                    <a:pt x="80" y="312"/>
                  </a:lnTo>
                  <a:lnTo>
                    <a:pt x="68" y="320"/>
                  </a:lnTo>
                  <a:lnTo>
                    <a:pt x="70" y="322"/>
                  </a:lnTo>
                  <a:lnTo>
                    <a:pt x="62" y="328"/>
                  </a:lnTo>
                  <a:lnTo>
                    <a:pt x="56" y="328"/>
                  </a:lnTo>
                  <a:lnTo>
                    <a:pt x="56" y="334"/>
                  </a:lnTo>
                  <a:lnTo>
                    <a:pt x="54" y="330"/>
                  </a:lnTo>
                  <a:lnTo>
                    <a:pt x="52" y="338"/>
                  </a:lnTo>
                  <a:lnTo>
                    <a:pt x="60" y="338"/>
                  </a:lnTo>
                  <a:lnTo>
                    <a:pt x="56" y="338"/>
                  </a:lnTo>
                  <a:lnTo>
                    <a:pt x="56" y="342"/>
                  </a:lnTo>
                  <a:lnTo>
                    <a:pt x="50" y="340"/>
                  </a:lnTo>
                  <a:lnTo>
                    <a:pt x="52" y="354"/>
                  </a:lnTo>
                  <a:lnTo>
                    <a:pt x="74" y="340"/>
                  </a:lnTo>
                  <a:lnTo>
                    <a:pt x="64" y="352"/>
                  </a:lnTo>
                  <a:lnTo>
                    <a:pt x="70" y="356"/>
                  </a:lnTo>
                  <a:lnTo>
                    <a:pt x="62" y="352"/>
                  </a:lnTo>
                  <a:lnTo>
                    <a:pt x="60" y="366"/>
                  </a:lnTo>
                  <a:lnTo>
                    <a:pt x="62" y="364"/>
                  </a:lnTo>
                  <a:lnTo>
                    <a:pt x="50" y="378"/>
                  </a:lnTo>
                  <a:lnTo>
                    <a:pt x="58" y="372"/>
                  </a:lnTo>
                  <a:lnTo>
                    <a:pt x="56" y="378"/>
                  </a:lnTo>
                  <a:lnTo>
                    <a:pt x="80" y="364"/>
                  </a:lnTo>
                  <a:lnTo>
                    <a:pt x="72" y="376"/>
                  </a:lnTo>
                  <a:lnTo>
                    <a:pt x="72" y="382"/>
                  </a:lnTo>
                  <a:lnTo>
                    <a:pt x="70" y="376"/>
                  </a:lnTo>
                  <a:lnTo>
                    <a:pt x="50" y="386"/>
                  </a:lnTo>
                  <a:lnTo>
                    <a:pt x="50" y="390"/>
                  </a:lnTo>
                  <a:lnTo>
                    <a:pt x="56" y="386"/>
                  </a:lnTo>
                  <a:lnTo>
                    <a:pt x="68" y="390"/>
                  </a:lnTo>
                  <a:lnTo>
                    <a:pt x="50" y="392"/>
                  </a:lnTo>
                  <a:lnTo>
                    <a:pt x="46" y="396"/>
                  </a:lnTo>
                  <a:lnTo>
                    <a:pt x="52" y="396"/>
                  </a:lnTo>
                  <a:lnTo>
                    <a:pt x="42" y="400"/>
                  </a:lnTo>
                  <a:lnTo>
                    <a:pt x="56" y="404"/>
                  </a:lnTo>
                  <a:lnTo>
                    <a:pt x="60" y="402"/>
                  </a:lnTo>
                  <a:lnTo>
                    <a:pt x="64" y="404"/>
                  </a:lnTo>
                  <a:lnTo>
                    <a:pt x="56" y="406"/>
                  </a:lnTo>
                  <a:lnTo>
                    <a:pt x="64" y="406"/>
                  </a:lnTo>
                  <a:lnTo>
                    <a:pt x="60" y="408"/>
                  </a:lnTo>
                  <a:lnTo>
                    <a:pt x="74" y="404"/>
                  </a:lnTo>
                  <a:lnTo>
                    <a:pt x="76" y="402"/>
                  </a:lnTo>
                  <a:lnTo>
                    <a:pt x="68" y="408"/>
                  </a:lnTo>
                  <a:lnTo>
                    <a:pt x="62" y="410"/>
                  </a:lnTo>
                  <a:lnTo>
                    <a:pt x="58" y="414"/>
                  </a:lnTo>
                  <a:lnTo>
                    <a:pt x="70" y="408"/>
                  </a:lnTo>
                  <a:lnTo>
                    <a:pt x="70" y="414"/>
                  </a:lnTo>
                  <a:lnTo>
                    <a:pt x="82" y="406"/>
                  </a:lnTo>
                  <a:lnTo>
                    <a:pt x="76" y="416"/>
                  </a:lnTo>
                  <a:lnTo>
                    <a:pt x="86" y="412"/>
                  </a:lnTo>
                  <a:lnTo>
                    <a:pt x="72" y="422"/>
                  </a:lnTo>
                  <a:lnTo>
                    <a:pt x="80" y="426"/>
                  </a:lnTo>
                  <a:lnTo>
                    <a:pt x="88" y="418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78" y="430"/>
                  </a:lnTo>
                  <a:lnTo>
                    <a:pt x="86" y="434"/>
                  </a:lnTo>
                  <a:lnTo>
                    <a:pt x="92" y="430"/>
                  </a:lnTo>
                  <a:lnTo>
                    <a:pt x="88" y="438"/>
                  </a:lnTo>
                  <a:lnTo>
                    <a:pt x="92" y="438"/>
                  </a:lnTo>
                  <a:lnTo>
                    <a:pt x="84" y="440"/>
                  </a:lnTo>
                  <a:lnTo>
                    <a:pt x="92" y="444"/>
                  </a:lnTo>
                  <a:lnTo>
                    <a:pt x="120" y="444"/>
                  </a:lnTo>
                  <a:lnTo>
                    <a:pt x="146" y="444"/>
                  </a:lnTo>
                  <a:lnTo>
                    <a:pt x="174" y="444"/>
                  </a:lnTo>
                  <a:lnTo>
                    <a:pt x="202" y="444"/>
                  </a:lnTo>
                  <a:lnTo>
                    <a:pt x="230" y="444"/>
                  </a:lnTo>
                  <a:lnTo>
                    <a:pt x="258" y="444"/>
                  </a:lnTo>
                  <a:lnTo>
                    <a:pt x="286" y="444"/>
                  </a:lnTo>
                  <a:lnTo>
                    <a:pt x="312" y="444"/>
                  </a:lnTo>
                  <a:lnTo>
                    <a:pt x="340" y="444"/>
                  </a:lnTo>
                  <a:lnTo>
                    <a:pt x="370" y="444"/>
                  </a:lnTo>
                  <a:lnTo>
                    <a:pt x="398" y="444"/>
                  </a:lnTo>
                  <a:lnTo>
                    <a:pt x="426" y="444"/>
                  </a:lnTo>
                  <a:lnTo>
                    <a:pt x="452" y="444"/>
                  </a:lnTo>
                  <a:lnTo>
                    <a:pt x="480" y="444"/>
                  </a:lnTo>
                  <a:lnTo>
                    <a:pt x="508" y="442"/>
                  </a:lnTo>
                  <a:lnTo>
                    <a:pt x="536" y="442"/>
                  </a:lnTo>
                  <a:lnTo>
                    <a:pt x="544" y="436"/>
                  </a:lnTo>
                  <a:lnTo>
                    <a:pt x="542" y="448"/>
                  </a:lnTo>
                  <a:lnTo>
                    <a:pt x="560" y="452"/>
                  </a:lnTo>
                  <a:lnTo>
                    <a:pt x="584" y="462"/>
                  </a:lnTo>
                  <a:lnTo>
                    <a:pt x="596" y="460"/>
                  </a:lnTo>
                  <a:lnTo>
                    <a:pt x="610" y="464"/>
                  </a:lnTo>
                  <a:lnTo>
                    <a:pt x="634" y="460"/>
                  </a:lnTo>
                  <a:lnTo>
                    <a:pt x="646" y="468"/>
                  </a:lnTo>
                  <a:lnTo>
                    <a:pt x="662" y="478"/>
                  </a:lnTo>
                  <a:lnTo>
                    <a:pt x="674" y="486"/>
                  </a:lnTo>
                  <a:lnTo>
                    <a:pt x="688" y="496"/>
                  </a:lnTo>
                  <a:lnTo>
                    <a:pt x="690" y="504"/>
                  </a:lnTo>
                  <a:lnTo>
                    <a:pt x="696" y="504"/>
                  </a:lnTo>
                  <a:lnTo>
                    <a:pt x="694" y="508"/>
                  </a:lnTo>
                  <a:lnTo>
                    <a:pt x="708" y="518"/>
                  </a:lnTo>
                  <a:lnTo>
                    <a:pt x="704" y="538"/>
                  </a:lnTo>
                  <a:lnTo>
                    <a:pt x="700" y="556"/>
                  </a:lnTo>
                  <a:lnTo>
                    <a:pt x="692" y="568"/>
                  </a:lnTo>
                  <a:lnTo>
                    <a:pt x="670" y="588"/>
                  </a:lnTo>
                  <a:lnTo>
                    <a:pt x="676" y="596"/>
                  </a:lnTo>
                  <a:lnTo>
                    <a:pt x="694" y="590"/>
                  </a:lnTo>
                  <a:lnTo>
                    <a:pt x="710" y="586"/>
                  </a:lnTo>
                  <a:lnTo>
                    <a:pt x="730" y="578"/>
                  </a:lnTo>
                  <a:lnTo>
                    <a:pt x="748" y="572"/>
                  </a:lnTo>
                  <a:lnTo>
                    <a:pt x="748" y="558"/>
                  </a:lnTo>
                  <a:lnTo>
                    <a:pt x="768" y="556"/>
                  </a:lnTo>
                  <a:lnTo>
                    <a:pt x="790" y="556"/>
                  </a:lnTo>
                  <a:lnTo>
                    <a:pt x="806" y="544"/>
                  </a:lnTo>
                  <a:lnTo>
                    <a:pt x="824" y="530"/>
                  </a:lnTo>
                  <a:lnTo>
                    <a:pt x="854" y="528"/>
                  </a:lnTo>
                  <a:lnTo>
                    <a:pt x="886" y="526"/>
                  </a:lnTo>
                  <a:lnTo>
                    <a:pt x="898" y="518"/>
                  </a:lnTo>
                  <a:lnTo>
                    <a:pt x="914" y="506"/>
                  </a:lnTo>
                  <a:lnTo>
                    <a:pt x="928" y="492"/>
                  </a:lnTo>
                  <a:lnTo>
                    <a:pt x="942" y="476"/>
                  </a:lnTo>
                  <a:lnTo>
                    <a:pt x="944" y="478"/>
                  </a:lnTo>
                  <a:lnTo>
                    <a:pt x="952" y="478"/>
                  </a:lnTo>
                  <a:lnTo>
                    <a:pt x="962" y="484"/>
                  </a:lnTo>
                  <a:lnTo>
                    <a:pt x="954" y="508"/>
                  </a:lnTo>
                  <a:lnTo>
                    <a:pt x="960" y="522"/>
                  </a:lnTo>
                  <a:lnTo>
                    <a:pt x="964" y="524"/>
                  </a:lnTo>
                  <a:lnTo>
                    <a:pt x="980" y="518"/>
                  </a:lnTo>
                  <a:lnTo>
                    <a:pt x="976" y="520"/>
                  </a:lnTo>
                  <a:lnTo>
                    <a:pt x="1002" y="514"/>
                  </a:lnTo>
                  <a:lnTo>
                    <a:pt x="1004" y="504"/>
                  </a:lnTo>
                  <a:lnTo>
                    <a:pt x="1008" y="508"/>
                  </a:lnTo>
                  <a:lnTo>
                    <a:pt x="1012" y="508"/>
                  </a:lnTo>
                  <a:lnTo>
                    <a:pt x="998" y="518"/>
                  </a:lnTo>
                  <a:lnTo>
                    <a:pt x="1024" y="518"/>
                  </a:lnTo>
                  <a:lnTo>
                    <a:pt x="1008" y="524"/>
                  </a:lnTo>
                  <a:lnTo>
                    <a:pt x="1008" y="520"/>
                  </a:lnTo>
                  <a:lnTo>
                    <a:pt x="982" y="534"/>
                  </a:lnTo>
                  <a:lnTo>
                    <a:pt x="986" y="532"/>
                  </a:lnTo>
                  <a:lnTo>
                    <a:pt x="970" y="538"/>
                  </a:lnTo>
                  <a:lnTo>
                    <a:pt x="976" y="536"/>
                  </a:lnTo>
                  <a:lnTo>
                    <a:pt x="968" y="546"/>
                  </a:lnTo>
                  <a:lnTo>
                    <a:pt x="972" y="556"/>
                  </a:lnTo>
                  <a:lnTo>
                    <a:pt x="984" y="554"/>
                  </a:lnTo>
                  <a:lnTo>
                    <a:pt x="1008" y="534"/>
                  </a:lnTo>
                  <a:lnTo>
                    <a:pt x="1010" y="536"/>
                  </a:lnTo>
                  <a:lnTo>
                    <a:pt x="1016" y="534"/>
                  </a:lnTo>
                  <a:lnTo>
                    <a:pt x="1016" y="536"/>
                  </a:lnTo>
                  <a:lnTo>
                    <a:pt x="1040" y="528"/>
                  </a:lnTo>
                  <a:lnTo>
                    <a:pt x="1060" y="520"/>
                  </a:lnTo>
                  <a:lnTo>
                    <a:pt x="1054" y="518"/>
                  </a:lnTo>
                  <a:lnTo>
                    <a:pt x="1058" y="518"/>
                  </a:lnTo>
                  <a:lnTo>
                    <a:pt x="1052" y="508"/>
                  </a:lnTo>
                  <a:lnTo>
                    <a:pt x="1044" y="512"/>
                  </a:lnTo>
                  <a:lnTo>
                    <a:pt x="1030" y="510"/>
                  </a:lnTo>
                  <a:lnTo>
                    <a:pt x="1020" y="506"/>
                  </a:lnTo>
                  <a:lnTo>
                    <a:pt x="1010" y="500"/>
                  </a:lnTo>
                  <a:lnTo>
                    <a:pt x="1012" y="486"/>
                  </a:lnTo>
                  <a:lnTo>
                    <a:pt x="1004" y="484"/>
                  </a:lnTo>
                  <a:lnTo>
                    <a:pt x="1016" y="472"/>
                  </a:lnTo>
                  <a:lnTo>
                    <a:pt x="1002" y="472"/>
                  </a:lnTo>
                  <a:lnTo>
                    <a:pt x="1002" y="466"/>
                  </a:lnTo>
                  <a:lnTo>
                    <a:pt x="986" y="464"/>
                  </a:lnTo>
                  <a:lnTo>
                    <a:pt x="990" y="464"/>
                  </a:lnTo>
                  <a:lnTo>
                    <a:pt x="1006" y="464"/>
                  </a:lnTo>
                  <a:lnTo>
                    <a:pt x="1028" y="454"/>
                  </a:lnTo>
                  <a:lnTo>
                    <a:pt x="1028" y="448"/>
                  </a:lnTo>
                  <a:lnTo>
                    <a:pt x="1032" y="450"/>
                  </a:lnTo>
                  <a:lnTo>
                    <a:pt x="1032" y="444"/>
                  </a:lnTo>
                  <a:lnTo>
                    <a:pt x="1014" y="438"/>
                  </a:lnTo>
                  <a:lnTo>
                    <a:pt x="990" y="444"/>
                  </a:lnTo>
                  <a:lnTo>
                    <a:pt x="966" y="452"/>
                  </a:lnTo>
                  <a:lnTo>
                    <a:pt x="950" y="462"/>
                  </a:lnTo>
                  <a:lnTo>
                    <a:pt x="932" y="474"/>
                  </a:lnTo>
                  <a:lnTo>
                    <a:pt x="906" y="488"/>
                  </a:lnTo>
                  <a:lnTo>
                    <a:pt x="922" y="474"/>
                  </a:lnTo>
                  <a:lnTo>
                    <a:pt x="938" y="462"/>
                  </a:lnTo>
                  <a:lnTo>
                    <a:pt x="922" y="454"/>
                  </a:lnTo>
                  <a:lnTo>
                    <a:pt x="938" y="462"/>
                  </a:lnTo>
                  <a:lnTo>
                    <a:pt x="960" y="446"/>
                  </a:lnTo>
                  <a:lnTo>
                    <a:pt x="986" y="438"/>
                  </a:lnTo>
                  <a:lnTo>
                    <a:pt x="1002" y="420"/>
                  </a:lnTo>
                  <a:lnTo>
                    <a:pt x="1040" y="418"/>
                  </a:lnTo>
                  <a:lnTo>
                    <a:pt x="1074" y="418"/>
                  </a:lnTo>
                  <a:lnTo>
                    <a:pt x="1104" y="416"/>
                  </a:lnTo>
                  <a:lnTo>
                    <a:pt x="1134" y="402"/>
                  </a:lnTo>
                  <a:lnTo>
                    <a:pt x="1162" y="394"/>
                  </a:lnTo>
                  <a:lnTo>
                    <a:pt x="1194" y="378"/>
                  </a:lnTo>
                  <a:lnTo>
                    <a:pt x="1186" y="372"/>
                  </a:lnTo>
                  <a:lnTo>
                    <a:pt x="1192" y="372"/>
                  </a:lnTo>
                  <a:lnTo>
                    <a:pt x="1182" y="370"/>
                  </a:lnTo>
                  <a:lnTo>
                    <a:pt x="1190" y="368"/>
                  </a:lnTo>
                  <a:lnTo>
                    <a:pt x="1190" y="366"/>
                  </a:lnTo>
                  <a:lnTo>
                    <a:pt x="1194" y="360"/>
                  </a:lnTo>
                  <a:lnTo>
                    <a:pt x="1196" y="354"/>
                  </a:lnTo>
                  <a:lnTo>
                    <a:pt x="1186" y="348"/>
                  </a:lnTo>
                  <a:lnTo>
                    <a:pt x="1176" y="350"/>
                  </a:lnTo>
                  <a:lnTo>
                    <a:pt x="1178" y="338"/>
                  </a:lnTo>
                  <a:lnTo>
                    <a:pt x="1164" y="340"/>
                  </a:lnTo>
                  <a:lnTo>
                    <a:pt x="1172" y="340"/>
                  </a:lnTo>
                  <a:lnTo>
                    <a:pt x="1146" y="348"/>
                  </a:lnTo>
                  <a:lnTo>
                    <a:pt x="1126" y="356"/>
                  </a:lnTo>
                  <a:lnTo>
                    <a:pt x="1132" y="352"/>
                  </a:lnTo>
                  <a:lnTo>
                    <a:pt x="1126" y="346"/>
                  </a:lnTo>
                  <a:lnTo>
                    <a:pt x="1134" y="348"/>
                  </a:lnTo>
                  <a:lnTo>
                    <a:pt x="1164" y="336"/>
                  </a:lnTo>
                  <a:lnTo>
                    <a:pt x="1144" y="340"/>
                  </a:lnTo>
                  <a:lnTo>
                    <a:pt x="1182" y="330"/>
                  </a:lnTo>
                  <a:lnTo>
                    <a:pt x="1158" y="320"/>
                  </a:lnTo>
                  <a:lnTo>
                    <a:pt x="1154" y="322"/>
                  </a:lnTo>
                  <a:lnTo>
                    <a:pt x="1158" y="316"/>
                  </a:lnTo>
                  <a:lnTo>
                    <a:pt x="1146" y="324"/>
                  </a:lnTo>
                  <a:lnTo>
                    <a:pt x="1150" y="318"/>
                  </a:lnTo>
                  <a:lnTo>
                    <a:pt x="1150" y="316"/>
                  </a:lnTo>
                  <a:lnTo>
                    <a:pt x="1142" y="320"/>
                  </a:lnTo>
                  <a:lnTo>
                    <a:pt x="1144" y="314"/>
                  </a:lnTo>
                  <a:lnTo>
                    <a:pt x="1134" y="320"/>
                  </a:lnTo>
                  <a:lnTo>
                    <a:pt x="1138" y="316"/>
                  </a:lnTo>
                  <a:lnTo>
                    <a:pt x="1142" y="312"/>
                  </a:lnTo>
                  <a:lnTo>
                    <a:pt x="1144" y="304"/>
                  </a:lnTo>
                  <a:lnTo>
                    <a:pt x="1138" y="310"/>
                  </a:lnTo>
                  <a:lnTo>
                    <a:pt x="1138" y="306"/>
                  </a:lnTo>
                  <a:lnTo>
                    <a:pt x="1132" y="298"/>
                  </a:lnTo>
                  <a:lnTo>
                    <a:pt x="1122" y="296"/>
                  </a:lnTo>
                  <a:lnTo>
                    <a:pt x="1132" y="296"/>
                  </a:lnTo>
                  <a:lnTo>
                    <a:pt x="1126" y="290"/>
                  </a:lnTo>
                  <a:lnTo>
                    <a:pt x="1130" y="290"/>
                  </a:lnTo>
                  <a:lnTo>
                    <a:pt x="1124" y="288"/>
                  </a:lnTo>
                  <a:lnTo>
                    <a:pt x="1128" y="288"/>
                  </a:lnTo>
                  <a:lnTo>
                    <a:pt x="1120" y="284"/>
                  </a:lnTo>
                  <a:lnTo>
                    <a:pt x="1126" y="286"/>
                  </a:lnTo>
                  <a:lnTo>
                    <a:pt x="1130" y="288"/>
                  </a:lnTo>
                  <a:lnTo>
                    <a:pt x="1142" y="278"/>
                  </a:lnTo>
                  <a:lnTo>
                    <a:pt x="1134" y="274"/>
                  </a:lnTo>
                  <a:lnTo>
                    <a:pt x="1132" y="270"/>
                  </a:lnTo>
                  <a:lnTo>
                    <a:pt x="1136" y="266"/>
                  </a:lnTo>
                  <a:lnTo>
                    <a:pt x="1132" y="262"/>
                  </a:lnTo>
                  <a:lnTo>
                    <a:pt x="1128" y="258"/>
                  </a:lnTo>
                  <a:lnTo>
                    <a:pt x="1120" y="262"/>
                  </a:lnTo>
                  <a:lnTo>
                    <a:pt x="1132" y="256"/>
                  </a:lnTo>
                  <a:lnTo>
                    <a:pt x="1132" y="252"/>
                  </a:lnTo>
                  <a:lnTo>
                    <a:pt x="1118" y="256"/>
                  </a:lnTo>
                  <a:lnTo>
                    <a:pt x="1132" y="246"/>
                  </a:lnTo>
                  <a:lnTo>
                    <a:pt x="1128" y="240"/>
                  </a:lnTo>
                  <a:lnTo>
                    <a:pt x="1120" y="240"/>
                  </a:lnTo>
                  <a:lnTo>
                    <a:pt x="1128" y="234"/>
                  </a:lnTo>
                  <a:lnTo>
                    <a:pt x="1124" y="234"/>
                  </a:lnTo>
                  <a:lnTo>
                    <a:pt x="1120" y="224"/>
                  </a:lnTo>
                  <a:lnTo>
                    <a:pt x="1120" y="220"/>
                  </a:lnTo>
                  <a:lnTo>
                    <a:pt x="1114" y="220"/>
                  </a:lnTo>
                  <a:lnTo>
                    <a:pt x="1120" y="216"/>
                  </a:lnTo>
                  <a:lnTo>
                    <a:pt x="1110" y="220"/>
                  </a:lnTo>
                  <a:lnTo>
                    <a:pt x="1110" y="226"/>
                  </a:lnTo>
                  <a:lnTo>
                    <a:pt x="1102" y="228"/>
                  </a:lnTo>
                  <a:lnTo>
                    <a:pt x="1104" y="232"/>
                  </a:lnTo>
                  <a:lnTo>
                    <a:pt x="1098" y="234"/>
                  </a:lnTo>
                  <a:lnTo>
                    <a:pt x="1094" y="240"/>
                  </a:lnTo>
                  <a:lnTo>
                    <a:pt x="1086" y="248"/>
                  </a:lnTo>
                  <a:lnTo>
                    <a:pt x="1082" y="252"/>
                  </a:lnTo>
                  <a:lnTo>
                    <a:pt x="1080" y="246"/>
                  </a:lnTo>
                  <a:lnTo>
                    <a:pt x="1066" y="254"/>
                  </a:lnTo>
                  <a:lnTo>
                    <a:pt x="1052" y="262"/>
                  </a:lnTo>
                  <a:lnTo>
                    <a:pt x="1054" y="256"/>
                  </a:lnTo>
                  <a:lnTo>
                    <a:pt x="1048" y="260"/>
                  </a:lnTo>
                  <a:lnTo>
                    <a:pt x="1052" y="250"/>
                  </a:lnTo>
                  <a:lnTo>
                    <a:pt x="1042" y="262"/>
                  </a:lnTo>
                  <a:lnTo>
                    <a:pt x="1026" y="266"/>
                  </a:lnTo>
                  <a:lnTo>
                    <a:pt x="1048" y="254"/>
                  </a:lnTo>
                  <a:lnTo>
                    <a:pt x="1046" y="244"/>
                  </a:lnTo>
                  <a:lnTo>
                    <a:pt x="1026" y="248"/>
                  </a:lnTo>
                  <a:lnTo>
                    <a:pt x="1022" y="246"/>
                  </a:lnTo>
                  <a:lnTo>
                    <a:pt x="1028" y="242"/>
                  </a:lnTo>
                  <a:lnTo>
                    <a:pt x="1034" y="244"/>
                  </a:lnTo>
                  <a:lnTo>
                    <a:pt x="1040" y="234"/>
                  </a:lnTo>
                  <a:lnTo>
                    <a:pt x="1036" y="232"/>
                  </a:lnTo>
                  <a:lnTo>
                    <a:pt x="1042" y="222"/>
                  </a:lnTo>
                  <a:lnTo>
                    <a:pt x="1024" y="220"/>
                  </a:lnTo>
                  <a:lnTo>
                    <a:pt x="1044" y="218"/>
                  </a:lnTo>
                  <a:lnTo>
                    <a:pt x="1048" y="208"/>
                  </a:lnTo>
                  <a:lnTo>
                    <a:pt x="1052" y="204"/>
                  </a:lnTo>
                  <a:lnTo>
                    <a:pt x="1044" y="204"/>
                  </a:lnTo>
                  <a:lnTo>
                    <a:pt x="1024" y="196"/>
                  </a:lnTo>
                  <a:lnTo>
                    <a:pt x="1030" y="190"/>
                  </a:lnTo>
                  <a:lnTo>
                    <a:pt x="1024" y="192"/>
                  </a:lnTo>
                  <a:lnTo>
                    <a:pt x="1020" y="184"/>
                  </a:lnTo>
                  <a:lnTo>
                    <a:pt x="1022" y="180"/>
                  </a:lnTo>
                  <a:lnTo>
                    <a:pt x="1006" y="174"/>
                  </a:lnTo>
                  <a:lnTo>
                    <a:pt x="990" y="180"/>
                  </a:lnTo>
                  <a:lnTo>
                    <a:pt x="974" y="180"/>
                  </a:lnTo>
                  <a:lnTo>
                    <a:pt x="980" y="178"/>
                  </a:lnTo>
                  <a:lnTo>
                    <a:pt x="950" y="174"/>
                  </a:lnTo>
                  <a:lnTo>
                    <a:pt x="940" y="190"/>
                  </a:lnTo>
                  <a:lnTo>
                    <a:pt x="940" y="194"/>
                  </a:lnTo>
                  <a:lnTo>
                    <a:pt x="930" y="208"/>
                  </a:lnTo>
                  <a:lnTo>
                    <a:pt x="934" y="208"/>
                  </a:lnTo>
                  <a:lnTo>
                    <a:pt x="930" y="220"/>
                  </a:lnTo>
                  <a:lnTo>
                    <a:pt x="924" y="228"/>
                  </a:lnTo>
                  <a:lnTo>
                    <a:pt x="920" y="230"/>
                  </a:lnTo>
                  <a:lnTo>
                    <a:pt x="898" y="250"/>
                  </a:lnTo>
                  <a:lnTo>
                    <a:pt x="912" y="268"/>
                  </a:lnTo>
                  <a:lnTo>
                    <a:pt x="906" y="286"/>
                  </a:lnTo>
                  <a:lnTo>
                    <a:pt x="894" y="302"/>
                  </a:lnTo>
                  <a:lnTo>
                    <a:pt x="872" y="314"/>
                  </a:lnTo>
                  <a:lnTo>
                    <a:pt x="850" y="324"/>
                  </a:lnTo>
                  <a:lnTo>
                    <a:pt x="840" y="330"/>
                  </a:lnTo>
                  <a:lnTo>
                    <a:pt x="842" y="342"/>
                  </a:lnTo>
                  <a:lnTo>
                    <a:pt x="836" y="370"/>
                  </a:lnTo>
                  <a:lnTo>
                    <a:pt x="826" y="382"/>
                  </a:lnTo>
                  <a:lnTo>
                    <a:pt x="822" y="392"/>
                  </a:lnTo>
                  <a:lnTo>
                    <a:pt x="818" y="396"/>
                  </a:lnTo>
                  <a:lnTo>
                    <a:pt x="814" y="390"/>
                  </a:lnTo>
                  <a:lnTo>
                    <a:pt x="804" y="402"/>
                  </a:lnTo>
                  <a:lnTo>
                    <a:pt x="806" y="408"/>
                  </a:lnTo>
                  <a:lnTo>
                    <a:pt x="794" y="396"/>
                  </a:lnTo>
                  <a:lnTo>
                    <a:pt x="782" y="402"/>
                  </a:lnTo>
                  <a:lnTo>
                    <a:pt x="794" y="392"/>
                  </a:lnTo>
                  <a:lnTo>
                    <a:pt x="782" y="378"/>
                  </a:lnTo>
                  <a:lnTo>
                    <a:pt x="786" y="372"/>
                  </a:lnTo>
                  <a:lnTo>
                    <a:pt x="784" y="356"/>
                  </a:lnTo>
                  <a:lnTo>
                    <a:pt x="792" y="338"/>
                  </a:lnTo>
                  <a:lnTo>
                    <a:pt x="798" y="318"/>
                  </a:lnTo>
                  <a:lnTo>
                    <a:pt x="778" y="316"/>
                  </a:lnTo>
                  <a:lnTo>
                    <a:pt x="760" y="314"/>
                  </a:lnTo>
                  <a:lnTo>
                    <a:pt x="754" y="320"/>
                  </a:lnTo>
                  <a:lnTo>
                    <a:pt x="762" y="314"/>
                  </a:lnTo>
                  <a:lnTo>
                    <a:pt x="748" y="308"/>
                  </a:lnTo>
                  <a:lnTo>
                    <a:pt x="734" y="300"/>
                  </a:lnTo>
                  <a:lnTo>
                    <a:pt x="716" y="282"/>
                  </a:lnTo>
                  <a:lnTo>
                    <a:pt x="694" y="276"/>
                  </a:lnTo>
                  <a:lnTo>
                    <a:pt x="668" y="282"/>
                  </a:lnTo>
                  <a:lnTo>
                    <a:pt x="668" y="280"/>
                  </a:lnTo>
                  <a:lnTo>
                    <a:pt x="664" y="282"/>
                  </a:lnTo>
                  <a:lnTo>
                    <a:pt x="678" y="258"/>
                  </a:lnTo>
                  <a:lnTo>
                    <a:pt x="676" y="248"/>
                  </a:lnTo>
                  <a:lnTo>
                    <a:pt x="662" y="250"/>
                  </a:lnTo>
                  <a:lnTo>
                    <a:pt x="656" y="256"/>
                  </a:lnTo>
                  <a:lnTo>
                    <a:pt x="662" y="248"/>
                  </a:lnTo>
                  <a:lnTo>
                    <a:pt x="662" y="240"/>
                  </a:lnTo>
                  <a:lnTo>
                    <a:pt x="682" y="212"/>
                  </a:lnTo>
                  <a:lnTo>
                    <a:pt x="714" y="190"/>
                  </a:lnTo>
                  <a:lnTo>
                    <a:pt x="716" y="184"/>
                  </a:lnTo>
                  <a:lnTo>
                    <a:pt x="732" y="178"/>
                  </a:lnTo>
                  <a:lnTo>
                    <a:pt x="728" y="178"/>
                  </a:lnTo>
                  <a:lnTo>
                    <a:pt x="734" y="178"/>
                  </a:lnTo>
                  <a:lnTo>
                    <a:pt x="740" y="174"/>
                  </a:lnTo>
                  <a:lnTo>
                    <a:pt x="750" y="170"/>
                  </a:lnTo>
                  <a:lnTo>
                    <a:pt x="750" y="168"/>
                  </a:lnTo>
                  <a:lnTo>
                    <a:pt x="774" y="162"/>
                  </a:lnTo>
                  <a:lnTo>
                    <a:pt x="776" y="156"/>
                  </a:lnTo>
                  <a:lnTo>
                    <a:pt x="758" y="154"/>
                  </a:lnTo>
                  <a:lnTo>
                    <a:pt x="762" y="152"/>
                  </a:lnTo>
                  <a:lnTo>
                    <a:pt x="746" y="148"/>
                  </a:lnTo>
                  <a:lnTo>
                    <a:pt x="746" y="144"/>
                  </a:lnTo>
                  <a:lnTo>
                    <a:pt x="766" y="148"/>
                  </a:lnTo>
                  <a:lnTo>
                    <a:pt x="788" y="152"/>
                  </a:lnTo>
                  <a:lnTo>
                    <a:pt x="794" y="146"/>
                  </a:lnTo>
                  <a:lnTo>
                    <a:pt x="798" y="144"/>
                  </a:lnTo>
                  <a:lnTo>
                    <a:pt x="808" y="146"/>
                  </a:lnTo>
                  <a:lnTo>
                    <a:pt x="808" y="142"/>
                  </a:lnTo>
                  <a:lnTo>
                    <a:pt x="814" y="144"/>
                  </a:lnTo>
                  <a:lnTo>
                    <a:pt x="848" y="126"/>
                  </a:lnTo>
                  <a:lnTo>
                    <a:pt x="852" y="122"/>
                  </a:lnTo>
                  <a:lnTo>
                    <a:pt x="824" y="118"/>
                  </a:lnTo>
                  <a:lnTo>
                    <a:pt x="806" y="110"/>
                  </a:lnTo>
                  <a:lnTo>
                    <a:pt x="838" y="114"/>
                  </a:lnTo>
                  <a:lnTo>
                    <a:pt x="848" y="120"/>
                  </a:lnTo>
                  <a:lnTo>
                    <a:pt x="880" y="10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3" name="Freeform 380"/>
            <p:cNvSpPr>
              <a:spLocks/>
            </p:cNvSpPr>
            <p:nvPr/>
          </p:nvSpPr>
          <p:spPr bwMode="auto">
            <a:xfrm>
              <a:off x="1376" y="1488"/>
              <a:ext cx="328" cy="216"/>
            </a:xfrm>
            <a:custGeom>
              <a:avLst/>
              <a:gdLst>
                <a:gd name="T0" fmla="*/ 240 w 328"/>
                <a:gd name="T1" fmla="*/ 48 h 216"/>
                <a:gd name="T2" fmla="*/ 228 w 328"/>
                <a:gd name="T3" fmla="*/ 38 h 216"/>
                <a:gd name="T4" fmla="*/ 214 w 328"/>
                <a:gd name="T5" fmla="*/ 38 h 216"/>
                <a:gd name="T6" fmla="*/ 192 w 328"/>
                <a:gd name="T7" fmla="*/ 46 h 216"/>
                <a:gd name="T8" fmla="*/ 196 w 328"/>
                <a:gd name="T9" fmla="*/ 30 h 216"/>
                <a:gd name="T10" fmla="*/ 208 w 328"/>
                <a:gd name="T11" fmla="*/ 26 h 216"/>
                <a:gd name="T12" fmla="*/ 156 w 328"/>
                <a:gd name="T13" fmla="*/ 26 h 216"/>
                <a:gd name="T14" fmla="*/ 152 w 328"/>
                <a:gd name="T15" fmla="*/ 30 h 216"/>
                <a:gd name="T16" fmla="*/ 140 w 328"/>
                <a:gd name="T17" fmla="*/ 28 h 216"/>
                <a:gd name="T18" fmla="*/ 128 w 328"/>
                <a:gd name="T19" fmla="*/ 24 h 216"/>
                <a:gd name="T20" fmla="*/ 110 w 328"/>
                <a:gd name="T21" fmla="*/ 6 h 216"/>
                <a:gd name="T22" fmla="*/ 88 w 328"/>
                <a:gd name="T23" fmla="*/ 12 h 216"/>
                <a:gd name="T24" fmla="*/ 80 w 328"/>
                <a:gd name="T25" fmla="*/ 24 h 216"/>
                <a:gd name="T26" fmla="*/ 72 w 328"/>
                <a:gd name="T27" fmla="*/ 40 h 216"/>
                <a:gd name="T28" fmla="*/ 56 w 328"/>
                <a:gd name="T29" fmla="*/ 30 h 216"/>
                <a:gd name="T30" fmla="*/ 30 w 328"/>
                <a:gd name="T31" fmla="*/ 16 h 216"/>
                <a:gd name="T32" fmla="*/ 6 w 328"/>
                <a:gd name="T33" fmla="*/ 58 h 216"/>
                <a:gd name="T34" fmla="*/ 38 w 328"/>
                <a:gd name="T35" fmla="*/ 64 h 216"/>
                <a:gd name="T36" fmla="*/ 90 w 328"/>
                <a:gd name="T37" fmla="*/ 62 h 216"/>
                <a:gd name="T38" fmla="*/ 134 w 328"/>
                <a:gd name="T39" fmla="*/ 60 h 216"/>
                <a:gd name="T40" fmla="*/ 148 w 328"/>
                <a:gd name="T41" fmla="*/ 72 h 216"/>
                <a:gd name="T42" fmla="*/ 142 w 328"/>
                <a:gd name="T43" fmla="*/ 88 h 216"/>
                <a:gd name="T44" fmla="*/ 178 w 328"/>
                <a:gd name="T45" fmla="*/ 88 h 216"/>
                <a:gd name="T46" fmla="*/ 168 w 328"/>
                <a:gd name="T47" fmla="*/ 124 h 216"/>
                <a:gd name="T48" fmla="*/ 208 w 328"/>
                <a:gd name="T49" fmla="*/ 134 h 216"/>
                <a:gd name="T50" fmla="*/ 160 w 328"/>
                <a:gd name="T51" fmla="*/ 128 h 216"/>
                <a:gd name="T52" fmla="*/ 116 w 328"/>
                <a:gd name="T53" fmla="*/ 156 h 216"/>
                <a:gd name="T54" fmla="*/ 70 w 328"/>
                <a:gd name="T55" fmla="*/ 164 h 216"/>
                <a:gd name="T56" fmla="*/ 120 w 328"/>
                <a:gd name="T57" fmla="*/ 166 h 216"/>
                <a:gd name="T58" fmla="*/ 136 w 328"/>
                <a:gd name="T59" fmla="*/ 164 h 216"/>
                <a:gd name="T60" fmla="*/ 150 w 328"/>
                <a:gd name="T61" fmla="*/ 182 h 216"/>
                <a:gd name="T62" fmla="*/ 174 w 328"/>
                <a:gd name="T63" fmla="*/ 202 h 216"/>
                <a:gd name="T64" fmla="*/ 206 w 328"/>
                <a:gd name="T65" fmla="*/ 194 h 216"/>
                <a:gd name="T66" fmla="*/ 220 w 328"/>
                <a:gd name="T67" fmla="*/ 192 h 216"/>
                <a:gd name="T68" fmla="*/ 240 w 328"/>
                <a:gd name="T69" fmla="*/ 202 h 216"/>
                <a:gd name="T70" fmla="*/ 252 w 328"/>
                <a:gd name="T71" fmla="*/ 186 h 216"/>
                <a:gd name="T72" fmla="*/ 250 w 328"/>
                <a:gd name="T73" fmla="*/ 170 h 216"/>
                <a:gd name="T74" fmla="*/ 242 w 328"/>
                <a:gd name="T75" fmla="*/ 162 h 216"/>
                <a:gd name="T76" fmla="*/ 236 w 328"/>
                <a:gd name="T77" fmla="*/ 154 h 216"/>
                <a:gd name="T78" fmla="*/ 230 w 328"/>
                <a:gd name="T79" fmla="*/ 142 h 216"/>
                <a:gd name="T80" fmla="*/ 240 w 328"/>
                <a:gd name="T81" fmla="*/ 136 h 216"/>
                <a:gd name="T82" fmla="*/ 252 w 328"/>
                <a:gd name="T83" fmla="*/ 130 h 216"/>
                <a:gd name="T84" fmla="*/ 284 w 328"/>
                <a:gd name="T85" fmla="*/ 132 h 216"/>
                <a:gd name="T86" fmla="*/ 264 w 328"/>
                <a:gd name="T87" fmla="*/ 148 h 216"/>
                <a:gd name="T88" fmla="*/ 276 w 328"/>
                <a:gd name="T89" fmla="*/ 154 h 216"/>
                <a:gd name="T90" fmla="*/ 292 w 328"/>
                <a:gd name="T91" fmla="*/ 140 h 216"/>
                <a:gd name="T92" fmla="*/ 302 w 328"/>
                <a:gd name="T93" fmla="*/ 138 h 216"/>
                <a:gd name="T94" fmla="*/ 322 w 328"/>
                <a:gd name="T95" fmla="*/ 130 h 216"/>
                <a:gd name="T96" fmla="*/ 318 w 328"/>
                <a:gd name="T97" fmla="*/ 120 h 216"/>
                <a:gd name="T98" fmla="*/ 300 w 328"/>
                <a:gd name="T99" fmla="*/ 126 h 216"/>
                <a:gd name="T100" fmla="*/ 288 w 328"/>
                <a:gd name="T101" fmla="*/ 116 h 216"/>
                <a:gd name="T102" fmla="*/ 288 w 328"/>
                <a:gd name="T103" fmla="*/ 112 h 216"/>
                <a:gd name="T104" fmla="*/ 288 w 328"/>
                <a:gd name="T105" fmla="*/ 106 h 216"/>
                <a:gd name="T106" fmla="*/ 276 w 328"/>
                <a:gd name="T107" fmla="*/ 104 h 216"/>
                <a:gd name="T108" fmla="*/ 268 w 328"/>
                <a:gd name="T109" fmla="*/ 98 h 216"/>
                <a:gd name="T110" fmla="*/ 248 w 328"/>
                <a:gd name="T111" fmla="*/ 90 h 216"/>
                <a:gd name="T112" fmla="*/ 254 w 328"/>
                <a:gd name="T113" fmla="*/ 84 h 216"/>
                <a:gd name="T114" fmla="*/ 250 w 328"/>
                <a:gd name="T115" fmla="*/ 80 h 216"/>
                <a:gd name="T116" fmla="*/ 258 w 328"/>
                <a:gd name="T117" fmla="*/ 72 h 216"/>
                <a:gd name="T118" fmla="*/ 250 w 328"/>
                <a:gd name="T119" fmla="*/ 70 h 216"/>
                <a:gd name="T120" fmla="*/ 274 w 328"/>
                <a:gd name="T121" fmla="*/ 56 h 216"/>
                <a:gd name="T122" fmla="*/ 236 w 328"/>
                <a:gd name="T123" fmla="*/ 56 h 2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28"/>
                <a:gd name="T187" fmla="*/ 0 h 216"/>
                <a:gd name="T188" fmla="*/ 328 w 328"/>
                <a:gd name="T189" fmla="*/ 216 h 2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28" h="216">
                  <a:moveTo>
                    <a:pt x="230" y="56"/>
                  </a:moveTo>
                  <a:lnTo>
                    <a:pt x="226" y="58"/>
                  </a:lnTo>
                  <a:lnTo>
                    <a:pt x="248" y="48"/>
                  </a:lnTo>
                  <a:lnTo>
                    <a:pt x="240" y="48"/>
                  </a:lnTo>
                  <a:lnTo>
                    <a:pt x="224" y="52"/>
                  </a:lnTo>
                  <a:lnTo>
                    <a:pt x="232" y="46"/>
                  </a:lnTo>
                  <a:lnTo>
                    <a:pt x="244" y="42"/>
                  </a:lnTo>
                  <a:lnTo>
                    <a:pt x="228" y="38"/>
                  </a:lnTo>
                  <a:lnTo>
                    <a:pt x="214" y="46"/>
                  </a:lnTo>
                  <a:lnTo>
                    <a:pt x="216" y="42"/>
                  </a:lnTo>
                  <a:lnTo>
                    <a:pt x="208" y="46"/>
                  </a:lnTo>
                  <a:lnTo>
                    <a:pt x="214" y="38"/>
                  </a:lnTo>
                  <a:lnTo>
                    <a:pt x="208" y="42"/>
                  </a:lnTo>
                  <a:lnTo>
                    <a:pt x="212" y="36"/>
                  </a:lnTo>
                  <a:lnTo>
                    <a:pt x="210" y="36"/>
                  </a:lnTo>
                  <a:lnTo>
                    <a:pt x="192" y="46"/>
                  </a:lnTo>
                  <a:lnTo>
                    <a:pt x="200" y="38"/>
                  </a:lnTo>
                  <a:lnTo>
                    <a:pt x="196" y="38"/>
                  </a:lnTo>
                  <a:lnTo>
                    <a:pt x="214" y="30"/>
                  </a:lnTo>
                  <a:lnTo>
                    <a:pt x="196" y="30"/>
                  </a:lnTo>
                  <a:lnTo>
                    <a:pt x="190" y="36"/>
                  </a:lnTo>
                  <a:lnTo>
                    <a:pt x="196" y="28"/>
                  </a:lnTo>
                  <a:lnTo>
                    <a:pt x="184" y="34"/>
                  </a:lnTo>
                  <a:lnTo>
                    <a:pt x="208" y="26"/>
                  </a:lnTo>
                  <a:lnTo>
                    <a:pt x="196" y="20"/>
                  </a:lnTo>
                  <a:lnTo>
                    <a:pt x="166" y="20"/>
                  </a:lnTo>
                  <a:lnTo>
                    <a:pt x="176" y="28"/>
                  </a:lnTo>
                  <a:lnTo>
                    <a:pt x="156" y="26"/>
                  </a:lnTo>
                  <a:lnTo>
                    <a:pt x="162" y="34"/>
                  </a:lnTo>
                  <a:lnTo>
                    <a:pt x="152" y="30"/>
                  </a:lnTo>
                  <a:lnTo>
                    <a:pt x="154" y="32"/>
                  </a:lnTo>
                  <a:lnTo>
                    <a:pt x="152" y="30"/>
                  </a:lnTo>
                  <a:lnTo>
                    <a:pt x="152" y="24"/>
                  </a:lnTo>
                  <a:lnTo>
                    <a:pt x="148" y="24"/>
                  </a:lnTo>
                  <a:lnTo>
                    <a:pt x="140" y="24"/>
                  </a:lnTo>
                  <a:lnTo>
                    <a:pt x="140" y="28"/>
                  </a:lnTo>
                  <a:lnTo>
                    <a:pt x="134" y="28"/>
                  </a:lnTo>
                  <a:lnTo>
                    <a:pt x="130" y="30"/>
                  </a:lnTo>
                  <a:lnTo>
                    <a:pt x="132" y="22"/>
                  </a:lnTo>
                  <a:lnTo>
                    <a:pt x="128" y="24"/>
                  </a:lnTo>
                  <a:lnTo>
                    <a:pt x="144" y="16"/>
                  </a:lnTo>
                  <a:lnTo>
                    <a:pt x="142" y="0"/>
                  </a:lnTo>
                  <a:lnTo>
                    <a:pt x="108" y="4"/>
                  </a:lnTo>
                  <a:lnTo>
                    <a:pt x="110" y="6"/>
                  </a:lnTo>
                  <a:lnTo>
                    <a:pt x="98" y="8"/>
                  </a:lnTo>
                  <a:lnTo>
                    <a:pt x="90" y="8"/>
                  </a:lnTo>
                  <a:lnTo>
                    <a:pt x="104" y="12"/>
                  </a:lnTo>
                  <a:lnTo>
                    <a:pt x="88" y="12"/>
                  </a:lnTo>
                  <a:lnTo>
                    <a:pt x="98" y="18"/>
                  </a:lnTo>
                  <a:lnTo>
                    <a:pt x="78" y="16"/>
                  </a:lnTo>
                  <a:lnTo>
                    <a:pt x="78" y="24"/>
                  </a:lnTo>
                  <a:lnTo>
                    <a:pt x="80" y="24"/>
                  </a:lnTo>
                  <a:lnTo>
                    <a:pt x="82" y="30"/>
                  </a:lnTo>
                  <a:lnTo>
                    <a:pt x="68" y="28"/>
                  </a:lnTo>
                  <a:lnTo>
                    <a:pt x="64" y="32"/>
                  </a:lnTo>
                  <a:lnTo>
                    <a:pt x="72" y="40"/>
                  </a:lnTo>
                  <a:lnTo>
                    <a:pt x="60" y="48"/>
                  </a:lnTo>
                  <a:lnTo>
                    <a:pt x="40" y="48"/>
                  </a:lnTo>
                  <a:lnTo>
                    <a:pt x="66" y="40"/>
                  </a:lnTo>
                  <a:lnTo>
                    <a:pt x="56" y="30"/>
                  </a:lnTo>
                  <a:lnTo>
                    <a:pt x="78" y="8"/>
                  </a:lnTo>
                  <a:lnTo>
                    <a:pt x="98" y="0"/>
                  </a:lnTo>
                  <a:lnTo>
                    <a:pt x="54" y="4"/>
                  </a:lnTo>
                  <a:lnTo>
                    <a:pt x="30" y="16"/>
                  </a:lnTo>
                  <a:lnTo>
                    <a:pt x="0" y="40"/>
                  </a:lnTo>
                  <a:lnTo>
                    <a:pt x="30" y="48"/>
                  </a:lnTo>
                  <a:lnTo>
                    <a:pt x="4" y="48"/>
                  </a:lnTo>
                  <a:lnTo>
                    <a:pt x="6" y="58"/>
                  </a:lnTo>
                  <a:lnTo>
                    <a:pt x="24" y="60"/>
                  </a:lnTo>
                  <a:lnTo>
                    <a:pt x="32" y="58"/>
                  </a:lnTo>
                  <a:lnTo>
                    <a:pt x="38" y="64"/>
                  </a:lnTo>
                  <a:lnTo>
                    <a:pt x="88" y="66"/>
                  </a:lnTo>
                  <a:lnTo>
                    <a:pt x="76" y="60"/>
                  </a:lnTo>
                  <a:lnTo>
                    <a:pt x="98" y="70"/>
                  </a:lnTo>
                  <a:lnTo>
                    <a:pt x="90" y="62"/>
                  </a:lnTo>
                  <a:lnTo>
                    <a:pt x="128" y="66"/>
                  </a:lnTo>
                  <a:lnTo>
                    <a:pt x="126" y="58"/>
                  </a:lnTo>
                  <a:lnTo>
                    <a:pt x="134" y="54"/>
                  </a:lnTo>
                  <a:lnTo>
                    <a:pt x="134" y="60"/>
                  </a:lnTo>
                  <a:lnTo>
                    <a:pt x="144" y="62"/>
                  </a:lnTo>
                  <a:lnTo>
                    <a:pt x="140" y="68"/>
                  </a:lnTo>
                  <a:lnTo>
                    <a:pt x="152" y="70"/>
                  </a:lnTo>
                  <a:lnTo>
                    <a:pt x="148" y="72"/>
                  </a:lnTo>
                  <a:lnTo>
                    <a:pt x="154" y="72"/>
                  </a:lnTo>
                  <a:lnTo>
                    <a:pt x="156" y="82"/>
                  </a:lnTo>
                  <a:lnTo>
                    <a:pt x="144" y="84"/>
                  </a:lnTo>
                  <a:lnTo>
                    <a:pt x="142" y="88"/>
                  </a:lnTo>
                  <a:lnTo>
                    <a:pt x="160" y="82"/>
                  </a:lnTo>
                  <a:lnTo>
                    <a:pt x="168" y="84"/>
                  </a:lnTo>
                  <a:lnTo>
                    <a:pt x="174" y="92"/>
                  </a:lnTo>
                  <a:lnTo>
                    <a:pt x="178" y="88"/>
                  </a:lnTo>
                  <a:lnTo>
                    <a:pt x="178" y="96"/>
                  </a:lnTo>
                  <a:lnTo>
                    <a:pt x="184" y="98"/>
                  </a:lnTo>
                  <a:lnTo>
                    <a:pt x="180" y="118"/>
                  </a:lnTo>
                  <a:lnTo>
                    <a:pt x="168" y="124"/>
                  </a:lnTo>
                  <a:lnTo>
                    <a:pt x="190" y="128"/>
                  </a:lnTo>
                  <a:lnTo>
                    <a:pt x="198" y="120"/>
                  </a:lnTo>
                  <a:lnTo>
                    <a:pt x="212" y="130"/>
                  </a:lnTo>
                  <a:lnTo>
                    <a:pt x="208" y="134"/>
                  </a:lnTo>
                  <a:lnTo>
                    <a:pt x="192" y="134"/>
                  </a:lnTo>
                  <a:lnTo>
                    <a:pt x="184" y="136"/>
                  </a:lnTo>
                  <a:lnTo>
                    <a:pt x="190" y="130"/>
                  </a:lnTo>
                  <a:lnTo>
                    <a:pt x="160" y="128"/>
                  </a:lnTo>
                  <a:lnTo>
                    <a:pt x="140" y="134"/>
                  </a:lnTo>
                  <a:lnTo>
                    <a:pt x="144" y="146"/>
                  </a:lnTo>
                  <a:lnTo>
                    <a:pt x="114" y="152"/>
                  </a:lnTo>
                  <a:lnTo>
                    <a:pt x="116" y="156"/>
                  </a:lnTo>
                  <a:lnTo>
                    <a:pt x="112" y="160"/>
                  </a:lnTo>
                  <a:lnTo>
                    <a:pt x="112" y="152"/>
                  </a:lnTo>
                  <a:lnTo>
                    <a:pt x="90" y="150"/>
                  </a:lnTo>
                  <a:lnTo>
                    <a:pt x="70" y="164"/>
                  </a:lnTo>
                  <a:lnTo>
                    <a:pt x="90" y="170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20" y="166"/>
                  </a:lnTo>
                  <a:lnTo>
                    <a:pt x="124" y="158"/>
                  </a:lnTo>
                  <a:lnTo>
                    <a:pt x="130" y="162"/>
                  </a:lnTo>
                  <a:lnTo>
                    <a:pt x="128" y="170"/>
                  </a:lnTo>
                  <a:lnTo>
                    <a:pt x="136" y="164"/>
                  </a:lnTo>
                  <a:lnTo>
                    <a:pt x="142" y="164"/>
                  </a:lnTo>
                  <a:lnTo>
                    <a:pt x="140" y="172"/>
                  </a:lnTo>
                  <a:lnTo>
                    <a:pt x="148" y="178"/>
                  </a:lnTo>
                  <a:lnTo>
                    <a:pt x="150" y="182"/>
                  </a:lnTo>
                  <a:lnTo>
                    <a:pt x="160" y="184"/>
                  </a:lnTo>
                  <a:lnTo>
                    <a:pt x="150" y="186"/>
                  </a:lnTo>
                  <a:lnTo>
                    <a:pt x="156" y="192"/>
                  </a:lnTo>
                  <a:lnTo>
                    <a:pt x="174" y="202"/>
                  </a:lnTo>
                  <a:lnTo>
                    <a:pt x="196" y="210"/>
                  </a:lnTo>
                  <a:lnTo>
                    <a:pt x="218" y="216"/>
                  </a:lnTo>
                  <a:lnTo>
                    <a:pt x="218" y="208"/>
                  </a:lnTo>
                  <a:lnTo>
                    <a:pt x="206" y="194"/>
                  </a:lnTo>
                  <a:lnTo>
                    <a:pt x="192" y="180"/>
                  </a:lnTo>
                  <a:lnTo>
                    <a:pt x="208" y="188"/>
                  </a:lnTo>
                  <a:lnTo>
                    <a:pt x="210" y="182"/>
                  </a:lnTo>
                  <a:lnTo>
                    <a:pt x="220" y="192"/>
                  </a:lnTo>
                  <a:lnTo>
                    <a:pt x="224" y="190"/>
                  </a:lnTo>
                  <a:lnTo>
                    <a:pt x="228" y="196"/>
                  </a:lnTo>
                  <a:lnTo>
                    <a:pt x="236" y="198"/>
                  </a:lnTo>
                  <a:lnTo>
                    <a:pt x="240" y="202"/>
                  </a:lnTo>
                  <a:lnTo>
                    <a:pt x="240" y="196"/>
                  </a:lnTo>
                  <a:lnTo>
                    <a:pt x="246" y="196"/>
                  </a:lnTo>
                  <a:lnTo>
                    <a:pt x="248" y="182"/>
                  </a:lnTo>
                  <a:lnTo>
                    <a:pt x="252" y="186"/>
                  </a:lnTo>
                  <a:lnTo>
                    <a:pt x="254" y="180"/>
                  </a:lnTo>
                  <a:lnTo>
                    <a:pt x="254" y="176"/>
                  </a:lnTo>
                  <a:lnTo>
                    <a:pt x="252" y="174"/>
                  </a:lnTo>
                  <a:lnTo>
                    <a:pt x="250" y="170"/>
                  </a:lnTo>
                  <a:lnTo>
                    <a:pt x="252" y="166"/>
                  </a:lnTo>
                  <a:lnTo>
                    <a:pt x="250" y="164"/>
                  </a:lnTo>
                  <a:lnTo>
                    <a:pt x="246" y="162"/>
                  </a:lnTo>
                  <a:lnTo>
                    <a:pt x="242" y="162"/>
                  </a:lnTo>
                  <a:lnTo>
                    <a:pt x="238" y="156"/>
                  </a:lnTo>
                  <a:lnTo>
                    <a:pt x="236" y="158"/>
                  </a:lnTo>
                  <a:lnTo>
                    <a:pt x="238" y="152"/>
                  </a:lnTo>
                  <a:lnTo>
                    <a:pt x="236" y="154"/>
                  </a:lnTo>
                  <a:lnTo>
                    <a:pt x="236" y="150"/>
                  </a:lnTo>
                  <a:lnTo>
                    <a:pt x="236" y="144"/>
                  </a:lnTo>
                  <a:lnTo>
                    <a:pt x="226" y="144"/>
                  </a:lnTo>
                  <a:lnTo>
                    <a:pt x="230" y="142"/>
                  </a:lnTo>
                  <a:lnTo>
                    <a:pt x="228" y="140"/>
                  </a:lnTo>
                  <a:lnTo>
                    <a:pt x="224" y="132"/>
                  </a:lnTo>
                  <a:lnTo>
                    <a:pt x="236" y="140"/>
                  </a:lnTo>
                  <a:lnTo>
                    <a:pt x="240" y="136"/>
                  </a:lnTo>
                  <a:lnTo>
                    <a:pt x="238" y="130"/>
                  </a:lnTo>
                  <a:lnTo>
                    <a:pt x="246" y="130"/>
                  </a:lnTo>
                  <a:lnTo>
                    <a:pt x="244" y="128"/>
                  </a:lnTo>
                  <a:lnTo>
                    <a:pt x="252" y="130"/>
                  </a:lnTo>
                  <a:lnTo>
                    <a:pt x="264" y="134"/>
                  </a:lnTo>
                  <a:lnTo>
                    <a:pt x="268" y="132"/>
                  </a:lnTo>
                  <a:lnTo>
                    <a:pt x="260" y="140"/>
                  </a:lnTo>
                  <a:lnTo>
                    <a:pt x="284" y="132"/>
                  </a:lnTo>
                  <a:lnTo>
                    <a:pt x="272" y="138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4" y="148"/>
                  </a:lnTo>
                  <a:lnTo>
                    <a:pt x="272" y="148"/>
                  </a:lnTo>
                  <a:lnTo>
                    <a:pt x="268" y="154"/>
                  </a:lnTo>
                  <a:lnTo>
                    <a:pt x="274" y="152"/>
                  </a:lnTo>
                  <a:lnTo>
                    <a:pt x="276" y="154"/>
                  </a:lnTo>
                  <a:lnTo>
                    <a:pt x="284" y="15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2" y="140"/>
                  </a:lnTo>
                  <a:lnTo>
                    <a:pt x="298" y="144"/>
                  </a:lnTo>
                  <a:lnTo>
                    <a:pt x="302" y="140"/>
                  </a:lnTo>
                  <a:lnTo>
                    <a:pt x="306" y="140"/>
                  </a:lnTo>
                  <a:lnTo>
                    <a:pt x="302" y="138"/>
                  </a:lnTo>
                  <a:lnTo>
                    <a:pt x="312" y="134"/>
                  </a:lnTo>
                  <a:lnTo>
                    <a:pt x="306" y="134"/>
                  </a:lnTo>
                  <a:lnTo>
                    <a:pt x="312" y="130"/>
                  </a:lnTo>
                  <a:lnTo>
                    <a:pt x="322" y="130"/>
                  </a:lnTo>
                  <a:lnTo>
                    <a:pt x="324" y="130"/>
                  </a:lnTo>
                  <a:lnTo>
                    <a:pt x="320" y="128"/>
                  </a:lnTo>
                  <a:lnTo>
                    <a:pt x="328" y="128"/>
                  </a:lnTo>
                  <a:lnTo>
                    <a:pt x="318" y="120"/>
                  </a:lnTo>
                  <a:lnTo>
                    <a:pt x="316" y="124"/>
                  </a:lnTo>
                  <a:lnTo>
                    <a:pt x="310" y="124"/>
                  </a:lnTo>
                  <a:lnTo>
                    <a:pt x="310" y="120"/>
                  </a:lnTo>
                  <a:lnTo>
                    <a:pt x="300" y="126"/>
                  </a:lnTo>
                  <a:lnTo>
                    <a:pt x="300" y="122"/>
                  </a:lnTo>
                  <a:lnTo>
                    <a:pt x="306" y="114"/>
                  </a:lnTo>
                  <a:lnTo>
                    <a:pt x="302" y="118"/>
                  </a:lnTo>
                  <a:lnTo>
                    <a:pt x="288" y="116"/>
                  </a:lnTo>
                  <a:lnTo>
                    <a:pt x="298" y="114"/>
                  </a:lnTo>
                  <a:lnTo>
                    <a:pt x="288" y="116"/>
                  </a:lnTo>
                  <a:lnTo>
                    <a:pt x="294" y="114"/>
                  </a:lnTo>
                  <a:lnTo>
                    <a:pt x="288" y="112"/>
                  </a:lnTo>
                  <a:lnTo>
                    <a:pt x="300" y="110"/>
                  </a:lnTo>
                  <a:lnTo>
                    <a:pt x="298" y="110"/>
                  </a:lnTo>
                  <a:lnTo>
                    <a:pt x="292" y="106"/>
                  </a:lnTo>
                  <a:lnTo>
                    <a:pt x="288" y="106"/>
                  </a:lnTo>
                  <a:lnTo>
                    <a:pt x="292" y="100"/>
                  </a:lnTo>
                  <a:lnTo>
                    <a:pt x="282" y="106"/>
                  </a:lnTo>
                  <a:lnTo>
                    <a:pt x="280" y="102"/>
                  </a:lnTo>
                  <a:lnTo>
                    <a:pt x="276" y="104"/>
                  </a:lnTo>
                  <a:lnTo>
                    <a:pt x="278" y="100"/>
                  </a:lnTo>
                  <a:lnTo>
                    <a:pt x="270" y="104"/>
                  </a:lnTo>
                  <a:lnTo>
                    <a:pt x="276" y="98"/>
                  </a:lnTo>
                  <a:lnTo>
                    <a:pt x="268" y="98"/>
                  </a:lnTo>
                  <a:lnTo>
                    <a:pt x="262" y="98"/>
                  </a:lnTo>
                  <a:lnTo>
                    <a:pt x="254" y="96"/>
                  </a:lnTo>
                  <a:lnTo>
                    <a:pt x="268" y="94"/>
                  </a:lnTo>
                  <a:lnTo>
                    <a:pt x="248" y="90"/>
                  </a:lnTo>
                  <a:lnTo>
                    <a:pt x="256" y="88"/>
                  </a:lnTo>
                  <a:lnTo>
                    <a:pt x="246" y="86"/>
                  </a:lnTo>
                  <a:lnTo>
                    <a:pt x="262" y="88"/>
                  </a:lnTo>
                  <a:lnTo>
                    <a:pt x="254" y="84"/>
                  </a:lnTo>
                  <a:lnTo>
                    <a:pt x="264" y="82"/>
                  </a:lnTo>
                  <a:lnTo>
                    <a:pt x="250" y="82"/>
                  </a:lnTo>
                  <a:lnTo>
                    <a:pt x="256" y="80"/>
                  </a:lnTo>
                  <a:lnTo>
                    <a:pt x="250" y="80"/>
                  </a:lnTo>
                  <a:lnTo>
                    <a:pt x="262" y="80"/>
                  </a:lnTo>
                  <a:lnTo>
                    <a:pt x="252" y="76"/>
                  </a:lnTo>
                  <a:lnTo>
                    <a:pt x="280" y="80"/>
                  </a:lnTo>
                  <a:lnTo>
                    <a:pt x="258" y="72"/>
                  </a:lnTo>
                  <a:lnTo>
                    <a:pt x="242" y="72"/>
                  </a:lnTo>
                  <a:lnTo>
                    <a:pt x="280" y="70"/>
                  </a:lnTo>
                  <a:lnTo>
                    <a:pt x="272" y="60"/>
                  </a:lnTo>
                  <a:lnTo>
                    <a:pt x="250" y="70"/>
                  </a:lnTo>
                  <a:lnTo>
                    <a:pt x="240" y="72"/>
                  </a:lnTo>
                  <a:lnTo>
                    <a:pt x="264" y="62"/>
                  </a:lnTo>
                  <a:lnTo>
                    <a:pt x="242" y="64"/>
                  </a:lnTo>
                  <a:lnTo>
                    <a:pt x="274" y="56"/>
                  </a:lnTo>
                  <a:lnTo>
                    <a:pt x="254" y="52"/>
                  </a:lnTo>
                  <a:lnTo>
                    <a:pt x="250" y="54"/>
                  </a:lnTo>
                  <a:lnTo>
                    <a:pt x="256" y="50"/>
                  </a:lnTo>
                  <a:lnTo>
                    <a:pt x="236" y="56"/>
                  </a:lnTo>
                  <a:lnTo>
                    <a:pt x="224" y="64"/>
                  </a:lnTo>
                  <a:lnTo>
                    <a:pt x="230" y="5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4" name="Freeform 381"/>
            <p:cNvSpPr>
              <a:spLocks/>
            </p:cNvSpPr>
            <p:nvPr/>
          </p:nvSpPr>
          <p:spPr bwMode="auto">
            <a:xfrm>
              <a:off x="1474" y="1352"/>
              <a:ext cx="398" cy="94"/>
            </a:xfrm>
            <a:custGeom>
              <a:avLst/>
              <a:gdLst>
                <a:gd name="T0" fmla="*/ 98 w 398"/>
                <a:gd name="T1" fmla="*/ 68 h 94"/>
                <a:gd name="T2" fmla="*/ 72 w 398"/>
                <a:gd name="T3" fmla="*/ 78 h 94"/>
                <a:gd name="T4" fmla="*/ 60 w 398"/>
                <a:gd name="T5" fmla="*/ 70 h 94"/>
                <a:gd name="T6" fmla="*/ 70 w 398"/>
                <a:gd name="T7" fmla="*/ 66 h 94"/>
                <a:gd name="T8" fmla="*/ 46 w 398"/>
                <a:gd name="T9" fmla="*/ 62 h 94"/>
                <a:gd name="T10" fmla="*/ 110 w 398"/>
                <a:gd name="T11" fmla="*/ 54 h 94"/>
                <a:gd name="T12" fmla="*/ 82 w 398"/>
                <a:gd name="T13" fmla="*/ 36 h 94"/>
                <a:gd name="T14" fmla="*/ 118 w 398"/>
                <a:gd name="T15" fmla="*/ 36 h 94"/>
                <a:gd name="T16" fmla="*/ 134 w 398"/>
                <a:gd name="T17" fmla="*/ 40 h 94"/>
                <a:gd name="T18" fmla="*/ 124 w 398"/>
                <a:gd name="T19" fmla="*/ 34 h 94"/>
                <a:gd name="T20" fmla="*/ 182 w 398"/>
                <a:gd name="T21" fmla="*/ 26 h 94"/>
                <a:gd name="T22" fmla="*/ 212 w 398"/>
                <a:gd name="T23" fmla="*/ 18 h 94"/>
                <a:gd name="T24" fmla="*/ 152 w 398"/>
                <a:gd name="T25" fmla="*/ 24 h 94"/>
                <a:gd name="T26" fmla="*/ 90 w 398"/>
                <a:gd name="T27" fmla="*/ 28 h 94"/>
                <a:gd name="T28" fmla="*/ 142 w 398"/>
                <a:gd name="T29" fmla="*/ 24 h 94"/>
                <a:gd name="T30" fmla="*/ 80 w 398"/>
                <a:gd name="T31" fmla="*/ 30 h 94"/>
                <a:gd name="T32" fmla="*/ 62 w 398"/>
                <a:gd name="T33" fmla="*/ 26 h 94"/>
                <a:gd name="T34" fmla="*/ 120 w 398"/>
                <a:gd name="T35" fmla="*/ 22 h 94"/>
                <a:gd name="T36" fmla="*/ 60 w 398"/>
                <a:gd name="T37" fmla="*/ 24 h 94"/>
                <a:gd name="T38" fmla="*/ 96 w 398"/>
                <a:gd name="T39" fmla="*/ 18 h 94"/>
                <a:gd name="T40" fmla="*/ 50 w 398"/>
                <a:gd name="T41" fmla="*/ 16 h 94"/>
                <a:gd name="T42" fmla="*/ 112 w 398"/>
                <a:gd name="T43" fmla="*/ 8 h 94"/>
                <a:gd name="T44" fmla="*/ 190 w 398"/>
                <a:gd name="T45" fmla="*/ 14 h 94"/>
                <a:gd name="T46" fmla="*/ 180 w 398"/>
                <a:gd name="T47" fmla="*/ 2 h 94"/>
                <a:gd name="T48" fmla="*/ 242 w 398"/>
                <a:gd name="T49" fmla="*/ 4 h 94"/>
                <a:gd name="T50" fmla="*/ 228 w 398"/>
                <a:gd name="T51" fmla="*/ 0 h 94"/>
                <a:gd name="T52" fmla="*/ 312 w 398"/>
                <a:gd name="T53" fmla="*/ 4 h 94"/>
                <a:gd name="T54" fmla="*/ 398 w 398"/>
                <a:gd name="T55" fmla="*/ 8 h 94"/>
                <a:gd name="T56" fmla="*/ 342 w 398"/>
                <a:gd name="T57" fmla="*/ 16 h 94"/>
                <a:gd name="T58" fmla="*/ 284 w 398"/>
                <a:gd name="T59" fmla="*/ 24 h 94"/>
                <a:gd name="T60" fmla="*/ 350 w 398"/>
                <a:gd name="T61" fmla="*/ 18 h 94"/>
                <a:gd name="T62" fmla="*/ 290 w 398"/>
                <a:gd name="T63" fmla="*/ 30 h 94"/>
                <a:gd name="T64" fmla="*/ 228 w 398"/>
                <a:gd name="T65" fmla="*/ 42 h 94"/>
                <a:gd name="T66" fmla="*/ 170 w 398"/>
                <a:gd name="T67" fmla="*/ 48 h 94"/>
                <a:gd name="T68" fmla="*/ 204 w 398"/>
                <a:gd name="T69" fmla="*/ 54 h 94"/>
                <a:gd name="T70" fmla="*/ 160 w 398"/>
                <a:gd name="T71" fmla="*/ 56 h 94"/>
                <a:gd name="T72" fmla="*/ 196 w 398"/>
                <a:gd name="T73" fmla="*/ 60 h 94"/>
                <a:gd name="T74" fmla="*/ 144 w 398"/>
                <a:gd name="T75" fmla="*/ 70 h 94"/>
                <a:gd name="T76" fmla="*/ 140 w 398"/>
                <a:gd name="T77" fmla="*/ 78 h 94"/>
                <a:gd name="T78" fmla="*/ 100 w 398"/>
                <a:gd name="T79" fmla="*/ 80 h 94"/>
                <a:gd name="T80" fmla="*/ 132 w 398"/>
                <a:gd name="T81" fmla="*/ 90 h 94"/>
                <a:gd name="T82" fmla="*/ 90 w 398"/>
                <a:gd name="T83" fmla="*/ 94 h 94"/>
                <a:gd name="T84" fmla="*/ 44 w 398"/>
                <a:gd name="T85" fmla="*/ 92 h 94"/>
                <a:gd name="T86" fmla="*/ 0 w 398"/>
                <a:gd name="T87" fmla="*/ 92 h 94"/>
                <a:gd name="T88" fmla="*/ 30 w 398"/>
                <a:gd name="T89" fmla="*/ 80 h 94"/>
                <a:gd name="T90" fmla="*/ 24 w 398"/>
                <a:gd name="T91" fmla="*/ 74 h 94"/>
                <a:gd name="T92" fmla="*/ 72 w 398"/>
                <a:gd name="T93" fmla="*/ 78 h 94"/>
                <a:gd name="T94" fmla="*/ 98 w 398"/>
                <a:gd name="T95" fmla="*/ 68 h 9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98"/>
                <a:gd name="T145" fmla="*/ 0 h 94"/>
                <a:gd name="T146" fmla="*/ 398 w 398"/>
                <a:gd name="T147" fmla="*/ 94 h 9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98" h="94">
                  <a:moveTo>
                    <a:pt x="98" y="68"/>
                  </a:moveTo>
                  <a:lnTo>
                    <a:pt x="72" y="78"/>
                  </a:lnTo>
                  <a:lnTo>
                    <a:pt x="60" y="70"/>
                  </a:lnTo>
                  <a:lnTo>
                    <a:pt x="70" y="66"/>
                  </a:lnTo>
                  <a:lnTo>
                    <a:pt x="46" y="62"/>
                  </a:lnTo>
                  <a:lnTo>
                    <a:pt x="110" y="54"/>
                  </a:lnTo>
                  <a:lnTo>
                    <a:pt x="82" y="36"/>
                  </a:lnTo>
                  <a:lnTo>
                    <a:pt x="118" y="36"/>
                  </a:lnTo>
                  <a:lnTo>
                    <a:pt x="134" y="40"/>
                  </a:lnTo>
                  <a:lnTo>
                    <a:pt x="124" y="34"/>
                  </a:lnTo>
                  <a:lnTo>
                    <a:pt x="182" y="26"/>
                  </a:lnTo>
                  <a:lnTo>
                    <a:pt x="212" y="18"/>
                  </a:lnTo>
                  <a:lnTo>
                    <a:pt x="152" y="24"/>
                  </a:lnTo>
                  <a:lnTo>
                    <a:pt x="90" y="28"/>
                  </a:lnTo>
                  <a:lnTo>
                    <a:pt x="142" y="24"/>
                  </a:lnTo>
                  <a:lnTo>
                    <a:pt x="80" y="30"/>
                  </a:lnTo>
                  <a:lnTo>
                    <a:pt x="62" y="26"/>
                  </a:lnTo>
                  <a:lnTo>
                    <a:pt x="120" y="22"/>
                  </a:lnTo>
                  <a:lnTo>
                    <a:pt x="60" y="24"/>
                  </a:lnTo>
                  <a:lnTo>
                    <a:pt x="96" y="18"/>
                  </a:lnTo>
                  <a:lnTo>
                    <a:pt x="50" y="16"/>
                  </a:lnTo>
                  <a:lnTo>
                    <a:pt x="112" y="8"/>
                  </a:lnTo>
                  <a:lnTo>
                    <a:pt x="190" y="14"/>
                  </a:lnTo>
                  <a:lnTo>
                    <a:pt x="180" y="2"/>
                  </a:lnTo>
                  <a:lnTo>
                    <a:pt x="242" y="4"/>
                  </a:lnTo>
                  <a:lnTo>
                    <a:pt x="228" y="0"/>
                  </a:lnTo>
                  <a:lnTo>
                    <a:pt x="312" y="4"/>
                  </a:lnTo>
                  <a:lnTo>
                    <a:pt x="398" y="8"/>
                  </a:lnTo>
                  <a:lnTo>
                    <a:pt x="342" y="16"/>
                  </a:lnTo>
                  <a:lnTo>
                    <a:pt x="284" y="24"/>
                  </a:lnTo>
                  <a:lnTo>
                    <a:pt x="350" y="18"/>
                  </a:lnTo>
                  <a:lnTo>
                    <a:pt x="290" y="30"/>
                  </a:lnTo>
                  <a:lnTo>
                    <a:pt x="228" y="42"/>
                  </a:lnTo>
                  <a:lnTo>
                    <a:pt x="170" y="48"/>
                  </a:lnTo>
                  <a:lnTo>
                    <a:pt x="204" y="54"/>
                  </a:lnTo>
                  <a:lnTo>
                    <a:pt x="160" y="56"/>
                  </a:lnTo>
                  <a:lnTo>
                    <a:pt x="196" y="60"/>
                  </a:lnTo>
                  <a:lnTo>
                    <a:pt x="144" y="70"/>
                  </a:lnTo>
                  <a:lnTo>
                    <a:pt x="140" y="78"/>
                  </a:lnTo>
                  <a:lnTo>
                    <a:pt x="100" y="80"/>
                  </a:lnTo>
                  <a:lnTo>
                    <a:pt x="132" y="90"/>
                  </a:lnTo>
                  <a:lnTo>
                    <a:pt x="90" y="94"/>
                  </a:lnTo>
                  <a:lnTo>
                    <a:pt x="44" y="92"/>
                  </a:lnTo>
                  <a:lnTo>
                    <a:pt x="0" y="92"/>
                  </a:lnTo>
                  <a:lnTo>
                    <a:pt x="30" y="80"/>
                  </a:lnTo>
                  <a:lnTo>
                    <a:pt x="24" y="74"/>
                  </a:lnTo>
                  <a:lnTo>
                    <a:pt x="72" y="78"/>
                  </a:lnTo>
                  <a:lnTo>
                    <a:pt x="98" y="6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5" name="Freeform 382"/>
            <p:cNvSpPr>
              <a:spLocks/>
            </p:cNvSpPr>
            <p:nvPr/>
          </p:nvSpPr>
          <p:spPr bwMode="auto">
            <a:xfrm>
              <a:off x="992" y="1496"/>
              <a:ext cx="220" cy="84"/>
            </a:xfrm>
            <a:custGeom>
              <a:avLst/>
              <a:gdLst>
                <a:gd name="T0" fmla="*/ 144 w 220"/>
                <a:gd name="T1" fmla="*/ 76 h 84"/>
                <a:gd name="T2" fmla="*/ 136 w 220"/>
                <a:gd name="T3" fmla="*/ 70 h 84"/>
                <a:gd name="T4" fmla="*/ 130 w 220"/>
                <a:gd name="T5" fmla="*/ 68 h 84"/>
                <a:gd name="T6" fmla="*/ 108 w 220"/>
                <a:gd name="T7" fmla="*/ 76 h 84"/>
                <a:gd name="T8" fmla="*/ 70 w 220"/>
                <a:gd name="T9" fmla="*/ 82 h 84"/>
                <a:gd name="T10" fmla="*/ 32 w 220"/>
                <a:gd name="T11" fmla="*/ 84 h 84"/>
                <a:gd name="T12" fmla="*/ 34 w 220"/>
                <a:gd name="T13" fmla="*/ 76 h 84"/>
                <a:gd name="T14" fmla="*/ 0 w 220"/>
                <a:gd name="T15" fmla="*/ 66 h 84"/>
                <a:gd name="T16" fmla="*/ 8 w 220"/>
                <a:gd name="T17" fmla="*/ 56 h 84"/>
                <a:gd name="T18" fmla="*/ 46 w 220"/>
                <a:gd name="T19" fmla="*/ 54 h 84"/>
                <a:gd name="T20" fmla="*/ 84 w 220"/>
                <a:gd name="T21" fmla="*/ 52 h 84"/>
                <a:gd name="T22" fmla="*/ 50 w 220"/>
                <a:gd name="T23" fmla="*/ 46 h 84"/>
                <a:gd name="T24" fmla="*/ 10 w 220"/>
                <a:gd name="T25" fmla="*/ 44 h 84"/>
                <a:gd name="T26" fmla="*/ 8 w 220"/>
                <a:gd name="T27" fmla="*/ 42 h 84"/>
                <a:gd name="T28" fmla="*/ 56 w 220"/>
                <a:gd name="T29" fmla="*/ 30 h 84"/>
                <a:gd name="T30" fmla="*/ 20 w 220"/>
                <a:gd name="T31" fmla="*/ 30 h 84"/>
                <a:gd name="T32" fmla="*/ 30 w 220"/>
                <a:gd name="T33" fmla="*/ 28 h 84"/>
                <a:gd name="T34" fmla="*/ 12 w 220"/>
                <a:gd name="T35" fmla="*/ 28 h 84"/>
                <a:gd name="T36" fmla="*/ 36 w 220"/>
                <a:gd name="T37" fmla="*/ 18 h 84"/>
                <a:gd name="T38" fmla="*/ 36 w 220"/>
                <a:gd name="T39" fmla="*/ 14 h 84"/>
                <a:gd name="T40" fmla="*/ 70 w 220"/>
                <a:gd name="T41" fmla="*/ 6 h 84"/>
                <a:gd name="T42" fmla="*/ 104 w 220"/>
                <a:gd name="T43" fmla="*/ 0 h 84"/>
                <a:gd name="T44" fmla="*/ 106 w 220"/>
                <a:gd name="T45" fmla="*/ 2 h 84"/>
                <a:gd name="T46" fmla="*/ 90 w 220"/>
                <a:gd name="T47" fmla="*/ 12 h 84"/>
                <a:gd name="T48" fmla="*/ 104 w 220"/>
                <a:gd name="T49" fmla="*/ 10 h 84"/>
                <a:gd name="T50" fmla="*/ 114 w 220"/>
                <a:gd name="T51" fmla="*/ 4 h 84"/>
                <a:gd name="T52" fmla="*/ 130 w 220"/>
                <a:gd name="T53" fmla="*/ 12 h 84"/>
                <a:gd name="T54" fmla="*/ 120 w 220"/>
                <a:gd name="T55" fmla="*/ 18 h 84"/>
                <a:gd name="T56" fmla="*/ 126 w 220"/>
                <a:gd name="T57" fmla="*/ 16 h 84"/>
                <a:gd name="T58" fmla="*/ 142 w 220"/>
                <a:gd name="T59" fmla="*/ 14 h 84"/>
                <a:gd name="T60" fmla="*/ 146 w 220"/>
                <a:gd name="T61" fmla="*/ 10 h 84"/>
                <a:gd name="T62" fmla="*/ 148 w 220"/>
                <a:gd name="T63" fmla="*/ 4 h 84"/>
                <a:gd name="T64" fmla="*/ 162 w 220"/>
                <a:gd name="T65" fmla="*/ 12 h 84"/>
                <a:gd name="T66" fmla="*/ 154 w 220"/>
                <a:gd name="T67" fmla="*/ 30 h 84"/>
                <a:gd name="T68" fmla="*/ 168 w 220"/>
                <a:gd name="T69" fmla="*/ 24 h 84"/>
                <a:gd name="T70" fmla="*/ 180 w 220"/>
                <a:gd name="T71" fmla="*/ 2 h 84"/>
                <a:gd name="T72" fmla="*/ 202 w 220"/>
                <a:gd name="T73" fmla="*/ 2 h 84"/>
                <a:gd name="T74" fmla="*/ 206 w 220"/>
                <a:gd name="T75" fmla="*/ 14 h 84"/>
                <a:gd name="T76" fmla="*/ 192 w 220"/>
                <a:gd name="T77" fmla="*/ 36 h 84"/>
                <a:gd name="T78" fmla="*/ 194 w 220"/>
                <a:gd name="T79" fmla="*/ 46 h 84"/>
                <a:gd name="T80" fmla="*/ 198 w 220"/>
                <a:gd name="T81" fmla="*/ 48 h 84"/>
                <a:gd name="T82" fmla="*/ 220 w 220"/>
                <a:gd name="T83" fmla="*/ 54 h 84"/>
                <a:gd name="T84" fmla="*/ 218 w 220"/>
                <a:gd name="T85" fmla="*/ 58 h 84"/>
                <a:gd name="T86" fmla="*/ 208 w 220"/>
                <a:gd name="T87" fmla="*/ 64 h 84"/>
                <a:gd name="T88" fmla="*/ 210 w 220"/>
                <a:gd name="T89" fmla="*/ 58 h 84"/>
                <a:gd name="T90" fmla="*/ 200 w 220"/>
                <a:gd name="T91" fmla="*/ 64 h 84"/>
                <a:gd name="T92" fmla="*/ 196 w 220"/>
                <a:gd name="T93" fmla="*/ 62 h 84"/>
                <a:gd name="T94" fmla="*/ 184 w 220"/>
                <a:gd name="T95" fmla="*/ 66 h 84"/>
                <a:gd name="T96" fmla="*/ 180 w 220"/>
                <a:gd name="T97" fmla="*/ 66 h 84"/>
                <a:gd name="T98" fmla="*/ 174 w 220"/>
                <a:gd name="T99" fmla="*/ 74 h 84"/>
                <a:gd name="T100" fmla="*/ 196 w 220"/>
                <a:gd name="T101" fmla="*/ 66 h 84"/>
                <a:gd name="T102" fmla="*/ 194 w 220"/>
                <a:gd name="T103" fmla="*/ 72 h 84"/>
                <a:gd name="T104" fmla="*/ 184 w 220"/>
                <a:gd name="T105" fmla="*/ 76 h 84"/>
                <a:gd name="T106" fmla="*/ 144 w 220"/>
                <a:gd name="T107" fmla="*/ 76 h 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0"/>
                <a:gd name="T163" fmla="*/ 0 h 84"/>
                <a:gd name="T164" fmla="*/ 220 w 220"/>
                <a:gd name="T165" fmla="*/ 84 h 8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0" h="84">
                  <a:moveTo>
                    <a:pt x="144" y="76"/>
                  </a:moveTo>
                  <a:lnTo>
                    <a:pt x="136" y="70"/>
                  </a:lnTo>
                  <a:lnTo>
                    <a:pt x="130" y="68"/>
                  </a:lnTo>
                  <a:lnTo>
                    <a:pt x="108" y="76"/>
                  </a:lnTo>
                  <a:lnTo>
                    <a:pt x="70" y="82"/>
                  </a:lnTo>
                  <a:lnTo>
                    <a:pt x="32" y="84"/>
                  </a:lnTo>
                  <a:lnTo>
                    <a:pt x="34" y="76"/>
                  </a:lnTo>
                  <a:lnTo>
                    <a:pt x="0" y="66"/>
                  </a:lnTo>
                  <a:lnTo>
                    <a:pt x="8" y="56"/>
                  </a:lnTo>
                  <a:lnTo>
                    <a:pt x="46" y="54"/>
                  </a:lnTo>
                  <a:lnTo>
                    <a:pt x="84" y="52"/>
                  </a:lnTo>
                  <a:lnTo>
                    <a:pt x="50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56" y="30"/>
                  </a:lnTo>
                  <a:lnTo>
                    <a:pt x="20" y="30"/>
                  </a:lnTo>
                  <a:lnTo>
                    <a:pt x="30" y="28"/>
                  </a:lnTo>
                  <a:lnTo>
                    <a:pt x="12" y="2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70" y="6"/>
                  </a:lnTo>
                  <a:lnTo>
                    <a:pt x="104" y="0"/>
                  </a:lnTo>
                  <a:lnTo>
                    <a:pt x="106" y="2"/>
                  </a:lnTo>
                  <a:lnTo>
                    <a:pt x="90" y="12"/>
                  </a:lnTo>
                  <a:lnTo>
                    <a:pt x="104" y="10"/>
                  </a:lnTo>
                  <a:lnTo>
                    <a:pt x="114" y="4"/>
                  </a:lnTo>
                  <a:lnTo>
                    <a:pt x="130" y="12"/>
                  </a:lnTo>
                  <a:lnTo>
                    <a:pt x="120" y="18"/>
                  </a:lnTo>
                  <a:lnTo>
                    <a:pt x="126" y="16"/>
                  </a:lnTo>
                  <a:lnTo>
                    <a:pt x="142" y="14"/>
                  </a:lnTo>
                  <a:lnTo>
                    <a:pt x="146" y="10"/>
                  </a:lnTo>
                  <a:lnTo>
                    <a:pt x="148" y="4"/>
                  </a:lnTo>
                  <a:lnTo>
                    <a:pt x="162" y="12"/>
                  </a:lnTo>
                  <a:lnTo>
                    <a:pt x="154" y="30"/>
                  </a:lnTo>
                  <a:lnTo>
                    <a:pt x="168" y="24"/>
                  </a:lnTo>
                  <a:lnTo>
                    <a:pt x="180" y="2"/>
                  </a:lnTo>
                  <a:lnTo>
                    <a:pt x="202" y="2"/>
                  </a:lnTo>
                  <a:lnTo>
                    <a:pt x="206" y="14"/>
                  </a:lnTo>
                  <a:lnTo>
                    <a:pt x="192" y="36"/>
                  </a:lnTo>
                  <a:lnTo>
                    <a:pt x="194" y="46"/>
                  </a:lnTo>
                  <a:lnTo>
                    <a:pt x="198" y="48"/>
                  </a:lnTo>
                  <a:lnTo>
                    <a:pt x="220" y="54"/>
                  </a:lnTo>
                  <a:lnTo>
                    <a:pt x="218" y="58"/>
                  </a:lnTo>
                  <a:lnTo>
                    <a:pt x="208" y="64"/>
                  </a:lnTo>
                  <a:lnTo>
                    <a:pt x="210" y="58"/>
                  </a:lnTo>
                  <a:lnTo>
                    <a:pt x="200" y="64"/>
                  </a:lnTo>
                  <a:lnTo>
                    <a:pt x="196" y="62"/>
                  </a:lnTo>
                  <a:lnTo>
                    <a:pt x="184" y="66"/>
                  </a:lnTo>
                  <a:lnTo>
                    <a:pt x="180" y="66"/>
                  </a:lnTo>
                  <a:lnTo>
                    <a:pt x="174" y="74"/>
                  </a:lnTo>
                  <a:lnTo>
                    <a:pt x="196" y="66"/>
                  </a:lnTo>
                  <a:lnTo>
                    <a:pt x="194" y="72"/>
                  </a:lnTo>
                  <a:lnTo>
                    <a:pt x="184" y="76"/>
                  </a:lnTo>
                  <a:lnTo>
                    <a:pt x="144" y="7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6" name="Freeform 383"/>
            <p:cNvSpPr>
              <a:spLocks/>
            </p:cNvSpPr>
            <p:nvPr/>
          </p:nvSpPr>
          <p:spPr bwMode="auto">
            <a:xfrm>
              <a:off x="928" y="1476"/>
              <a:ext cx="160" cy="58"/>
            </a:xfrm>
            <a:custGeom>
              <a:avLst/>
              <a:gdLst>
                <a:gd name="T0" fmla="*/ 70 w 160"/>
                <a:gd name="T1" fmla="*/ 40 h 58"/>
                <a:gd name="T2" fmla="*/ 48 w 160"/>
                <a:gd name="T3" fmla="*/ 52 h 58"/>
                <a:gd name="T4" fmla="*/ 10 w 160"/>
                <a:gd name="T5" fmla="*/ 58 h 58"/>
                <a:gd name="T6" fmla="*/ 6 w 160"/>
                <a:gd name="T7" fmla="*/ 46 h 58"/>
                <a:gd name="T8" fmla="*/ 0 w 160"/>
                <a:gd name="T9" fmla="*/ 40 h 58"/>
                <a:gd name="T10" fmla="*/ 22 w 160"/>
                <a:gd name="T11" fmla="*/ 30 h 58"/>
                <a:gd name="T12" fmla="*/ 30 w 160"/>
                <a:gd name="T13" fmla="*/ 22 h 58"/>
                <a:gd name="T14" fmla="*/ 58 w 160"/>
                <a:gd name="T15" fmla="*/ 10 h 58"/>
                <a:gd name="T16" fmla="*/ 56 w 160"/>
                <a:gd name="T17" fmla="*/ 2 h 58"/>
                <a:gd name="T18" fmla="*/ 108 w 160"/>
                <a:gd name="T19" fmla="*/ 0 h 58"/>
                <a:gd name="T20" fmla="*/ 118 w 160"/>
                <a:gd name="T21" fmla="*/ 6 h 58"/>
                <a:gd name="T22" fmla="*/ 122 w 160"/>
                <a:gd name="T23" fmla="*/ 6 h 58"/>
                <a:gd name="T24" fmla="*/ 148 w 160"/>
                <a:gd name="T25" fmla="*/ 4 h 58"/>
                <a:gd name="T26" fmla="*/ 160 w 160"/>
                <a:gd name="T27" fmla="*/ 18 h 58"/>
                <a:gd name="T28" fmla="*/ 124 w 160"/>
                <a:gd name="T29" fmla="*/ 26 h 58"/>
                <a:gd name="T30" fmla="*/ 88 w 160"/>
                <a:gd name="T31" fmla="*/ 34 h 58"/>
                <a:gd name="T32" fmla="*/ 70 w 160"/>
                <a:gd name="T33" fmla="*/ 4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0"/>
                <a:gd name="T52" fmla="*/ 0 h 58"/>
                <a:gd name="T53" fmla="*/ 160 w 160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0" h="58">
                  <a:moveTo>
                    <a:pt x="70" y="40"/>
                  </a:moveTo>
                  <a:lnTo>
                    <a:pt x="48" y="52"/>
                  </a:lnTo>
                  <a:lnTo>
                    <a:pt x="10" y="5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22" y="30"/>
                  </a:lnTo>
                  <a:lnTo>
                    <a:pt x="30" y="22"/>
                  </a:lnTo>
                  <a:lnTo>
                    <a:pt x="58" y="10"/>
                  </a:lnTo>
                  <a:lnTo>
                    <a:pt x="56" y="2"/>
                  </a:lnTo>
                  <a:lnTo>
                    <a:pt x="108" y="0"/>
                  </a:lnTo>
                  <a:lnTo>
                    <a:pt x="118" y="6"/>
                  </a:lnTo>
                  <a:lnTo>
                    <a:pt x="122" y="6"/>
                  </a:lnTo>
                  <a:lnTo>
                    <a:pt x="148" y="4"/>
                  </a:lnTo>
                  <a:lnTo>
                    <a:pt x="160" y="18"/>
                  </a:lnTo>
                  <a:lnTo>
                    <a:pt x="124" y="26"/>
                  </a:lnTo>
                  <a:lnTo>
                    <a:pt x="88" y="34"/>
                  </a:lnTo>
                  <a:lnTo>
                    <a:pt x="70" y="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7" name="Freeform 384"/>
            <p:cNvSpPr>
              <a:spLocks/>
            </p:cNvSpPr>
            <p:nvPr/>
          </p:nvSpPr>
          <p:spPr bwMode="auto">
            <a:xfrm>
              <a:off x="1584" y="1910"/>
              <a:ext cx="108" cy="100"/>
            </a:xfrm>
            <a:custGeom>
              <a:avLst/>
              <a:gdLst>
                <a:gd name="T0" fmla="*/ 56 w 108"/>
                <a:gd name="T1" fmla="*/ 80 h 100"/>
                <a:gd name="T2" fmla="*/ 56 w 108"/>
                <a:gd name="T3" fmla="*/ 76 h 100"/>
                <a:gd name="T4" fmla="*/ 26 w 108"/>
                <a:gd name="T5" fmla="*/ 80 h 100"/>
                <a:gd name="T6" fmla="*/ 0 w 108"/>
                <a:gd name="T7" fmla="*/ 78 h 100"/>
                <a:gd name="T8" fmla="*/ 6 w 108"/>
                <a:gd name="T9" fmla="*/ 70 h 100"/>
                <a:gd name="T10" fmla="*/ 20 w 108"/>
                <a:gd name="T11" fmla="*/ 62 h 100"/>
                <a:gd name="T12" fmla="*/ 6 w 108"/>
                <a:gd name="T13" fmla="*/ 62 h 100"/>
                <a:gd name="T14" fmla="*/ 12 w 108"/>
                <a:gd name="T15" fmla="*/ 58 h 100"/>
                <a:gd name="T16" fmla="*/ 28 w 108"/>
                <a:gd name="T17" fmla="*/ 50 h 100"/>
                <a:gd name="T18" fmla="*/ 28 w 108"/>
                <a:gd name="T19" fmla="*/ 52 h 100"/>
                <a:gd name="T20" fmla="*/ 32 w 108"/>
                <a:gd name="T21" fmla="*/ 46 h 100"/>
                <a:gd name="T22" fmla="*/ 28 w 108"/>
                <a:gd name="T23" fmla="*/ 44 h 100"/>
                <a:gd name="T24" fmla="*/ 34 w 108"/>
                <a:gd name="T25" fmla="*/ 40 h 100"/>
                <a:gd name="T26" fmla="*/ 52 w 108"/>
                <a:gd name="T27" fmla="*/ 18 h 100"/>
                <a:gd name="T28" fmla="*/ 70 w 108"/>
                <a:gd name="T29" fmla="*/ 2 h 100"/>
                <a:gd name="T30" fmla="*/ 80 w 108"/>
                <a:gd name="T31" fmla="*/ 0 h 100"/>
                <a:gd name="T32" fmla="*/ 86 w 108"/>
                <a:gd name="T33" fmla="*/ 0 h 100"/>
                <a:gd name="T34" fmla="*/ 74 w 108"/>
                <a:gd name="T35" fmla="*/ 4 h 100"/>
                <a:gd name="T36" fmla="*/ 78 w 108"/>
                <a:gd name="T37" fmla="*/ 8 h 100"/>
                <a:gd name="T38" fmla="*/ 70 w 108"/>
                <a:gd name="T39" fmla="*/ 16 h 100"/>
                <a:gd name="T40" fmla="*/ 52 w 108"/>
                <a:gd name="T41" fmla="*/ 40 h 100"/>
                <a:gd name="T42" fmla="*/ 68 w 108"/>
                <a:gd name="T43" fmla="*/ 28 h 100"/>
                <a:gd name="T44" fmla="*/ 64 w 108"/>
                <a:gd name="T45" fmla="*/ 32 h 100"/>
                <a:gd name="T46" fmla="*/ 76 w 108"/>
                <a:gd name="T47" fmla="*/ 30 h 100"/>
                <a:gd name="T48" fmla="*/ 66 w 108"/>
                <a:gd name="T49" fmla="*/ 38 h 100"/>
                <a:gd name="T50" fmla="*/ 66 w 108"/>
                <a:gd name="T51" fmla="*/ 40 h 100"/>
                <a:gd name="T52" fmla="*/ 76 w 108"/>
                <a:gd name="T53" fmla="*/ 44 h 100"/>
                <a:gd name="T54" fmla="*/ 74 w 108"/>
                <a:gd name="T55" fmla="*/ 48 h 100"/>
                <a:gd name="T56" fmla="*/ 88 w 108"/>
                <a:gd name="T57" fmla="*/ 42 h 100"/>
                <a:gd name="T58" fmla="*/ 88 w 108"/>
                <a:gd name="T59" fmla="*/ 46 h 100"/>
                <a:gd name="T60" fmla="*/ 102 w 108"/>
                <a:gd name="T61" fmla="*/ 46 h 100"/>
                <a:gd name="T62" fmla="*/ 94 w 108"/>
                <a:gd name="T63" fmla="*/ 54 h 100"/>
                <a:gd name="T64" fmla="*/ 96 w 108"/>
                <a:gd name="T65" fmla="*/ 60 h 100"/>
                <a:gd name="T66" fmla="*/ 88 w 108"/>
                <a:gd name="T67" fmla="*/ 64 h 100"/>
                <a:gd name="T68" fmla="*/ 108 w 108"/>
                <a:gd name="T69" fmla="*/ 60 h 100"/>
                <a:gd name="T70" fmla="*/ 90 w 108"/>
                <a:gd name="T71" fmla="*/ 70 h 100"/>
                <a:gd name="T72" fmla="*/ 94 w 108"/>
                <a:gd name="T73" fmla="*/ 74 h 100"/>
                <a:gd name="T74" fmla="*/ 92 w 108"/>
                <a:gd name="T75" fmla="*/ 74 h 100"/>
                <a:gd name="T76" fmla="*/ 90 w 108"/>
                <a:gd name="T77" fmla="*/ 80 h 100"/>
                <a:gd name="T78" fmla="*/ 106 w 108"/>
                <a:gd name="T79" fmla="*/ 70 h 100"/>
                <a:gd name="T80" fmla="*/ 100 w 108"/>
                <a:gd name="T81" fmla="*/ 80 h 100"/>
                <a:gd name="T82" fmla="*/ 106 w 108"/>
                <a:gd name="T83" fmla="*/ 76 h 100"/>
                <a:gd name="T84" fmla="*/ 108 w 108"/>
                <a:gd name="T85" fmla="*/ 82 h 100"/>
                <a:gd name="T86" fmla="*/ 94 w 108"/>
                <a:gd name="T87" fmla="*/ 100 h 100"/>
                <a:gd name="T88" fmla="*/ 88 w 108"/>
                <a:gd name="T89" fmla="*/ 98 h 100"/>
                <a:gd name="T90" fmla="*/ 88 w 108"/>
                <a:gd name="T91" fmla="*/ 92 h 100"/>
                <a:gd name="T92" fmla="*/ 78 w 108"/>
                <a:gd name="T93" fmla="*/ 96 h 100"/>
                <a:gd name="T94" fmla="*/ 86 w 108"/>
                <a:gd name="T95" fmla="*/ 80 h 100"/>
                <a:gd name="T96" fmla="*/ 84 w 108"/>
                <a:gd name="T97" fmla="*/ 74 h 100"/>
                <a:gd name="T98" fmla="*/ 74 w 108"/>
                <a:gd name="T99" fmla="*/ 86 h 100"/>
                <a:gd name="T100" fmla="*/ 80 w 108"/>
                <a:gd name="T101" fmla="*/ 82 h 100"/>
                <a:gd name="T102" fmla="*/ 54 w 108"/>
                <a:gd name="T103" fmla="*/ 96 h 100"/>
                <a:gd name="T104" fmla="*/ 54 w 108"/>
                <a:gd name="T105" fmla="*/ 92 h 100"/>
                <a:gd name="T106" fmla="*/ 74 w 108"/>
                <a:gd name="T107" fmla="*/ 80 h 100"/>
                <a:gd name="T108" fmla="*/ 68 w 108"/>
                <a:gd name="T109" fmla="*/ 82 h 100"/>
                <a:gd name="T110" fmla="*/ 72 w 108"/>
                <a:gd name="T111" fmla="*/ 76 h 100"/>
                <a:gd name="T112" fmla="*/ 64 w 108"/>
                <a:gd name="T113" fmla="*/ 80 h 100"/>
                <a:gd name="T114" fmla="*/ 56 w 108"/>
                <a:gd name="T115" fmla="*/ 84 h 100"/>
                <a:gd name="T116" fmla="*/ 50 w 108"/>
                <a:gd name="T117" fmla="*/ 82 h 100"/>
                <a:gd name="T118" fmla="*/ 56 w 108"/>
                <a:gd name="T119" fmla="*/ 80 h 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"/>
                <a:gd name="T181" fmla="*/ 0 h 100"/>
                <a:gd name="T182" fmla="*/ 108 w 108"/>
                <a:gd name="T183" fmla="*/ 100 h 1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" h="100">
                  <a:moveTo>
                    <a:pt x="56" y="80"/>
                  </a:moveTo>
                  <a:lnTo>
                    <a:pt x="56" y="76"/>
                  </a:lnTo>
                  <a:lnTo>
                    <a:pt x="26" y="80"/>
                  </a:lnTo>
                  <a:lnTo>
                    <a:pt x="0" y="78"/>
                  </a:lnTo>
                  <a:lnTo>
                    <a:pt x="6" y="70"/>
                  </a:lnTo>
                  <a:lnTo>
                    <a:pt x="20" y="62"/>
                  </a:lnTo>
                  <a:lnTo>
                    <a:pt x="6" y="62"/>
                  </a:lnTo>
                  <a:lnTo>
                    <a:pt x="12" y="58"/>
                  </a:lnTo>
                  <a:lnTo>
                    <a:pt x="28" y="50"/>
                  </a:lnTo>
                  <a:lnTo>
                    <a:pt x="28" y="52"/>
                  </a:lnTo>
                  <a:lnTo>
                    <a:pt x="32" y="46"/>
                  </a:lnTo>
                  <a:lnTo>
                    <a:pt x="28" y="44"/>
                  </a:lnTo>
                  <a:lnTo>
                    <a:pt x="34" y="40"/>
                  </a:lnTo>
                  <a:lnTo>
                    <a:pt x="52" y="18"/>
                  </a:lnTo>
                  <a:lnTo>
                    <a:pt x="70" y="2"/>
                  </a:lnTo>
                  <a:lnTo>
                    <a:pt x="80" y="0"/>
                  </a:lnTo>
                  <a:lnTo>
                    <a:pt x="86" y="0"/>
                  </a:lnTo>
                  <a:lnTo>
                    <a:pt x="74" y="4"/>
                  </a:lnTo>
                  <a:lnTo>
                    <a:pt x="78" y="8"/>
                  </a:lnTo>
                  <a:lnTo>
                    <a:pt x="70" y="16"/>
                  </a:lnTo>
                  <a:lnTo>
                    <a:pt x="52" y="40"/>
                  </a:lnTo>
                  <a:lnTo>
                    <a:pt x="68" y="28"/>
                  </a:lnTo>
                  <a:lnTo>
                    <a:pt x="64" y="32"/>
                  </a:lnTo>
                  <a:lnTo>
                    <a:pt x="76" y="30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76" y="44"/>
                  </a:lnTo>
                  <a:lnTo>
                    <a:pt x="74" y="48"/>
                  </a:lnTo>
                  <a:lnTo>
                    <a:pt x="88" y="42"/>
                  </a:lnTo>
                  <a:lnTo>
                    <a:pt x="88" y="46"/>
                  </a:lnTo>
                  <a:lnTo>
                    <a:pt x="102" y="46"/>
                  </a:lnTo>
                  <a:lnTo>
                    <a:pt x="94" y="54"/>
                  </a:lnTo>
                  <a:lnTo>
                    <a:pt x="96" y="60"/>
                  </a:lnTo>
                  <a:lnTo>
                    <a:pt x="88" y="64"/>
                  </a:lnTo>
                  <a:lnTo>
                    <a:pt x="108" y="60"/>
                  </a:lnTo>
                  <a:lnTo>
                    <a:pt x="90" y="70"/>
                  </a:lnTo>
                  <a:lnTo>
                    <a:pt x="94" y="74"/>
                  </a:lnTo>
                  <a:lnTo>
                    <a:pt x="92" y="74"/>
                  </a:lnTo>
                  <a:lnTo>
                    <a:pt x="90" y="80"/>
                  </a:lnTo>
                  <a:lnTo>
                    <a:pt x="106" y="70"/>
                  </a:lnTo>
                  <a:lnTo>
                    <a:pt x="100" y="80"/>
                  </a:lnTo>
                  <a:lnTo>
                    <a:pt x="106" y="76"/>
                  </a:lnTo>
                  <a:lnTo>
                    <a:pt x="108" y="82"/>
                  </a:lnTo>
                  <a:lnTo>
                    <a:pt x="94" y="100"/>
                  </a:lnTo>
                  <a:lnTo>
                    <a:pt x="88" y="98"/>
                  </a:lnTo>
                  <a:lnTo>
                    <a:pt x="88" y="92"/>
                  </a:lnTo>
                  <a:lnTo>
                    <a:pt x="78" y="96"/>
                  </a:lnTo>
                  <a:lnTo>
                    <a:pt x="86" y="80"/>
                  </a:lnTo>
                  <a:lnTo>
                    <a:pt x="84" y="74"/>
                  </a:lnTo>
                  <a:lnTo>
                    <a:pt x="74" y="86"/>
                  </a:lnTo>
                  <a:lnTo>
                    <a:pt x="80" y="82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74" y="80"/>
                  </a:lnTo>
                  <a:lnTo>
                    <a:pt x="68" y="82"/>
                  </a:lnTo>
                  <a:lnTo>
                    <a:pt x="72" y="76"/>
                  </a:lnTo>
                  <a:lnTo>
                    <a:pt x="64" y="80"/>
                  </a:lnTo>
                  <a:lnTo>
                    <a:pt x="56" y="84"/>
                  </a:lnTo>
                  <a:lnTo>
                    <a:pt x="50" y="82"/>
                  </a:lnTo>
                  <a:lnTo>
                    <a:pt x="56" y="8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8" name="Freeform 385"/>
            <p:cNvSpPr>
              <a:spLocks/>
            </p:cNvSpPr>
            <p:nvPr/>
          </p:nvSpPr>
          <p:spPr bwMode="auto">
            <a:xfrm>
              <a:off x="1376" y="1440"/>
              <a:ext cx="190" cy="32"/>
            </a:xfrm>
            <a:custGeom>
              <a:avLst/>
              <a:gdLst>
                <a:gd name="T0" fmla="*/ 78 w 190"/>
                <a:gd name="T1" fmla="*/ 16 h 32"/>
                <a:gd name="T2" fmla="*/ 58 w 190"/>
                <a:gd name="T3" fmla="*/ 8 h 32"/>
                <a:gd name="T4" fmla="*/ 84 w 190"/>
                <a:gd name="T5" fmla="*/ 8 h 32"/>
                <a:gd name="T6" fmla="*/ 36 w 190"/>
                <a:gd name="T7" fmla="*/ 4 h 32"/>
                <a:gd name="T8" fmla="*/ 42 w 190"/>
                <a:gd name="T9" fmla="*/ 0 h 32"/>
                <a:gd name="T10" fmla="*/ 0 w 190"/>
                <a:gd name="T11" fmla="*/ 0 h 32"/>
                <a:gd name="T12" fmla="*/ 40 w 190"/>
                <a:gd name="T13" fmla="*/ 6 h 32"/>
                <a:gd name="T14" fmla="*/ 32 w 190"/>
                <a:gd name="T15" fmla="*/ 18 h 32"/>
                <a:gd name="T16" fmla="*/ 26 w 190"/>
                <a:gd name="T17" fmla="*/ 32 h 32"/>
                <a:gd name="T18" fmla="*/ 66 w 190"/>
                <a:gd name="T19" fmla="*/ 32 h 32"/>
                <a:gd name="T20" fmla="*/ 106 w 190"/>
                <a:gd name="T21" fmla="*/ 30 h 32"/>
                <a:gd name="T22" fmla="*/ 144 w 190"/>
                <a:gd name="T23" fmla="*/ 30 h 32"/>
                <a:gd name="T24" fmla="*/ 184 w 190"/>
                <a:gd name="T25" fmla="*/ 30 h 32"/>
                <a:gd name="T26" fmla="*/ 190 w 190"/>
                <a:gd name="T27" fmla="*/ 20 h 32"/>
                <a:gd name="T28" fmla="*/ 160 w 190"/>
                <a:gd name="T29" fmla="*/ 16 h 32"/>
                <a:gd name="T30" fmla="*/ 118 w 190"/>
                <a:gd name="T31" fmla="*/ 16 h 32"/>
                <a:gd name="T32" fmla="*/ 78 w 190"/>
                <a:gd name="T33" fmla="*/ 16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0"/>
                <a:gd name="T52" fmla="*/ 0 h 32"/>
                <a:gd name="T53" fmla="*/ 190 w 190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0" h="32">
                  <a:moveTo>
                    <a:pt x="78" y="16"/>
                  </a:moveTo>
                  <a:lnTo>
                    <a:pt x="58" y="8"/>
                  </a:lnTo>
                  <a:lnTo>
                    <a:pt x="84" y="8"/>
                  </a:lnTo>
                  <a:lnTo>
                    <a:pt x="36" y="4"/>
                  </a:lnTo>
                  <a:lnTo>
                    <a:pt x="42" y="0"/>
                  </a:lnTo>
                  <a:lnTo>
                    <a:pt x="0" y="0"/>
                  </a:lnTo>
                  <a:lnTo>
                    <a:pt x="40" y="6"/>
                  </a:lnTo>
                  <a:lnTo>
                    <a:pt x="32" y="18"/>
                  </a:lnTo>
                  <a:lnTo>
                    <a:pt x="26" y="32"/>
                  </a:lnTo>
                  <a:lnTo>
                    <a:pt x="66" y="32"/>
                  </a:lnTo>
                  <a:lnTo>
                    <a:pt x="106" y="30"/>
                  </a:lnTo>
                  <a:lnTo>
                    <a:pt x="144" y="30"/>
                  </a:lnTo>
                  <a:lnTo>
                    <a:pt x="184" y="30"/>
                  </a:lnTo>
                  <a:lnTo>
                    <a:pt x="190" y="20"/>
                  </a:lnTo>
                  <a:lnTo>
                    <a:pt x="160" y="16"/>
                  </a:lnTo>
                  <a:lnTo>
                    <a:pt x="118" y="16"/>
                  </a:lnTo>
                  <a:lnTo>
                    <a:pt x="78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9" name="Freeform 386"/>
            <p:cNvSpPr>
              <a:spLocks/>
            </p:cNvSpPr>
            <p:nvPr/>
          </p:nvSpPr>
          <p:spPr bwMode="auto">
            <a:xfrm>
              <a:off x="1444" y="1374"/>
              <a:ext cx="118" cy="44"/>
            </a:xfrm>
            <a:custGeom>
              <a:avLst/>
              <a:gdLst>
                <a:gd name="T0" fmla="*/ 24 w 118"/>
                <a:gd name="T1" fmla="*/ 12 h 44"/>
                <a:gd name="T2" fmla="*/ 16 w 118"/>
                <a:gd name="T3" fmla="*/ 8 h 44"/>
                <a:gd name="T4" fmla="*/ 54 w 118"/>
                <a:gd name="T5" fmla="*/ 0 h 44"/>
                <a:gd name="T6" fmla="*/ 106 w 118"/>
                <a:gd name="T7" fmla="*/ 10 h 44"/>
                <a:gd name="T8" fmla="*/ 94 w 118"/>
                <a:gd name="T9" fmla="*/ 22 h 44"/>
                <a:gd name="T10" fmla="*/ 118 w 118"/>
                <a:gd name="T11" fmla="*/ 26 h 44"/>
                <a:gd name="T12" fmla="*/ 76 w 118"/>
                <a:gd name="T13" fmla="*/ 34 h 44"/>
                <a:gd name="T14" fmla="*/ 56 w 118"/>
                <a:gd name="T15" fmla="*/ 42 h 44"/>
                <a:gd name="T16" fmla="*/ 48 w 118"/>
                <a:gd name="T17" fmla="*/ 36 h 44"/>
                <a:gd name="T18" fmla="*/ 48 w 118"/>
                <a:gd name="T19" fmla="*/ 44 h 44"/>
                <a:gd name="T20" fmla="*/ 6 w 118"/>
                <a:gd name="T21" fmla="*/ 32 h 44"/>
                <a:gd name="T22" fmla="*/ 54 w 118"/>
                <a:gd name="T23" fmla="*/ 26 h 44"/>
                <a:gd name="T24" fmla="*/ 0 w 118"/>
                <a:gd name="T25" fmla="*/ 20 h 44"/>
                <a:gd name="T26" fmla="*/ 24 w 118"/>
                <a:gd name="T27" fmla="*/ 12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8"/>
                <a:gd name="T43" fmla="*/ 0 h 44"/>
                <a:gd name="T44" fmla="*/ 118 w 118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8" h="44">
                  <a:moveTo>
                    <a:pt x="24" y="12"/>
                  </a:moveTo>
                  <a:lnTo>
                    <a:pt x="16" y="8"/>
                  </a:lnTo>
                  <a:lnTo>
                    <a:pt x="54" y="0"/>
                  </a:lnTo>
                  <a:lnTo>
                    <a:pt x="106" y="10"/>
                  </a:lnTo>
                  <a:lnTo>
                    <a:pt x="94" y="22"/>
                  </a:lnTo>
                  <a:lnTo>
                    <a:pt x="118" y="26"/>
                  </a:lnTo>
                  <a:lnTo>
                    <a:pt x="76" y="34"/>
                  </a:lnTo>
                  <a:lnTo>
                    <a:pt x="56" y="42"/>
                  </a:lnTo>
                  <a:lnTo>
                    <a:pt x="48" y="36"/>
                  </a:lnTo>
                  <a:lnTo>
                    <a:pt x="48" y="44"/>
                  </a:lnTo>
                  <a:lnTo>
                    <a:pt x="6" y="32"/>
                  </a:lnTo>
                  <a:lnTo>
                    <a:pt x="54" y="26"/>
                  </a:lnTo>
                  <a:lnTo>
                    <a:pt x="0" y="20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0" name="Freeform 387"/>
            <p:cNvSpPr>
              <a:spLocks/>
            </p:cNvSpPr>
            <p:nvPr/>
          </p:nvSpPr>
          <p:spPr bwMode="auto">
            <a:xfrm>
              <a:off x="1094" y="1440"/>
              <a:ext cx="162" cy="36"/>
            </a:xfrm>
            <a:custGeom>
              <a:avLst/>
              <a:gdLst>
                <a:gd name="T0" fmla="*/ 44 w 162"/>
                <a:gd name="T1" fmla="*/ 36 h 36"/>
                <a:gd name="T2" fmla="*/ 28 w 162"/>
                <a:gd name="T3" fmla="*/ 32 h 36"/>
                <a:gd name="T4" fmla="*/ 80 w 162"/>
                <a:gd name="T5" fmla="*/ 22 h 36"/>
                <a:gd name="T6" fmla="*/ 40 w 162"/>
                <a:gd name="T7" fmla="*/ 22 h 36"/>
                <a:gd name="T8" fmla="*/ 0 w 162"/>
                <a:gd name="T9" fmla="*/ 22 h 36"/>
                <a:gd name="T10" fmla="*/ 38 w 162"/>
                <a:gd name="T11" fmla="*/ 16 h 36"/>
                <a:gd name="T12" fmla="*/ 22 w 162"/>
                <a:gd name="T13" fmla="*/ 14 h 36"/>
                <a:gd name="T14" fmla="*/ 46 w 162"/>
                <a:gd name="T15" fmla="*/ 14 h 36"/>
                <a:gd name="T16" fmla="*/ 34 w 162"/>
                <a:gd name="T17" fmla="*/ 8 h 36"/>
                <a:gd name="T18" fmla="*/ 82 w 162"/>
                <a:gd name="T19" fmla="*/ 10 h 36"/>
                <a:gd name="T20" fmla="*/ 112 w 162"/>
                <a:gd name="T21" fmla="*/ 18 h 36"/>
                <a:gd name="T22" fmla="*/ 114 w 162"/>
                <a:gd name="T23" fmla="*/ 4 h 36"/>
                <a:gd name="T24" fmla="*/ 142 w 162"/>
                <a:gd name="T25" fmla="*/ 0 h 36"/>
                <a:gd name="T26" fmla="*/ 130 w 162"/>
                <a:gd name="T27" fmla="*/ 14 h 36"/>
                <a:gd name="T28" fmla="*/ 162 w 162"/>
                <a:gd name="T29" fmla="*/ 14 h 36"/>
                <a:gd name="T30" fmla="*/ 138 w 162"/>
                <a:gd name="T31" fmla="*/ 26 h 36"/>
                <a:gd name="T32" fmla="*/ 120 w 162"/>
                <a:gd name="T33" fmla="*/ 26 h 36"/>
                <a:gd name="T34" fmla="*/ 82 w 162"/>
                <a:gd name="T35" fmla="*/ 30 h 36"/>
                <a:gd name="T36" fmla="*/ 44 w 162"/>
                <a:gd name="T37" fmla="*/ 36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36"/>
                <a:gd name="T59" fmla="*/ 162 w 162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36">
                  <a:moveTo>
                    <a:pt x="44" y="36"/>
                  </a:moveTo>
                  <a:lnTo>
                    <a:pt x="28" y="32"/>
                  </a:lnTo>
                  <a:lnTo>
                    <a:pt x="80" y="22"/>
                  </a:lnTo>
                  <a:lnTo>
                    <a:pt x="40" y="22"/>
                  </a:lnTo>
                  <a:lnTo>
                    <a:pt x="0" y="22"/>
                  </a:lnTo>
                  <a:lnTo>
                    <a:pt x="38" y="16"/>
                  </a:lnTo>
                  <a:lnTo>
                    <a:pt x="22" y="14"/>
                  </a:lnTo>
                  <a:lnTo>
                    <a:pt x="46" y="14"/>
                  </a:lnTo>
                  <a:lnTo>
                    <a:pt x="34" y="8"/>
                  </a:lnTo>
                  <a:lnTo>
                    <a:pt x="82" y="10"/>
                  </a:lnTo>
                  <a:lnTo>
                    <a:pt x="112" y="18"/>
                  </a:lnTo>
                  <a:lnTo>
                    <a:pt x="114" y="4"/>
                  </a:lnTo>
                  <a:lnTo>
                    <a:pt x="142" y="0"/>
                  </a:lnTo>
                  <a:lnTo>
                    <a:pt x="130" y="14"/>
                  </a:lnTo>
                  <a:lnTo>
                    <a:pt x="162" y="14"/>
                  </a:lnTo>
                  <a:lnTo>
                    <a:pt x="138" y="26"/>
                  </a:lnTo>
                  <a:lnTo>
                    <a:pt x="120" y="26"/>
                  </a:lnTo>
                  <a:lnTo>
                    <a:pt x="82" y="30"/>
                  </a:lnTo>
                  <a:lnTo>
                    <a:pt x="44" y="3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1" name="Freeform 388"/>
            <p:cNvSpPr>
              <a:spLocks/>
            </p:cNvSpPr>
            <p:nvPr/>
          </p:nvSpPr>
          <p:spPr bwMode="auto">
            <a:xfrm>
              <a:off x="1310" y="1630"/>
              <a:ext cx="100" cy="50"/>
            </a:xfrm>
            <a:custGeom>
              <a:avLst/>
              <a:gdLst>
                <a:gd name="T0" fmla="*/ 70 w 100"/>
                <a:gd name="T1" fmla="*/ 38 h 50"/>
                <a:gd name="T2" fmla="*/ 62 w 100"/>
                <a:gd name="T3" fmla="*/ 34 h 50"/>
                <a:gd name="T4" fmla="*/ 62 w 100"/>
                <a:gd name="T5" fmla="*/ 32 h 50"/>
                <a:gd name="T6" fmla="*/ 54 w 100"/>
                <a:gd name="T7" fmla="*/ 34 h 50"/>
                <a:gd name="T8" fmla="*/ 22 w 100"/>
                <a:gd name="T9" fmla="*/ 50 h 50"/>
                <a:gd name="T10" fmla="*/ 20 w 100"/>
                <a:gd name="T11" fmla="*/ 40 h 50"/>
                <a:gd name="T12" fmla="*/ 0 w 100"/>
                <a:gd name="T13" fmla="*/ 42 h 50"/>
                <a:gd name="T14" fmla="*/ 20 w 100"/>
                <a:gd name="T15" fmla="*/ 30 h 50"/>
                <a:gd name="T16" fmla="*/ 34 w 100"/>
                <a:gd name="T17" fmla="*/ 14 h 50"/>
                <a:gd name="T18" fmla="*/ 48 w 100"/>
                <a:gd name="T19" fmla="*/ 0 h 50"/>
                <a:gd name="T20" fmla="*/ 54 w 100"/>
                <a:gd name="T21" fmla="*/ 2 h 50"/>
                <a:gd name="T22" fmla="*/ 52 w 100"/>
                <a:gd name="T23" fmla="*/ 10 h 50"/>
                <a:gd name="T24" fmla="*/ 62 w 100"/>
                <a:gd name="T25" fmla="*/ 6 h 50"/>
                <a:gd name="T26" fmla="*/ 88 w 100"/>
                <a:gd name="T27" fmla="*/ 24 h 50"/>
                <a:gd name="T28" fmla="*/ 78 w 100"/>
                <a:gd name="T29" fmla="*/ 34 h 50"/>
                <a:gd name="T30" fmla="*/ 98 w 100"/>
                <a:gd name="T31" fmla="*/ 34 h 50"/>
                <a:gd name="T32" fmla="*/ 100 w 100"/>
                <a:gd name="T33" fmla="*/ 38 h 50"/>
                <a:gd name="T34" fmla="*/ 82 w 100"/>
                <a:gd name="T35" fmla="*/ 44 h 50"/>
                <a:gd name="T36" fmla="*/ 70 w 100"/>
                <a:gd name="T37" fmla="*/ 38 h 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50"/>
                <a:gd name="T59" fmla="*/ 100 w 100"/>
                <a:gd name="T60" fmla="*/ 50 h 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50">
                  <a:moveTo>
                    <a:pt x="70" y="38"/>
                  </a:moveTo>
                  <a:lnTo>
                    <a:pt x="62" y="34"/>
                  </a:lnTo>
                  <a:lnTo>
                    <a:pt x="62" y="32"/>
                  </a:lnTo>
                  <a:lnTo>
                    <a:pt x="54" y="34"/>
                  </a:lnTo>
                  <a:lnTo>
                    <a:pt x="22" y="50"/>
                  </a:lnTo>
                  <a:lnTo>
                    <a:pt x="20" y="40"/>
                  </a:lnTo>
                  <a:lnTo>
                    <a:pt x="0" y="42"/>
                  </a:lnTo>
                  <a:lnTo>
                    <a:pt x="20" y="30"/>
                  </a:lnTo>
                  <a:lnTo>
                    <a:pt x="34" y="14"/>
                  </a:lnTo>
                  <a:lnTo>
                    <a:pt x="48" y="0"/>
                  </a:lnTo>
                  <a:lnTo>
                    <a:pt x="54" y="2"/>
                  </a:lnTo>
                  <a:lnTo>
                    <a:pt x="52" y="10"/>
                  </a:lnTo>
                  <a:lnTo>
                    <a:pt x="62" y="6"/>
                  </a:lnTo>
                  <a:lnTo>
                    <a:pt x="88" y="24"/>
                  </a:lnTo>
                  <a:lnTo>
                    <a:pt x="78" y="34"/>
                  </a:lnTo>
                  <a:lnTo>
                    <a:pt x="98" y="34"/>
                  </a:lnTo>
                  <a:lnTo>
                    <a:pt x="100" y="38"/>
                  </a:lnTo>
                  <a:lnTo>
                    <a:pt x="82" y="44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2" name="Freeform 389"/>
            <p:cNvSpPr>
              <a:spLocks/>
            </p:cNvSpPr>
            <p:nvPr/>
          </p:nvSpPr>
          <p:spPr bwMode="auto">
            <a:xfrm>
              <a:off x="1236" y="1490"/>
              <a:ext cx="88" cy="38"/>
            </a:xfrm>
            <a:custGeom>
              <a:avLst/>
              <a:gdLst>
                <a:gd name="T0" fmla="*/ 88 w 88"/>
                <a:gd name="T1" fmla="*/ 0 h 38"/>
                <a:gd name="T2" fmla="*/ 36 w 88"/>
                <a:gd name="T3" fmla="*/ 0 h 38"/>
                <a:gd name="T4" fmla="*/ 42 w 88"/>
                <a:gd name="T5" fmla="*/ 8 h 38"/>
                <a:gd name="T6" fmla="*/ 32 w 88"/>
                <a:gd name="T7" fmla="*/ 16 h 38"/>
                <a:gd name="T8" fmla="*/ 0 w 88"/>
                <a:gd name="T9" fmla="*/ 16 h 38"/>
                <a:gd name="T10" fmla="*/ 18 w 88"/>
                <a:gd name="T11" fmla="*/ 28 h 38"/>
                <a:gd name="T12" fmla="*/ 36 w 88"/>
                <a:gd name="T13" fmla="*/ 38 h 38"/>
                <a:gd name="T14" fmla="*/ 40 w 88"/>
                <a:gd name="T15" fmla="*/ 34 h 38"/>
                <a:gd name="T16" fmla="*/ 64 w 88"/>
                <a:gd name="T17" fmla="*/ 32 h 38"/>
                <a:gd name="T18" fmla="*/ 76 w 88"/>
                <a:gd name="T19" fmla="*/ 16 h 38"/>
                <a:gd name="T20" fmla="*/ 88 w 88"/>
                <a:gd name="T21" fmla="*/ 0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38"/>
                <a:gd name="T35" fmla="*/ 88 w 88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38">
                  <a:moveTo>
                    <a:pt x="88" y="0"/>
                  </a:moveTo>
                  <a:lnTo>
                    <a:pt x="36" y="0"/>
                  </a:lnTo>
                  <a:lnTo>
                    <a:pt x="42" y="8"/>
                  </a:lnTo>
                  <a:lnTo>
                    <a:pt x="32" y="16"/>
                  </a:lnTo>
                  <a:lnTo>
                    <a:pt x="0" y="16"/>
                  </a:lnTo>
                  <a:lnTo>
                    <a:pt x="18" y="28"/>
                  </a:lnTo>
                  <a:lnTo>
                    <a:pt x="36" y="38"/>
                  </a:lnTo>
                  <a:lnTo>
                    <a:pt x="40" y="34"/>
                  </a:lnTo>
                  <a:lnTo>
                    <a:pt x="64" y="32"/>
                  </a:lnTo>
                  <a:lnTo>
                    <a:pt x="76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3" name="Freeform 390"/>
            <p:cNvSpPr>
              <a:spLocks/>
            </p:cNvSpPr>
            <p:nvPr/>
          </p:nvSpPr>
          <p:spPr bwMode="auto">
            <a:xfrm>
              <a:off x="1318" y="1484"/>
              <a:ext cx="94" cy="36"/>
            </a:xfrm>
            <a:custGeom>
              <a:avLst/>
              <a:gdLst>
                <a:gd name="T0" fmla="*/ 58 w 94"/>
                <a:gd name="T1" fmla="*/ 20 h 36"/>
                <a:gd name="T2" fmla="*/ 26 w 94"/>
                <a:gd name="T3" fmla="*/ 22 h 36"/>
                <a:gd name="T4" fmla="*/ 30 w 94"/>
                <a:gd name="T5" fmla="*/ 26 h 36"/>
                <a:gd name="T6" fmla="*/ 16 w 94"/>
                <a:gd name="T7" fmla="*/ 34 h 36"/>
                <a:gd name="T8" fmla="*/ 0 w 94"/>
                <a:gd name="T9" fmla="*/ 36 h 36"/>
                <a:gd name="T10" fmla="*/ 2 w 94"/>
                <a:gd name="T11" fmla="*/ 32 h 36"/>
                <a:gd name="T12" fmla="*/ 18 w 94"/>
                <a:gd name="T13" fmla="*/ 8 h 36"/>
                <a:gd name="T14" fmla="*/ 30 w 94"/>
                <a:gd name="T15" fmla="*/ 6 h 36"/>
                <a:gd name="T16" fmla="*/ 28 w 94"/>
                <a:gd name="T17" fmla="*/ 2 h 36"/>
                <a:gd name="T18" fmla="*/ 38 w 94"/>
                <a:gd name="T19" fmla="*/ 0 h 36"/>
                <a:gd name="T20" fmla="*/ 94 w 94"/>
                <a:gd name="T21" fmla="*/ 2 h 36"/>
                <a:gd name="T22" fmla="*/ 78 w 94"/>
                <a:gd name="T23" fmla="*/ 8 h 36"/>
                <a:gd name="T24" fmla="*/ 58 w 94"/>
                <a:gd name="T25" fmla="*/ 20 h 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"/>
                <a:gd name="T40" fmla="*/ 0 h 36"/>
                <a:gd name="T41" fmla="*/ 94 w 94"/>
                <a:gd name="T42" fmla="*/ 36 h 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" h="36">
                  <a:moveTo>
                    <a:pt x="58" y="20"/>
                  </a:moveTo>
                  <a:lnTo>
                    <a:pt x="26" y="22"/>
                  </a:lnTo>
                  <a:lnTo>
                    <a:pt x="30" y="26"/>
                  </a:lnTo>
                  <a:lnTo>
                    <a:pt x="16" y="34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18" y="8"/>
                  </a:lnTo>
                  <a:lnTo>
                    <a:pt x="30" y="6"/>
                  </a:lnTo>
                  <a:lnTo>
                    <a:pt x="28" y="2"/>
                  </a:lnTo>
                  <a:lnTo>
                    <a:pt x="38" y="0"/>
                  </a:lnTo>
                  <a:lnTo>
                    <a:pt x="94" y="2"/>
                  </a:lnTo>
                  <a:lnTo>
                    <a:pt x="78" y="8"/>
                  </a:lnTo>
                  <a:lnTo>
                    <a:pt x="58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4" name="Freeform 391"/>
            <p:cNvSpPr>
              <a:spLocks/>
            </p:cNvSpPr>
            <p:nvPr/>
          </p:nvSpPr>
          <p:spPr bwMode="auto">
            <a:xfrm>
              <a:off x="506" y="1926"/>
              <a:ext cx="48" cy="46"/>
            </a:xfrm>
            <a:custGeom>
              <a:avLst/>
              <a:gdLst>
                <a:gd name="T0" fmla="*/ 34 w 48"/>
                <a:gd name="T1" fmla="*/ 32 h 46"/>
                <a:gd name="T2" fmla="*/ 30 w 48"/>
                <a:gd name="T3" fmla="*/ 34 h 46"/>
                <a:gd name="T4" fmla="*/ 18 w 48"/>
                <a:gd name="T5" fmla="*/ 34 h 46"/>
                <a:gd name="T6" fmla="*/ 22 w 48"/>
                <a:gd name="T7" fmla="*/ 30 h 46"/>
                <a:gd name="T8" fmla="*/ 16 w 48"/>
                <a:gd name="T9" fmla="*/ 30 h 46"/>
                <a:gd name="T10" fmla="*/ 8 w 48"/>
                <a:gd name="T11" fmla="*/ 28 h 46"/>
                <a:gd name="T12" fmla="*/ 20 w 48"/>
                <a:gd name="T13" fmla="*/ 22 h 46"/>
                <a:gd name="T14" fmla="*/ 8 w 48"/>
                <a:gd name="T15" fmla="*/ 18 h 46"/>
                <a:gd name="T16" fmla="*/ 8 w 48"/>
                <a:gd name="T17" fmla="*/ 14 h 46"/>
                <a:gd name="T18" fmla="*/ 2 w 48"/>
                <a:gd name="T19" fmla="*/ 12 h 46"/>
                <a:gd name="T20" fmla="*/ 0 w 48"/>
                <a:gd name="T21" fmla="*/ 10 h 46"/>
                <a:gd name="T22" fmla="*/ 8 w 48"/>
                <a:gd name="T23" fmla="*/ 4 h 46"/>
                <a:gd name="T24" fmla="*/ 6 w 48"/>
                <a:gd name="T25" fmla="*/ 4 h 46"/>
                <a:gd name="T26" fmla="*/ 0 w 48"/>
                <a:gd name="T27" fmla="*/ 0 h 46"/>
                <a:gd name="T28" fmla="*/ 18 w 48"/>
                <a:gd name="T29" fmla="*/ 4 h 46"/>
                <a:gd name="T30" fmla="*/ 34 w 48"/>
                <a:gd name="T31" fmla="*/ 6 h 46"/>
                <a:gd name="T32" fmla="*/ 38 w 48"/>
                <a:gd name="T33" fmla="*/ 16 h 46"/>
                <a:gd name="T34" fmla="*/ 44 w 48"/>
                <a:gd name="T35" fmla="*/ 30 h 46"/>
                <a:gd name="T36" fmla="*/ 48 w 48"/>
                <a:gd name="T37" fmla="*/ 44 h 46"/>
                <a:gd name="T38" fmla="*/ 48 w 48"/>
                <a:gd name="T39" fmla="*/ 46 h 46"/>
                <a:gd name="T40" fmla="*/ 24 w 48"/>
                <a:gd name="T41" fmla="*/ 40 h 46"/>
                <a:gd name="T42" fmla="*/ 34 w 48"/>
                <a:gd name="T43" fmla="*/ 32 h 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6"/>
                <a:gd name="T68" fmla="*/ 48 w 48"/>
                <a:gd name="T69" fmla="*/ 46 h 4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6">
                  <a:moveTo>
                    <a:pt x="34" y="32"/>
                  </a:moveTo>
                  <a:lnTo>
                    <a:pt x="30" y="34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8" y="28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18" y="4"/>
                  </a:lnTo>
                  <a:lnTo>
                    <a:pt x="34" y="6"/>
                  </a:lnTo>
                  <a:lnTo>
                    <a:pt x="38" y="16"/>
                  </a:lnTo>
                  <a:lnTo>
                    <a:pt x="44" y="30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24" y="40"/>
                  </a:lnTo>
                  <a:lnTo>
                    <a:pt x="34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5" name="Freeform 392"/>
            <p:cNvSpPr>
              <a:spLocks/>
            </p:cNvSpPr>
            <p:nvPr/>
          </p:nvSpPr>
          <p:spPr bwMode="auto">
            <a:xfrm>
              <a:off x="1050" y="1430"/>
              <a:ext cx="116" cy="22"/>
            </a:xfrm>
            <a:custGeom>
              <a:avLst/>
              <a:gdLst>
                <a:gd name="T0" fmla="*/ 70 w 116"/>
                <a:gd name="T1" fmla="*/ 12 h 22"/>
                <a:gd name="T2" fmla="*/ 72 w 116"/>
                <a:gd name="T3" fmla="*/ 10 h 22"/>
                <a:gd name="T4" fmla="*/ 58 w 116"/>
                <a:gd name="T5" fmla="*/ 14 h 22"/>
                <a:gd name="T6" fmla="*/ 44 w 116"/>
                <a:gd name="T7" fmla="*/ 18 h 22"/>
                <a:gd name="T8" fmla="*/ 42 w 116"/>
                <a:gd name="T9" fmla="*/ 16 h 22"/>
                <a:gd name="T10" fmla="*/ 32 w 116"/>
                <a:gd name="T11" fmla="*/ 22 h 22"/>
                <a:gd name="T12" fmla="*/ 22 w 116"/>
                <a:gd name="T13" fmla="*/ 22 h 22"/>
                <a:gd name="T14" fmla="*/ 22 w 116"/>
                <a:gd name="T15" fmla="*/ 20 h 22"/>
                <a:gd name="T16" fmla="*/ 12 w 116"/>
                <a:gd name="T17" fmla="*/ 22 h 22"/>
                <a:gd name="T18" fmla="*/ 0 w 116"/>
                <a:gd name="T19" fmla="*/ 20 h 22"/>
                <a:gd name="T20" fmla="*/ 8 w 116"/>
                <a:gd name="T21" fmla="*/ 16 h 22"/>
                <a:gd name="T22" fmla="*/ 50 w 116"/>
                <a:gd name="T23" fmla="*/ 8 h 22"/>
                <a:gd name="T24" fmla="*/ 78 w 116"/>
                <a:gd name="T25" fmla="*/ 0 h 22"/>
                <a:gd name="T26" fmla="*/ 98 w 116"/>
                <a:gd name="T27" fmla="*/ 0 h 22"/>
                <a:gd name="T28" fmla="*/ 116 w 116"/>
                <a:gd name="T29" fmla="*/ 2 h 22"/>
                <a:gd name="T30" fmla="*/ 100 w 116"/>
                <a:gd name="T31" fmla="*/ 6 h 22"/>
                <a:gd name="T32" fmla="*/ 104 w 116"/>
                <a:gd name="T33" fmla="*/ 8 h 22"/>
                <a:gd name="T34" fmla="*/ 98 w 116"/>
                <a:gd name="T35" fmla="*/ 8 h 22"/>
                <a:gd name="T36" fmla="*/ 80 w 116"/>
                <a:gd name="T37" fmla="*/ 14 h 22"/>
                <a:gd name="T38" fmla="*/ 68 w 116"/>
                <a:gd name="T39" fmla="*/ 16 h 22"/>
                <a:gd name="T40" fmla="*/ 70 w 116"/>
                <a:gd name="T41" fmla="*/ 12 h 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6"/>
                <a:gd name="T64" fmla="*/ 0 h 22"/>
                <a:gd name="T65" fmla="*/ 116 w 116"/>
                <a:gd name="T66" fmla="*/ 22 h 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6" h="22">
                  <a:moveTo>
                    <a:pt x="70" y="12"/>
                  </a:moveTo>
                  <a:lnTo>
                    <a:pt x="72" y="10"/>
                  </a:lnTo>
                  <a:lnTo>
                    <a:pt x="58" y="14"/>
                  </a:lnTo>
                  <a:lnTo>
                    <a:pt x="44" y="18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2" y="22"/>
                  </a:lnTo>
                  <a:lnTo>
                    <a:pt x="22" y="20"/>
                  </a:lnTo>
                  <a:lnTo>
                    <a:pt x="12" y="22"/>
                  </a:lnTo>
                  <a:lnTo>
                    <a:pt x="0" y="20"/>
                  </a:lnTo>
                  <a:lnTo>
                    <a:pt x="8" y="16"/>
                  </a:lnTo>
                  <a:lnTo>
                    <a:pt x="50" y="8"/>
                  </a:lnTo>
                  <a:lnTo>
                    <a:pt x="78" y="0"/>
                  </a:lnTo>
                  <a:lnTo>
                    <a:pt x="98" y="0"/>
                  </a:lnTo>
                  <a:lnTo>
                    <a:pt x="116" y="2"/>
                  </a:lnTo>
                  <a:lnTo>
                    <a:pt x="100" y="6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80" y="14"/>
                  </a:lnTo>
                  <a:lnTo>
                    <a:pt x="68" y="16"/>
                  </a:lnTo>
                  <a:lnTo>
                    <a:pt x="7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6" name="Freeform 393"/>
            <p:cNvSpPr>
              <a:spLocks/>
            </p:cNvSpPr>
            <p:nvPr/>
          </p:nvSpPr>
          <p:spPr bwMode="auto">
            <a:xfrm>
              <a:off x="1288" y="1442"/>
              <a:ext cx="70" cy="26"/>
            </a:xfrm>
            <a:custGeom>
              <a:avLst/>
              <a:gdLst>
                <a:gd name="T0" fmla="*/ 32 w 70"/>
                <a:gd name="T1" fmla="*/ 8 h 26"/>
                <a:gd name="T2" fmla="*/ 20 w 70"/>
                <a:gd name="T3" fmla="*/ 4 h 26"/>
                <a:gd name="T4" fmla="*/ 24 w 70"/>
                <a:gd name="T5" fmla="*/ 4 h 26"/>
                <a:gd name="T6" fmla="*/ 18 w 70"/>
                <a:gd name="T7" fmla="*/ 8 h 26"/>
                <a:gd name="T8" fmla="*/ 18 w 70"/>
                <a:gd name="T9" fmla="*/ 10 h 26"/>
                <a:gd name="T10" fmla="*/ 18 w 70"/>
                <a:gd name="T11" fmla="*/ 14 h 26"/>
                <a:gd name="T12" fmla="*/ 0 w 70"/>
                <a:gd name="T13" fmla="*/ 14 h 26"/>
                <a:gd name="T14" fmla="*/ 46 w 70"/>
                <a:gd name="T15" fmla="*/ 14 h 26"/>
                <a:gd name="T16" fmla="*/ 18 w 70"/>
                <a:gd name="T17" fmla="*/ 20 h 26"/>
                <a:gd name="T18" fmla="*/ 16 w 70"/>
                <a:gd name="T19" fmla="*/ 24 h 26"/>
                <a:gd name="T20" fmla="*/ 46 w 70"/>
                <a:gd name="T21" fmla="*/ 26 h 26"/>
                <a:gd name="T22" fmla="*/ 46 w 70"/>
                <a:gd name="T23" fmla="*/ 22 h 26"/>
                <a:gd name="T24" fmla="*/ 50 w 70"/>
                <a:gd name="T25" fmla="*/ 20 h 26"/>
                <a:gd name="T26" fmla="*/ 60 w 70"/>
                <a:gd name="T27" fmla="*/ 20 h 26"/>
                <a:gd name="T28" fmla="*/ 64 w 70"/>
                <a:gd name="T29" fmla="*/ 14 h 26"/>
                <a:gd name="T30" fmla="*/ 58 w 70"/>
                <a:gd name="T31" fmla="*/ 14 h 26"/>
                <a:gd name="T32" fmla="*/ 70 w 70"/>
                <a:gd name="T33" fmla="*/ 4 h 26"/>
                <a:gd name="T34" fmla="*/ 68 w 70"/>
                <a:gd name="T35" fmla="*/ 0 h 26"/>
                <a:gd name="T36" fmla="*/ 54 w 70"/>
                <a:gd name="T37" fmla="*/ 2 h 26"/>
                <a:gd name="T38" fmla="*/ 36 w 70"/>
                <a:gd name="T39" fmla="*/ 2 h 26"/>
                <a:gd name="T40" fmla="*/ 46 w 70"/>
                <a:gd name="T41" fmla="*/ 8 h 26"/>
                <a:gd name="T42" fmla="*/ 38 w 70"/>
                <a:gd name="T43" fmla="*/ 10 h 26"/>
                <a:gd name="T44" fmla="*/ 32 w 70"/>
                <a:gd name="T45" fmla="*/ 8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6"/>
                <a:gd name="T71" fmla="*/ 70 w 70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6">
                  <a:moveTo>
                    <a:pt x="32" y="8"/>
                  </a:moveTo>
                  <a:lnTo>
                    <a:pt x="20" y="4"/>
                  </a:lnTo>
                  <a:lnTo>
                    <a:pt x="24" y="4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0" y="14"/>
                  </a:lnTo>
                  <a:lnTo>
                    <a:pt x="46" y="14"/>
                  </a:lnTo>
                  <a:lnTo>
                    <a:pt x="18" y="20"/>
                  </a:lnTo>
                  <a:lnTo>
                    <a:pt x="16" y="24"/>
                  </a:lnTo>
                  <a:lnTo>
                    <a:pt x="46" y="26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4" y="14"/>
                  </a:lnTo>
                  <a:lnTo>
                    <a:pt x="58" y="14"/>
                  </a:lnTo>
                  <a:lnTo>
                    <a:pt x="70" y="4"/>
                  </a:lnTo>
                  <a:lnTo>
                    <a:pt x="68" y="0"/>
                  </a:lnTo>
                  <a:lnTo>
                    <a:pt x="54" y="2"/>
                  </a:lnTo>
                  <a:lnTo>
                    <a:pt x="36" y="2"/>
                  </a:lnTo>
                  <a:lnTo>
                    <a:pt x="46" y="8"/>
                  </a:lnTo>
                  <a:lnTo>
                    <a:pt x="38" y="10"/>
                  </a:lnTo>
                  <a:lnTo>
                    <a:pt x="32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7" name="Freeform 394"/>
            <p:cNvSpPr>
              <a:spLocks/>
            </p:cNvSpPr>
            <p:nvPr/>
          </p:nvSpPr>
          <p:spPr bwMode="auto">
            <a:xfrm>
              <a:off x="1314" y="1402"/>
              <a:ext cx="62" cy="22"/>
            </a:xfrm>
            <a:custGeom>
              <a:avLst/>
              <a:gdLst>
                <a:gd name="T0" fmla="*/ 40 w 62"/>
                <a:gd name="T1" fmla="*/ 4 h 22"/>
                <a:gd name="T2" fmla="*/ 40 w 62"/>
                <a:gd name="T3" fmla="*/ 2 h 22"/>
                <a:gd name="T4" fmla="*/ 56 w 62"/>
                <a:gd name="T5" fmla="*/ 4 h 22"/>
                <a:gd name="T6" fmla="*/ 60 w 62"/>
                <a:gd name="T7" fmla="*/ 4 h 22"/>
                <a:gd name="T8" fmla="*/ 58 w 62"/>
                <a:gd name="T9" fmla="*/ 12 h 22"/>
                <a:gd name="T10" fmla="*/ 62 w 62"/>
                <a:gd name="T11" fmla="*/ 16 h 22"/>
                <a:gd name="T12" fmla="*/ 46 w 62"/>
                <a:gd name="T13" fmla="*/ 22 h 22"/>
                <a:gd name="T14" fmla="*/ 30 w 62"/>
                <a:gd name="T15" fmla="*/ 14 h 22"/>
                <a:gd name="T16" fmla="*/ 0 w 62"/>
                <a:gd name="T17" fmla="*/ 12 h 22"/>
                <a:gd name="T18" fmla="*/ 6 w 62"/>
                <a:gd name="T19" fmla="*/ 8 h 22"/>
                <a:gd name="T20" fmla="*/ 22 w 62"/>
                <a:gd name="T21" fmla="*/ 8 h 22"/>
                <a:gd name="T22" fmla="*/ 20 w 62"/>
                <a:gd name="T23" fmla="*/ 4 h 22"/>
                <a:gd name="T24" fmla="*/ 10 w 62"/>
                <a:gd name="T25" fmla="*/ 4 h 22"/>
                <a:gd name="T26" fmla="*/ 6 w 62"/>
                <a:gd name="T27" fmla="*/ 0 h 22"/>
                <a:gd name="T28" fmla="*/ 40 w 62"/>
                <a:gd name="T29" fmla="*/ 0 h 22"/>
                <a:gd name="T30" fmla="*/ 40 w 62"/>
                <a:gd name="T31" fmla="*/ 4 h 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22"/>
                <a:gd name="T50" fmla="*/ 62 w 62"/>
                <a:gd name="T51" fmla="*/ 22 h 2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22">
                  <a:moveTo>
                    <a:pt x="40" y="4"/>
                  </a:moveTo>
                  <a:lnTo>
                    <a:pt x="40" y="2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46" y="22"/>
                  </a:lnTo>
                  <a:lnTo>
                    <a:pt x="30" y="14"/>
                  </a:lnTo>
                  <a:lnTo>
                    <a:pt x="0" y="12"/>
                  </a:lnTo>
                  <a:lnTo>
                    <a:pt x="6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0" y="4"/>
                  </a:lnTo>
                  <a:lnTo>
                    <a:pt x="6" y="0"/>
                  </a:lnTo>
                  <a:lnTo>
                    <a:pt x="40" y="0"/>
                  </a:lnTo>
                  <a:lnTo>
                    <a:pt x="4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8" name="Freeform 395"/>
            <p:cNvSpPr>
              <a:spLocks/>
            </p:cNvSpPr>
            <p:nvPr/>
          </p:nvSpPr>
          <p:spPr bwMode="auto">
            <a:xfrm>
              <a:off x="1214" y="1556"/>
              <a:ext cx="56" cy="26"/>
            </a:xfrm>
            <a:custGeom>
              <a:avLst/>
              <a:gdLst>
                <a:gd name="T0" fmla="*/ 48 w 56"/>
                <a:gd name="T1" fmla="*/ 12 h 26"/>
                <a:gd name="T2" fmla="*/ 48 w 56"/>
                <a:gd name="T3" fmla="*/ 10 h 26"/>
                <a:gd name="T4" fmla="*/ 34 w 56"/>
                <a:gd name="T5" fmla="*/ 0 h 26"/>
                <a:gd name="T6" fmla="*/ 26 w 56"/>
                <a:gd name="T7" fmla="*/ 6 h 26"/>
                <a:gd name="T8" fmla="*/ 24 w 56"/>
                <a:gd name="T9" fmla="*/ 6 h 26"/>
                <a:gd name="T10" fmla="*/ 20 w 56"/>
                <a:gd name="T11" fmla="*/ 10 h 26"/>
                <a:gd name="T12" fmla="*/ 0 w 56"/>
                <a:gd name="T13" fmla="*/ 16 h 26"/>
                <a:gd name="T14" fmla="*/ 32 w 56"/>
                <a:gd name="T15" fmla="*/ 26 h 26"/>
                <a:gd name="T16" fmla="*/ 56 w 56"/>
                <a:gd name="T17" fmla="*/ 18 h 26"/>
                <a:gd name="T18" fmla="*/ 50 w 56"/>
                <a:gd name="T19" fmla="*/ 18 h 26"/>
                <a:gd name="T20" fmla="*/ 48 w 56"/>
                <a:gd name="T21" fmla="*/ 12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6"/>
                <a:gd name="T34" fmla="*/ 0 h 26"/>
                <a:gd name="T35" fmla="*/ 56 w 56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6" h="26">
                  <a:moveTo>
                    <a:pt x="48" y="12"/>
                  </a:moveTo>
                  <a:lnTo>
                    <a:pt x="48" y="10"/>
                  </a:lnTo>
                  <a:lnTo>
                    <a:pt x="34" y="0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10"/>
                  </a:lnTo>
                  <a:lnTo>
                    <a:pt x="0" y="16"/>
                  </a:lnTo>
                  <a:lnTo>
                    <a:pt x="32" y="26"/>
                  </a:lnTo>
                  <a:lnTo>
                    <a:pt x="56" y="18"/>
                  </a:lnTo>
                  <a:lnTo>
                    <a:pt x="50" y="1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9" name="Freeform 396"/>
            <p:cNvSpPr>
              <a:spLocks/>
            </p:cNvSpPr>
            <p:nvPr/>
          </p:nvSpPr>
          <p:spPr bwMode="auto">
            <a:xfrm>
              <a:off x="1522" y="1492"/>
              <a:ext cx="54" cy="14"/>
            </a:xfrm>
            <a:custGeom>
              <a:avLst/>
              <a:gdLst>
                <a:gd name="T0" fmla="*/ 38 w 54"/>
                <a:gd name="T1" fmla="*/ 0 h 14"/>
                <a:gd name="T2" fmla="*/ 2 w 54"/>
                <a:gd name="T3" fmla="*/ 0 h 14"/>
                <a:gd name="T4" fmla="*/ 0 w 54"/>
                <a:gd name="T5" fmla="*/ 6 h 14"/>
                <a:gd name="T6" fmla="*/ 6 w 54"/>
                <a:gd name="T7" fmla="*/ 10 h 14"/>
                <a:gd name="T8" fmla="*/ 10 w 54"/>
                <a:gd name="T9" fmla="*/ 14 h 14"/>
                <a:gd name="T10" fmla="*/ 54 w 54"/>
                <a:gd name="T11" fmla="*/ 12 h 14"/>
                <a:gd name="T12" fmla="*/ 38 w 54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14"/>
                <a:gd name="T23" fmla="*/ 54 w 54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14">
                  <a:moveTo>
                    <a:pt x="38" y="0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6" y="10"/>
                  </a:lnTo>
                  <a:lnTo>
                    <a:pt x="10" y="14"/>
                  </a:lnTo>
                  <a:lnTo>
                    <a:pt x="54" y="1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0" name="Freeform 397"/>
            <p:cNvSpPr>
              <a:spLocks/>
            </p:cNvSpPr>
            <p:nvPr/>
          </p:nvSpPr>
          <p:spPr bwMode="auto">
            <a:xfrm>
              <a:off x="1498" y="1584"/>
              <a:ext cx="32" cy="20"/>
            </a:xfrm>
            <a:custGeom>
              <a:avLst/>
              <a:gdLst>
                <a:gd name="T0" fmla="*/ 28 w 32"/>
                <a:gd name="T1" fmla="*/ 12 h 20"/>
                <a:gd name="T2" fmla="*/ 2 w 32"/>
                <a:gd name="T3" fmla="*/ 20 h 20"/>
                <a:gd name="T4" fmla="*/ 0 w 32"/>
                <a:gd name="T5" fmla="*/ 10 h 20"/>
                <a:gd name="T6" fmla="*/ 20 w 32"/>
                <a:gd name="T7" fmla="*/ 0 h 20"/>
                <a:gd name="T8" fmla="*/ 32 w 32"/>
                <a:gd name="T9" fmla="*/ 4 h 20"/>
                <a:gd name="T10" fmla="*/ 28 w 32"/>
                <a:gd name="T11" fmla="*/ 12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28" y="12"/>
                  </a:moveTo>
                  <a:lnTo>
                    <a:pt x="2" y="20"/>
                  </a:lnTo>
                  <a:lnTo>
                    <a:pt x="0" y="10"/>
                  </a:lnTo>
                  <a:lnTo>
                    <a:pt x="20" y="0"/>
                  </a:lnTo>
                  <a:lnTo>
                    <a:pt x="32" y="4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1" name="Freeform 398"/>
            <p:cNvSpPr>
              <a:spLocks/>
            </p:cNvSpPr>
            <p:nvPr/>
          </p:nvSpPr>
          <p:spPr bwMode="auto">
            <a:xfrm>
              <a:off x="1394" y="1410"/>
              <a:ext cx="38" cy="14"/>
            </a:xfrm>
            <a:custGeom>
              <a:avLst/>
              <a:gdLst>
                <a:gd name="T0" fmla="*/ 0 w 38"/>
                <a:gd name="T1" fmla="*/ 6 h 14"/>
                <a:gd name="T2" fmla="*/ 6 w 38"/>
                <a:gd name="T3" fmla="*/ 0 h 14"/>
                <a:gd name="T4" fmla="*/ 38 w 38"/>
                <a:gd name="T5" fmla="*/ 6 h 14"/>
                <a:gd name="T6" fmla="*/ 32 w 38"/>
                <a:gd name="T7" fmla="*/ 8 h 14"/>
                <a:gd name="T8" fmla="*/ 6 w 38"/>
                <a:gd name="T9" fmla="*/ 14 h 14"/>
                <a:gd name="T10" fmla="*/ 2 w 38"/>
                <a:gd name="T11" fmla="*/ 10 h 14"/>
                <a:gd name="T12" fmla="*/ 0 w 38"/>
                <a:gd name="T13" fmla="*/ 6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4"/>
                <a:gd name="T23" fmla="*/ 38 w 38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4">
                  <a:moveTo>
                    <a:pt x="0" y="6"/>
                  </a:moveTo>
                  <a:lnTo>
                    <a:pt x="6" y="0"/>
                  </a:lnTo>
                  <a:lnTo>
                    <a:pt x="38" y="6"/>
                  </a:lnTo>
                  <a:lnTo>
                    <a:pt x="32" y="8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2" name="Freeform 399"/>
            <p:cNvSpPr>
              <a:spLocks/>
            </p:cNvSpPr>
            <p:nvPr/>
          </p:nvSpPr>
          <p:spPr bwMode="auto">
            <a:xfrm>
              <a:off x="1348" y="1458"/>
              <a:ext cx="40" cy="14"/>
            </a:xfrm>
            <a:custGeom>
              <a:avLst/>
              <a:gdLst>
                <a:gd name="T0" fmla="*/ 10 w 40"/>
                <a:gd name="T1" fmla="*/ 12 h 14"/>
                <a:gd name="T2" fmla="*/ 0 w 40"/>
                <a:gd name="T3" fmla="*/ 10 h 14"/>
                <a:gd name="T4" fmla="*/ 32 w 40"/>
                <a:gd name="T5" fmla="*/ 0 h 14"/>
                <a:gd name="T6" fmla="*/ 40 w 40"/>
                <a:gd name="T7" fmla="*/ 8 h 14"/>
                <a:gd name="T8" fmla="*/ 36 w 40"/>
                <a:gd name="T9" fmla="*/ 14 h 14"/>
                <a:gd name="T10" fmla="*/ 10 w 40"/>
                <a:gd name="T11" fmla="*/ 12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14"/>
                <a:gd name="T20" fmla="*/ 40 w 40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14">
                  <a:moveTo>
                    <a:pt x="10" y="12"/>
                  </a:moveTo>
                  <a:lnTo>
                    <a:pt x="0" y="10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36" y="14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3" name="Freeform 400"/>
            <p:cNvSpPr>
              <a:spLocks/>
            </p:cNvSpPr>
            <p:nvPr/>
          </p:nvSpPr>
          <p:spPr bwMode="auto">
            <a:xfrm>
              <a:off x="1192" y="1490"/>
              <a:ext cx="34" cy="12"/>
            </a:xfrm>
            <a:custGeom>
              <a:avLst/>
              <a:gdLst>
                <a:gd name="T0" fmla="*/ 10 w 34"/>
                <a:gd name="T1" fmla="*/ 12 h 12"/>
                <a:gd name="T2" fmla="*/ 0 w 34"/>
                <a:gd name="T3" fmla="*/ 4 h 12"/>
                <a:gd name="T4" fmla="*/ 28 w 34"/>
                <a:gd name="T5" fmla="*/ 0 h 12"/>
                <a:gd name="T6" fmla="*/ 34 w 34"/>
                <a:gd name="T7" fmla="*/ 2 h 12"/>
                <a:gd name="T8" fmla="*/ 10 w 3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12"/>
                <a:gd name="T17" fmla="*/ 34 w 3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12">
                  <a:moveTo>
                    <a:pt x="10" y="12"/>
                  </a:moveTo>
                  <a:lnTo>
                    <a:pt x="0" y="4"/>
                  </a:lnTo>
                  <a:lnTo>
                    <a:pt x="28" y="0"/>
                  </a:lnTo>
                  <a:lnTo>
                    <a:pt x="34" y="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4" name="Freeform 401"/>
            <p:cNvSpPr>
              <a:spLocks/>
            </p:cNvSpPr>
            <p:nvPr/>
          </p:nvSpPr>
          <p:spPr bwMode="auto">
            <a:xfrm>
              <a:off x="1690" y="1344"/>
              <a:ext cx="720" cy="396"/>
            </a:xfrm>
            <a:custGeom>
              <a:avLst/>
              <a:gdLst>
                <a:gd name="T0" fmla="*/ 124 w 720"/>
                <a:gd name="T1" fmla="*/ 314 h 396"/>
                <a:gd name="T2" fmla="*/ 146 w 720"/>
                <a:gd name="T3" fmla="*/ 308 h 396"/>
                <a:gd name="T4" fmla="*/ 128 w 720"/>
                <a:gd name="T5" fmla="*/ 328 h 396"/>
                <a:gd name="T6" fmla="*/ 138 w 720"/>
                <a:gd name="T7" fmla="*/ 342 h 396"/>
                <a:gd name="T8" fmla="*/ 146 w 720"/>
                <a:gd name="T9" fmla="*/ 360 h 396"/>
                <a:gd name="T10" fmla="*/ 150 w 720"/>
                <a:gd name="T11" fmla="*/ 368 h 396"/>
                <a:gd name="T12" fmla="*/ 164 w 720"/>
                <a:gd name="T13" fmla="*/ 380 h 396"/>
                <a:gd name="T14" fmla="*/ 188 w 720"/>
                <a:gd name="T15" fmla="*/ 386 h 396"/>
                <a:gd name="T16" fmla="*/ 198 w 720"/>
                <a:gd name="T17" fmla="*/ 396 h 396"/>
                <a:gd name="T18" fmla="*/ 228 w 720"/>
                <a:gd name="T19" fmla="*/ 384 h 396"/>
                <a:gd name="T20" fmla="*/ 234 w 720"/>
                <a:gd name="T21" fmla="*/ 374 h 396"/>
                <a:gd name="T22" fmla="*/ 246 w 720"/>
                <a:gd name="T23" fmla="*/ 356 h 396"/>
                <a:gd name="T24" fmla="*/ 258 w 720"/>
                <a:gd name="T25" fmla="*/ 334 h 396"/>
                <a:gd name="T26" fmla="*/ 270 w 720"/>
                <a:gd name="T27" fmla="*/ 324 h 396"/>
                <a:gd name="T28" fmla="*/ 298 w 720"/>
                <a:gd name="T29" fmla="*/ 292 h 396"/>
                <a:gd name="T30" fmla="*/ 334 w 720"/>
                <a:gd name="T31" fmla="*/ 284 h 396"/>
                <a:gd name="T32" fmla="*/ 400 w 720"/>
                <a:gd name="T33" fmla="*/ 258 h 396"/>
                <a:gd name="T34" fmla="*/ 456 w 720"/>
                <a:gd name="T35" fmla="*/ 242 h 396"/>
                <a:gd name="T36" fmla="*/ 558 w 720"/>
                <a:gd name="T37" fmla="*/ 206 h 396"/>
                <a:gd name="T38" fmla="*/ 492 w 720"/>
                <a:gd name="T39" fmla="*/ 192 h 396"/>
                <a:gd name="T40" fmla="*/ 492 w 720"/>
                <a:gd name="T41" fmla="*/ 174 h 396"/>
                <a:gd name="T42" fmla="*/ 570 w 720"/>
                <a:gd name="T43" fmla="*/ 200 h 396"/>
                <a:gd name="T44" fmla="*/ 564 w 720"/>
                <a:gd name="T45" fmla="*/ 176 h 396"/>
                <a:gd name="T46" fmla="*/ 510 w 720"/>
                <a:gd name="T47" fmla="*/ 160 h 396"/>
                <a:gd name="T48" fmla="*/ 534 w 720"/>
                <a:gd name="T49" fmla="*/ 150 h 396"/>
                <a:gd name="T50" fmla="*/ 578 w 720"/>
                <a:gd name="T51" fmla="*/ 152 h 396"/>
                <a:gd name="T52" fmla="*/ 616 w 720"/>
                <a:gd name="T53" fmla="*/ 134 h 396"/>
                <a:gd name="T54" fmla="*/ 586 w 720"/>
                <a:gd name="T55" fmla="*/ 112 h 396"/>
                <a:gd name="T56" fmla="*/ 590 w 720"/>
                <a:gd name="T57" fmla="*/ 100 h 396"/>
                <a:gd name="T58" fmla="*/ 630 w 720"/>
                <a:gd name="T59" fmla="*/ 80 h 396"/>
                <a:gd name="T60" fmla="*/ 626 w 720"/>
                <a:gd name="T61" fmla="*/ 56 h 396"/>
                <a:gd name="T62" fmla="*/ 672 w 720"/>
                <a:gd name="T63" fmla="*/ 38 h 396"/>
                <a:gd name="T64" fmla="*/ 634 w 720"/>
                <a:gd name="T65" fmla="*/ 26 h 396"/>
                <a:gd name="T66" fmla="*/ 556 w 720"/>
                <a:gd name="T67" fmla="*/ 26 h 396"/>
                <a:gd name="T68" fmla="*/ 584 w 720"/>
                <a:gd name="T69" fmla="*/ 8 h 396"/>
                <a:gd name="T70" fmla="*/ 444 w 720"/>
                <a:gd name="T71" fmla="*/ 4 h 396"/>
                <a:gd name="T72" fmla="*/ 396 w 720"/>
                <a:gd name="T73" fmla="*/ 8 h 396"/>
                <a:gd name="T74" fmla="*/ 364 w 720"/>
                <a:gd name="T75" fmla="*/ 16 h 396"/>
                <a:gd name="T76" fmla="*/ 256 w 720"/>
                <a:gd name="T77" fmla="*/ 24 h 396"/>
                <a:gd name="T78" fmla="*/ 172 w 720"/>
                <a:gd name="T79" fmla="*/ 28 h 396"/>
                <a:gd name="T80" fmla="*/ 110 w 720"/>
                <a:gd name="T81" fmla="*/ 50 h 396"/>
                <a:gd name="T82" fmla="*/ 22 w 720"/>
                <a:gd name="T83" fmla="*/ 80 h 396"/>
                <a:gd name="T84" fmla="*/ 44 w 720"/>
                <a:gd name="T85" fmla="*/ 88 h 396"/>
                <a:gd name="T86" fmla="*/ 48 w 720"/>
                <a:gd name="T87" fmla="*/ 104 h 396"/>
                <a:gd name="T88" fmla="*/ 152 w 720"/>
                <a:gd name="T89" fmla="*/ 130 h 396"/>
                <a:gd name="T90" fmla="*/ 156 w 720"/>
                <a:gd name="T91" fmla="*/ 156 h 396"/>
                <a:gd name="T92" fmla="*/ 158 w 720"/>
                <a:gd name="T93" fmla="*/ 182 h 396"/>
                <a:gd name="T94" fmla="*/ 186 w 720"/>
                <a:gd name="T95" fmla="*/ 182 h 396"/>
                <a:gd name="T96" fmla="*/ 188 w 720"/>
                <a:gd name="T97" fmla="*/ 196 h 396"/>
                <a:gd name="T98" fmla="*/ 184 w 720"/>
                <a:gd name="T99" fmla="*/ 218 h 396"/>
                <a:gd name="T100" fmla="*/ 178 w 720"/>
                <a:gd name="T101" fmla="*/ 230 h 396"/>
                <a:gd name="T102" fmla="*/ 144 w 720"/>
                <a:gd name="T103" fmla="*/ 242 h 396"/>
                <a:gd name="T104" fmla="*/ 160 w 720"/>
                <a:gd name="T105" fmla="*/ 250 h 396"/>
                <a:gd name="T106" fmla="*/ 146 w 720"/>
                <a:gd name="T107" fmla="*/ 250 h 396"/>
                <a:gd name="T108" fmla="*/ 138 w 720"/>
                <a:gd name="T109" fmla="*/ 264 h 396"/>
                <a:gd name="T110" fmla="*/ 144 w 720"/>
                <a:gd name="T111" fmla="*/ 272 h 396"/>
                <a:gd name="T112" fmla="*/ 122 w 720"/>
                <a:gd name="T113" fmla="*/ 288 h 3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20"/>
                <a:gd name="T172" fmla="*/ 0 h 396"/>
                <a:gd name="T173" fmla="*/ 720 w 720"/>
                <a:gd name="T174" fmla="*/ 396 h 3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20" h="396">
                  <a:moveTo>
                    <a:pt x="152" y="288"/>
                  </a:moveTo>
                  <a:lnTo>
                    <a:pt x="134" y="292"/>
                  </a:lnTo>
                  <a:lnTo>
                    <a:pt x="126" y="296"/>
                  </a:lnTo>
                  <a:lnTo>
                    <a:pt x="126" y="304"/>
                  </a:lnTo>
                  <a:lnTo>
                    <a:pt x="138" y="300"/>
                  </a:lnTo>
                  <a:lnTo>
                    <a:pt x="132" y="304"/>
                  </a:lnTo>
                  <a:lnTo>
                    <a:pt x="124" y="314"/>
                  </a:lnTo>
                  <a:lnTo>
                    <a:pt x="134" y="310"/>
                  </a:lnTo>
                  <a:lnTo>
                    <a:pt x="142" y="306"/>
                  </a:lnTo>
                  <a:lnTo>
                    <a:pt x="144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6" y="312"/>
                  </a:lnTo>
                  <a:lnTo>
                    <a:pt x="146" y="308"/>
                  </a:lnTo>
                  <a:lnTo>
                    <a:pt x="146" y="312"/>
                  </a:lnTo>
                  <a:lnTo>
                    <a:pt x="130" y="316"/>
                  </a:lnTo>
                  <a:lnTo>
                    <a:pt x="144" y="316"/>
                  </a:lnTo>
                  <a:lnTo>
                    <a:pt x="150" y="316"/>
                  </a:lnTo>
                  <a:lnTo>
                    <a:pt x="126" y="320"/>
                  </a:lnTo>
                  <a:lnTo>
                    <a:pt x="134" y="322"/>
                  </a:lnTo>
                  <a:lnTo>
                    <a:pt x="128" y="328"/>
                  </a:lnTo>
                  <a:lnTo>
                    <a:pt x="136" y="328"/>
                  </a:lnTo>
                  <a:lnTo>
                    <a:pt x="130" y="328"/>
                  </a:lnTo>
                  <a:lnTo>
                    <a:pt x="130" y="330"/>
                  </a:lnTo>
                  <a:lnTo>
                    <a:pt x="138" y="332"/>
                  </a:lnTo>
                  <a:lnTo>
                    <a:pt x="128" y="332"/>
                  </a:lnTo>
                  <a:lnTo>
                    <a:pt x="138" y="336"/>
                  </a:lnTo>
                  <a:lnTo>
                    <a:pt x="138" y="342"/>
                  </a:lnTo>
                  <a:lnTo>
                    <a:pt x="144" y="340"/>
                  </a:lnTo>
                  <a:lnTo>
                    <a:pt x="138" y="344"/>
                  </a:lnTo>
                  <a:lnTo>
                    <a:pt x="136" y="346"/>
                  </a:lnTo>
                  <a:lnTo>
                    <a:pt x="142" y="354"/>
                  </a:lnTo>
                  <a:lnTo>
                    <a:pt x="142" y="356"/>
                  </a:lnTo>
                  <a:lnTo>
                    <a:pt x="148" y="356"/>
                  </a:lnTo>
                  <a:lnTo>
                    <a:pt x="146" y="360"/>
                  </a:lnTo>
                  <a:lnTo>
                    <a:pt x="150" y="360"/>
                  </a:lnTo>
                  <a:lnTo>
                    <a:pt x="150" y="364"/>
                  </a:lnTo>
                  <a:lnTo>
                    <a:pt x="150" y="366"/>
                  </a:lnTo>
                  <a:lnTo>
                    <a:pt x="146" y="366"/>
                  </a:lnTo>
                  <a:lnTo>
                    <a:pt x="154" y="368"/>
                  </a:lnTo>
                  <a:lnTo>
                    <a:pt x="150" y="368"/>
                  </a:lnTo>
                  <a:lnTo>
                    <a:pt x="150" y="374"/>
                  </a:lnTo>
                  <a:lnTo>
                    <a:pt x="158" y="372"/>
                  </a:lnTo>
                  <a:lnTo>
                    <a:pt x="158" y="376"/>
                  </a:lnTo>
                  <a:lnTo>
                    <a:pt x="156" y="378"/>
                  </a:lnTo>
                  <a:lnTo>
                    <a:pt x="158" y="378"/>
                  </a:lnTo>
                  <a:lnTo>
                    <a:pt x="156" y="380"/>
                  </a:lnTo>
                  <a:lnTo>
                    <a:pt x="164" y="380"/>
                  </a:lnTo>
                  <a:lnTo>
                    <a:pt x="172" y="380"/>
                  </a:lnTo>
                  <a:lnTo>
                    <a:pt x="188" y="374"/>
                  </a:lnTo>
                  <a:lnTo>
                    <a:pt x="188" y="376"/>
                  </a:lnTo>
                  <a:lnTo>
                    <a:pt x="196" y="374"/>
                  </a:lnTo>
                  <a:lnTo>
                    <a:pt x="186" y="380"/>
                  </a:lnTo>
                  <a:lnTo>
                    <a:pt x="194" y="380"/>
                  </a:lnTo>
                  <a:lnTo>
                    <a:pt x="188" y="386"/>
                  </a:lnTo>
                  <a:lnTo>
                    <a:pt x="196" y="384"/>
                  </a:lnTo>
                  <a:lnTo>
                    <a:pt x="196" y="386"/>
                  </a:lnTo>
                  <a:lnTo>
                    <a:pt x="200" y="386"/>
                  </a:lnTo>
                  <a:lnTo>
                    <a:pt x="196" y="392"/>
                  </a:lnTo>
                  <a:lnTo>
                    <a:pt x="202" y="388"/>
                  </a:lnTo>
                  <a:lnTo>
                    <a:pt x="196" y="394"/>
                  </a:lnTo>
                  <a:lnTo>
                    <a:pt x="198" y="396"/>
                  </a:lnTo>
                  <a:lnTo>
                    <a:pt x="212" y="390"/>
                  </a:lnTo>
                  <a:lnTo>
                    <a:pt x="220" y="394"/>
                  </a:lnTo>
                  <a:lnTo>
                    <a:pt x="224" y="392"/>
                  </a:lnTo>
                  <a:lnTo>
                    <a:pt x="218" y="390"/>
                  </a:lnTo>
                  <a:lnTo>
                    <a:pt x="212" y="386"/>
                  </a:lnTo>
                  <a:lnTo>
                    <a:pt x="226" y="386"/>
                  </a:lnTo>
                  <a:lnTo>
                    <a:pt x="228" y="384"/>
                  </a:lnTo>
                  <a:lnTo>
                    <a:pt x="226" y="382"/>
                  </a:lnTo>
                  <a:lnTo>
                    <a:pt x="228" y="382"/>
                  </a:lnTo>
                  <a:lnTo>
                    <a:pt x="226" y="380"/>
                  </a:lnTo>
                  <a:lnTo>
                    <a:pt x="234" y="380"/>
                  </a:lnTo>
                  <a:lnTo>
                    <a:pt x="226" y="376"/>
                  </a:lnTo>
                  <a:lnTo>
                    <a:pt x="234" y="376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8" y="370"/>
                  </a:lnTo>
                  <a:lnTo>
                    <a:pt x="236" y="368"/>
                  </a:lnTo>
                  <a:lnTo>
                    <a:pt x="242" y="368"/>
                  </a:lnTo>
                  <a:lnTo>
                    <a:pt x="240" y="364"/>
                  </a:lnTo>
                  <a:lnTo>
                    <a:pt x="246" y="358"/>
                  </a:lnTo>
                  <a:lnTo>
                    <a:pt x="246" y="356"/>
                  </a:lnTo>
                  <a:lnTo>
                    <a:pt x="242" y="352"/>
                  </a:lnTo>
                  <a:lnTo>
                    <a:pt x="246" y="352"/>
                  </a:lnTo>
                  <a:lnTo>
                    <a:pt x="240" y="344"/>
                  </a:lnTo>
                  <a:lnTo>
                    <a:pt x="254" y="342"/>
                  </a:lnTo>
                  <a:lnTo>
                    <a:pt x="260" y="340"/>
                  </a:lnTo>
                  <a:lnTo>
                    <a:pt x="258" y="338"/>
                  </a:lnTo>
                  <a:lnTo>
                    <a:pt x="258" y="334"/>
                  </a:lnTo>
                  <a:lnTo>
                    <a:pt x="266" y="334"/>
                  </a:lnTo>
                  <a:lnTo>
                    <a:pt x="266" y="332"/>
                  </a:lnTo>
                  <a:lnTo>
                    <a:pt x="270" y="332"/>
                  </a:lnTo>
                  <a:lnTo>
                    <a:pt x="268" y="330"/>
                  </a:lnTo>
                  <a:lnTo>
                    <a:pt x="270" y="330"/>
                  </a:lnTo>
                  <a:lnTo>
                    <a:pt x="276" y="328"/>
                  </a:lnTo>
                  <a:lnTo>
                    <a:pt x="270" y="324"/>
                  </a:lnTo>
                  <a:lnTo>
                    <a:pt x="282" y="322"/>
                  </a:lnTo>
                  <a:lnTo>
                    <a:pt x="280" y="316"/>
                  </a:lnTo>
                  <a:lnTo>
                    <a:pt x="272" y="314"/>
                  </a:lnTo>
                  <a:lnTo>
                    <a:pt x="286" y="312"/>
                  </a:lnTo>
                  <a:lnTo>
                    <a:pt x="286" y="300"/>
                  </a:lnTo>
                  <a:lnTo>
                    <a:pt x="300" y="296"/>
                  </a:lnTo>
                  <a:lnTo>
                    <a:pt x="298" y="292"/>
                  </a:lnTo>
                  <a:lnTo>
                    <a:pt x="308" y="290"/>
                  </a:lnTo>
                  <a:lnTo>
                    <a:pt x="312" y="288"/>
                  </a:lnTo>
                  <a:lnTo>
                    <a:pt x="328" y="286"/>
                  </a:lnTo>
                  <a:lnTo>
                    <a:pt x="326" y="284"/>
                  </a:lnTo>
                  <a:lnTo>
                    <a:pt x="334" y="276"/>
                  </a:lnTo>
                  <a:lnTo>
                    <a:pt x="342" y="276"/>
                  </a:lnTo>
                  <a:lnTo>
                    <a:pt x="334" y="284"/>
                  </a:lnTo>
                  <a:lnTo>
                    <a:pt x="342" y="284"/>
                  </a:lnTo>
                  <a:lnTo>
                    <a:pt x="362" y="280"/>
                  </a:lnTo>
                  <a:lnTo>
                    <a:pt x="364" y="276"/>
                  </a:lnTo>
                  <a:lnTo>
                    <a:pt x="372" y="276"/>
                  </a:lnTo>
                  <a:lnTo>
                    <a:pt x="384" y="272"/>
                  </a:lnTo>
                  <a:lnTo>
                    <a:pt x="386" y="270"/>
                  </a:lnTo>
                  <a:lnTo>
                    <a:pt x="400" y="258"/>
                  </a:lnTo>
                  <a:lnTo>
                    <a:pt x="420" y="248"/>
                  </a:lnTo>
                  <a:lnTo>
                    <a:pt x="420" y="242"/>
                  </a:lnTo>
                  <a:lnTo>
                    <a:pt x="422" y="236"/>
                  </a:lnTo>
                  <a:lnTo>
                    <a:pt x="438" y="246"/>
                  </a:lnTo>
                  <a:lnTo>
                    <a:pt x="444" y="242"/>
                  </a:lnTo>
                  <a:lnTo>
                    <a:pt x="452" y="242"/>
                  </a:lnTo>
                  <a:lnTo>
                    <a:pt x="456" y="242"/>
                  </a:lnTo>
                  <a:lnTo>
                    <a:pt x="486" y="234"/>
                  </a:lnTo>
                  <a:lnTo>
                    <a:pt x="514" y="226"/>
                  </a:lnTo>
                  <a:lnTo>
                    <a:pt x="526" y="224"/>
                  </a:lnTo>
                  <a:lnTo>
                    <a:pt x="536" y="218"/>
                  </a:lnTo>
                  <a:lnTo>
                    <a:pt x="542" y="214"/>
                  </a:lnTo>
                  <a:lnTo>
                    <a:pt x="552" y="212"/>
                  </a:lnTo>
                  <a:lnTo>
                    <a:pt x="558" y="206"/>
                  </a:lnTo>
                  <a:lnTo>
                    <a:pt x="518" y="204"/>
                  </a:lnTo>
                  <a:lnTo>
                    <a:pt x="486" y="210"/>
                  </a:lnTo>
                  <a:lnTo>
                    <a:pt x="484" y="206"/>
                  </a:lnTo>
                  <a:lnTo>
                    <a:pt x="508" y="202"/>
                  </a:lnTo>
                  <a:lnTo>
                    <a:pt x="474" y="202"/>
                  </a:lnTo>
                  <a:lnTo>
                    <a:pt x="492" y="194"/>
                  </a:lnTo>
                  <a:lnTo>
                    <a:pt x="492" y="192"/>
                  </a:lnTo>
                  <a:lnTo>
                    <a:pt x="494" y="192"/>
                  </a:lnTo>
                  <a:lnTo>
                    <a:pt x="524" y="190"/>
                  </a:lnTo>
                  <a:lnTo>
                    <a:pt x="522" y="184"/>
                  </a:lnTo>
                  <a:lnTo>
                    <a:pt x="520" y="182"/>
                  </a:lnTo>
                  <a:lnTo>
                    <a:pt x="494" y="182"/>
                  </a:lnTo>
                  <a:lnTo>
                    <a:pt x="504" y="180"/>
                  </a:lnTo>
                  <a:lnTo>
                    <a:pt x="492" y="174"/>
                  </a:lnTo>
                  <a:lnTo>
                    <a:pt x="518" y="182"/>
                  </a:lnTo>
                  <a:lnTo>
                    <a:pt x="538" y="190"/>
                  </a:lnTo>
                  <a:lnTo>
                    <a:pt x="550" y="202"/>
                  </a:lnTo>
                  <a:lnTo>
                    <a:pt x="560" y="200"/>
                  </a:lnTo>
                  <a:lnTo>
                    <a:pt x="564" y="194"/>
                  </a:lnTo>
                  <a:lnTo>
                    <a:pt x="564" y="202"/>
                  </a:lnTo>
                  <a:lnTo>
                    <a:pt x="570" y="200"/>
                  </a:lnTo>
                  <a:lnTo>
                    <a:pt x="570" y="192"/>
                  </a:lnTo>
                  <a:lnTo>
                    <a:pt x="572" y="184"/>
                  </a:lnTo>
                  <a:lnTo>
                    <a:pt x="564" y="184"/>
                  </a:lnTo>
                  <a:lnTo>
                    <a:pt x="568" y="180"/>
                  </a:lnTo>
                  <a:lnTo>
                    <a:pt x="564" y="180"/>
                  </a:lnTo>
                  <a:lnTo>
                    <a:pt x="558" y="180"/>
                  </a:lnTo>
                  <a:lnTo>
                    <a:pt x="564" y="176"/>
                  </a:lnTo>
                  <a:lnTo>
                    <a:pt x="534" y="170"/>
                  </a:lnTo>
                  <a:lnTo>
                    <a:pt x="530" y="170"/>
                  </a:lnTo>
                  <a:lnTo>
                    <a:pt x="530" y="166"/>
                  </a:lnTo>
                  <a:lnTo>
                    <a:pt x="540" y="162"/>
                  </a:lnTo>
                  <a:lnTo>
                    <a:pt x="522" y="162"/>
                  </a:lnTo>
                  <a:lnTo>
                    <a:pt x="514" y="162"/>
                  </a:lnTo>
                  <a:lnTo>
                    <a:pt x="510" y="160"/>
                  </a:lnTo>
                  <a:lnTo>
                    <a:pt x="538" y="156"/>
                  </a:lnTo>
                  <a:lnTo>
                    <a:pt x="508" y="156"/>
                  </a:lnTo>
                  <a:lnTo>
                    <a:pt x="508" y="158"/>
                  </a:lnTo>
                  <a:lnTo>
                    <a:pt x="508" y="154"/>
                  </a:lnTo>
                  <a:lnTo>
                    <a:pt x="516" y="152"/>
                  </a:lnTo>
                  <a:lnTo>
                    <a:pt x="514" y="150"/>
                  </a:lnTo>
                  <a:lnTo>
                    <a:pt x="534" y="150"/>
                  </a:lnTo>
                  <a:lnTo>
                    <a:pt x="540" y="148"/>
                  </a:lnTo>
                  <a:lnTo>
                    <a:pt x="538" y="144"/>
                  </a:lnTo>
                  <a:lnTo>
                    <a:pt x="548" y="146"/>
                  </a:lnTo>
                  <a:lnTo>
                    <a:pt x="560" y="144"/>
                  </a:lnTo>
                  <a:lnTo>
                    <a:pt x="570" y="148"/>
                  </a:lnTo>
                  <a:lnTo>
                    <a:pt x="554" y="148"/>
                  </a:lnTo>
                  <a:lnTo>
                    <a:pt x="578" y="152"/>
                  </a:lnTo>
                  <a:lnTo>
                    <a:pt x="598" y="146"/>
                  </a:lnTo>
                  <a:lnTo>
                    <a:pt x="600" y="142"/>
                  </a:lnTo>
                  <a:lnTo>
                    <a:pt x="582" y="142"/>
                  </a:lnTo>
                  <a:lnTo>
                    <a:pt x="582" y="144"/>
                  </a:lnTo>
                  <a:lnTo>
                    <a:pt x="576" y="138"/>
                  </a:lnTo>
                  <a:lnTo>
                    <a:pt x="582" y="132"/>
                  </a:lnTo>
                  <a:lnTo>
                    <a:pt x="616" y="134"/>
                  </a:lnTo>
                  <a:lnTo>
                    <a:pt x="614" y="130"/>
                  </a:lnTo>
                  <a:lnTo>
                    <a:pt x="600" y="126"/>
                  </a:lnTo>
                  <a:lnTo>
                    <a:pt x="598" y="122"/>
                  </a:lnTo>
                  <a:lnTo>
                    <a:pt x="584" y="122"/>
                  </a:lnTo>
                  <a:lnTo>
                    <a:pt x="598" y="120"/>
                  </a:lnTo>
                  <a:lnTo>
                    <a:pt x="584" y="114"/>
                  </a:lnTo>
                  <a:lnTo>
                    <a:pt x="586" y="112"/>
                  </a:lnTo>
                  <a:lnTo>
                    <a:pt x="616" y="120"/>
                  </a:lnTo>
                  <a:lnTo>
                    <a:pt x="614" y="108"/>
                  </a:lnTo>
                  <a:lnTo>
                    <a:pt x="592" y="108"/>
                  </a:lnTo>
                  <a:lnTo>
                    <a:pt x="616" y="106"/>
                  </a:lnTo>
                  <a:lnTo>
                    <a:pt x="602" y="104"/>
                  </a:lnTo>
                  <a:lnTo>
                    <a:pt x="596" y="100"/>
                  </a:lnTo>
                  <a:lnTo>
                    <a:pt x="590" y="100"/>
                  </a:lnTo>
                  <a:lnTo>
                    <a:pt x="584" y="96"/>
                  </a:lnTo>
                  <a:lnTo>
                    <a:pt x="604" y="92"/>
                  </a:lnTo>
                  <a:lnTo>
                    <a:pt x="638" y="92"/>
                  </a:lnTo>
                  <a:lnTo>
                    <a:pt x="638" y="86"/>
                  </a:lnTo>
                  <a:lnTo>
                    <a:pt x="616" y="84"/>
                  </a:lnTo>
                  <a:lnTo>
                    <a:pt x="608" y="80"/>
                  </a:lnTo>
                  <a:lnTo>
                    <a:pt x="630" y="80"/>
                  </a:lnTo>
                  <a:lnTo>
                    <a:pt x="608" y="76"/>
                  </a:lnTo>
                  <a:lnTo>
                    <a:pt x="600" y="80"/>
                  </a:lnTo>
                  <a:lnTo>
                    <a:pt x="596" y="78"/>
                  </a:lnTo>
                  <a:lnTo>
                    <a:pt x="608" y="66"/>
                  </a:lnTo>
                  <a:lnTo>
                    <a:pt x="626" y="62"/>
                  </a:lnTo>
                  <a:lnTo>
                    <a:pt x="634" y="56"/>
                  </a:lnTo>
                  <a:lnTo>
                    <a:pt x="626" y="56"/>
                  </a:lnTo>
                  <a:lnTo>
                    <a:pt x="636" y="48"/>
                  </a:lnTo>
                  <a:lnTo>
                    <a:pt x="650" y="46"/>
                  </a:lnTo>
                  <a:lnTo>
                    <a:pt x="652" y="42"/>
                  </a:lnTo>
                  <a:lnTo>
                    <a:pt x="624" y="46"/>
                  </a:lnTo>
                  <a:lnTo>
                    <a:pt x="620" y="44"/>
                  </a:lnTo>
                  <a:lnTo>
                    <a:pt x="646" y="42"/>
                  </a:lnTo>
                  <a:lnTo>
                    <a:pt x="672" y="38"/>
                  </a:lnTo>
                  <a:lnTo>
                    <a:pt x="624" y="36"/>
                  </a:lnTo>
                  <a:lnTo>
                    <a:pt x="690" y="32"/>
                  </a:lnTo>
                  <a:lnTo>
                    <a:pt x="688" y="30"/>
                  </a:lnTo>
                  <a:lnTo>
                    <a:pt x="720" y="24"/>
                  </a:lnTo>
                  <a:lnTo>
                    <a:pt x="680" y="20"/>
                  </a:lnTo>
                  <a:lnTo>
                    <a:pt x="658" y="22"/>
                  </a:lnTo>
                  <a:lnTo>
                    <a:pt x="634" y="26"/>
                  </a:lnTo>
                  <a:lnTo>
                    <a:pt x="630" y="22"/>
                  </a:lnTo>
                  <a:lnTo>
                    <a:pt x="586" y="36"/>
                  </a:lnTo>
                  <a:lnTo>
                    <a:pt x="602" y="28"/>
                  </a:lnTo>
                  <a:lnTo>
                    <a:pt x="612" y="20"/>
                  </a:lnTo>
                  <a:lnTo>
                    <a:pt x="596" y="18"/>
                  </a:lnTo>
                  <a:lnTo>
                    <a:pt x="588" y="22"/>
                  </a:lnTo>
                  <a:lnTo>
                    <a:pt x="556" y="26"/>
                  </a:lnTo>
                  <a:lnTo>
                    <a:pt x="572" y="22"/>
                  </a:lnTo>
                  <a:lnTo>
                    <a:pt x="578" y="18"/>
                  </a:lnTo>
                  <a:lnTo>
                    <a:pt x="496" y="22"/>
                  </a:lnTo>
                  <a:lnTo>
                    <a:pt x="520" y="16"/>
                  </a:lnTo>
                  <a:lnTo>
                    <a:pt x="568" y="16"/>
                  </a:lnTo>
                  <a:lnTo>
                    <a:pt x="622" y="12"/>
                  </a:lnTo>
                  <a:lnTo>
                    <a:pt x="584" y="8"/>
                  </a:lnTo>
                  <a:lnTo>
                    <a:pt x="584" y="4"/>
                  </a:lnTo>
                  <a:lnTo>
                    <a:pt x="476" y="6"/>
                  </a:lnTo>
                  <a:lnTo>
                    <a:pt x="492" y="6"/>
                  </a:lnTo>
                  <a:lnTo>
                    <a:pt x="574" y="4"/>
                  </a:lnTo>
                  <a:lnTo>
                    <a:pt x="540" y="0"/>
                  </a:lnTo>
                  <a:lnTo>
                    <a:pt x="438" y="2"/>
                  </a:lnTo>
                  <a:lnTo>
                    <a:pt x="444" y="4"/>
                  </a:lnTo>
                  <a:lnTo>
                    <a:pt x="436" y="6"/>
                  </a:lnTo>
                  <a:lnTo>
                    <a:pt x="432" y="6"/>
                  </a:lnTo>
                  <a:lnTo>
                    <a:pt x="408" y="4"/>
                  </a:lnTo>
                  <a:lnTo>
                    <a:pt x="370" y="4"/>
                  </a:lnTo>
                  <a:lnTo>
                    <a:pt x="376" y="6"/>
                  </a:lnTo>
                  <a:lnTo>
                    <a:pt x="350" y="6"/>
                  </a:lnTo>
                  <a:lnTo>
                    <a:pt x="396" y="8"/>
                  </a:lnTo>
                  <a:lnTo>
                    <a:pt x="420" y="12"/>
                  </a:lnTo>
                  <a:lnTo>
                    <a:pt x="398" y="10"/>
                  </a:lnTo>
                  <a:lnTo>
                    <a:pt x="364" y="10"/>
                  </a:lnTo>
                  <a:lnTo>
                    <a:pt x="378" y="16"/>
                  </a:lnTo>
                  <a:lnTo>
                    <a:pt x="368" y="16"/>
                  </a:lnTo>
                  <a:lnTo>
                    <a:pt x="364" y="16"/>
                  </a:lnTo>
                  <a:lnTo>
                    <a:pt x="364" y="20"/>
                  </a:lnTo>
                  <a:lnTo>
                    <a:pt x="302" y="12"/>
                  </a:lnTo>
                  <a:lnTo>
                    <a:pt x="300" y="20"/>
                  </a:lnTo>
                  <a:lnTo>
                    <a:pt x="300" y="22"/>
                  </a:lnTo>
                  <a:lnTo>
                    <a:pt x="272" y="18"/>
                  </a:lnTo>
                  <a:lnTo>
                    <a:pt x="260" y="24"/>
                  </a:lnTo>
                  <a:lnTo>
                    <a:pt x="256" y="24"/>
                  </a:lnTo>
                  <a:lnTo>
                    <a:pt x="260" y="16"/>
                  </a:lnTo>
                  <a:lnTo>
                    <a:pt x="200" y="18"/>
                  </a:lnTo>
                  <a:lnTo>
                    <a:pt x="218" y="26"/>
                  </a:lnTo>
                  <a:lnTo>
                    <a:pt x="202" y="22"/>
                  </a:lnTo>
                  <a:lnTo>
                    <a:pt x="176" y="20"/>
                  </a:lnTo>
                  <a:lnTo>
                    <a:pt x="176" y="24"/>
                  </a:lnTo>
                  <a:lnTo>
                    <a:pt x="172" y="28"/>
                  </a:lnTo>
                  <a:lnTo>
                    <a:pt x="148" y="28"/>
                  </a:lnTo>
                  <a:lnTo>
                    <a:pt x="146" y="32"/>
                  </a:lnTo>
                  <a:lnTo>
                    <a:pt x="144" y="30"/>
                  </a:lnTo>
                  <a:lnTo>
                    <a:pt x="86" y="42"/>
                  </a:lnTo>
                  <a:lnTo>
                    <a:pt x="122" y="42"/>
                  </a:lnTo>
                  <a:lnTo>
                    <a:pt x="112" y="44"/>
                  </a:lnTo>
                  <a:lnTo>
                    <a:pt x="110" y="50"/>
                  </a:lnTo>
                  <a:lnTo>
                    <a:pt x="98" y="56"/>
                  </a:lnTo>
                  <a:lnTo>
                    <a:pt x="52" y="60"/>
                  </a:lnTo>
                  <a:lnTo>
                    <a:pt x="4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28" y="78"/>
                  </a:lnTo>
                  <a:lnTo>
                    <a:pt x="22" y="80"/>
                  </a:lnTo>
                  <a:lnTo>
                    <a:pt x="20" y="82"/>
                  </a:lnTo>
                  <a:lnTo>
                    <a:pt x="40" y="84"/>
                  </a:lnTo>
                  <a:lnTo>
                    <a:pt x="64" y="80"/>
                  </a:lnTo>
                  <a:lnTo>
                    <a:pt x="62" y="86"/>
                  </a:lnTo>
                  <a:lnTo>
                    <a:pt x="28" y="86"/>
                  </a:lnTo>
                  <a:lnTo>
                    <a:pt x="54" y="90"/>
                  </a:lnTo>
                  <a:lnTo>
                    <a:pt x="44" y="88"/>
                  </a:lnTo>
                  <a:lnTo>
                    <a:pt x="0" y="92"/>
                  </a:lnTo>
                  <a:lnTo>
                    <a:pt x="16" y="92"/>
                  </a:lnTo>
                  <a:lnTo>
                    <a:pt x="28" y="98"/>
                  </a:lnTo>
                  <a:lnTo>
                    <a:pt x="12" y="100"/>
                  </a:lnTo>
                  <a:lnTo>
                    <a:pt x="44" y="108"/>
                  </a:lnTo>
                  <a:lnTo>
                    <a:pt x="40" y="106"/>
                  </a:lnTo>
                  <a:lnTo>
                    <a:pt x="48" y="104"/>
                  </a:lnTo>
                  <a:lnTo>
                    <a:pt x="54" y="106"/>
                  </a:lnTo>
                  <a:lnTo>
                    <a:pt x="76" y="102"/>
                  </a:lnTo>
                  <a:lnTo>
                    <a:pt x="86" y="102"/>
                  </a:lnTo>
                  <a:lnTo>
                    <a:pt x="140" y="112"/>
                  </a:lnTo>
                  <a:lnTo>
                    <a:pt x="136" y="118"/>
                  </a:lnTo>
                  <a:lnTo>
                    <a:pt x="148" y="124"/>
                  </a:lnTo>
                  <a:lnTo>
                    <a:pt x="152" y="130"/>
                  </a:lnTo>
                  <a:lnTo>
                    <a:pt x="150" y="134"/>
                  </a:lnTo>
                  <a:lnTo>
                    <a:pt x="144" y="138"/>
                  </a:lnTo>
                  <a:lnTo>
                    <a:pt x="154" y="138"/>
                  </a:lnTo>
                  <a:lnTo>
                    <a:pt x="154" y="144"/>
                  </a:lnTo>
                  <a:lnTo>
                    <a:pt x="154" y="148"/>
                  </a:lnTo>
                  <a:lnTo>
                    <a:pt x="152" y="154"/>
                  </a:lnTo>
                  <a:lnTo>
                    <a:pt x="156" y="156"/>
                  </a:lnTo>
                  <a:lnTo>
                    <a:pt x="154" y="166"/>
                  </a:lnTo>
                  <a:lnTo>
                    <a:pt x="146" y="168"/>
                  </a:lnTo>
                  <a:lnTo>
                    <a:pt x="142" y="172"/>
                  </a:lnTo>
                  <a:lnTo>
                    <a:pt x="152" y="174"/>
                  </a:lnTo>
                  <a:lnTo>
                    <a:pt x="136" y="180"/>
                  </a:lnTo>
                  <a:lnTo>
                    <a:pt x="142" y="184"/>
                  </a:lnTo>
                  <a:lnTo>
                    <a:pt x="158" y="182"/>
                  </a:lnTo>
                  <a:lnTo>
                    <a:pt x="166" y="170"/>
                  </a:lnTo>
                  <a:lnTo>
                    <a:pt x="168" y="178"/>
                  </a:lnTo>
                  <a:lnTo>
                    <a:pt x="176" y="174"/>
                  </a:lnTo>
                  <a:lnTo>
                    <a:pt x="172" y="178"/>
                  </a:lnTo>
                  <a:lnTo>
                    <a:pt x="184" y="180"/>
                  </a:lnTo>
                  <a:lnTo>
                    <a:pt x="172" y="182"/>
                  </a:lnTo>
                  <a:lnTo>
                    <a:pt x="186" y="182"/>
                  </a:lnTo>
                  <a:lnTo>
                    <a:pt x="176" y="188"/>
                  </a:lnTo>
                  <a:lnTo>
                    <a:pt x="182" y="186"/>
                  </a:lnTo>
                  <a:lnTo>
                    <a:pt x="178" y="188"/>
                  </a:lnTo>
                  <a:lnTo>
                    <a:pt x="188" y="192"/>
                  </a:lnTo>
                  <a:lnTo>
                    <a:pt x="180" y="192"/>
                  </a:lnTo>
                  <a:lnTo>
                    <a:pt x="190" y="194"/>
                  </a:lnTo>
                  <a:lnTo>
                    <a:pt x="188" y="196"/>
                  </a:lnTo>
                  <a:lnTo>
                    <a:pt x="188" y="200"/>
                  </a:lnTo>
                  <a:lnTo>
                    <a:pt x="188" y="202"/>
                  </a:lnTo>
                  <a:lnTo>
                    <a:pt x="146" y="194"/>
                  </a:lnTo>
                  <a:lnTo>
                    <a:pt x="144" y="200"/>
                  </a:lnTo>
                  <a:lnTo>
                    <a:pt x="188" y="212"/>
                  </a:lnTo>
                  <a:lnTo>
                    <a:pt x="182" y="214"/>
                  </a:lnTo>
                  <a:lnTo>
                    <a:pt x="184" y="218"/>
                  </a:lnTo>
                  <a:lnTo>
                    <a:pt x="178" y="222"/>
                  </a:lnTo>
                  <a:lnTo>
                    <a:pt x="180" y="224"/>
                  </a:lnTo>
                  <a:lnTo>
                    <a:pt x="184" y="226"/>
                  </a:lnTo>
                  <a:lnTo>
                    <a:pt x="186" y="226"/>
                  </a:lnTo>
                  <a:lnTo>
                    <a:pt x="178" y="226"/>
                  </a:lnTo>
                  <a:lnTo>
                    <a:pt x="172" y="230"/>
                  </a:lnTo>
                  <a:lnTo>
                    <a:pt x="178" y="230"/>
                  </a:lnTo>
                  <a:lnTo>
                    <a:pt x="142" y="240"/>
                  </a:lnTo>
                  <a:lnTo>
                    <a:pt x="144" y="242"/>
                  </a:lnTo>
                  <a:lnTo>
                    <a:pt x="166" y="240"/>
                  </a:lnTo>
                  <a:lnTo>
                    <a:pt x="172" y="236"/>
                  </a:lnTo>
                  <a:lnTo>
                    <a:pt x="166" y="242"/>
                  </a:lnTo>
                  <a:lnTo>
                    <a:pt x="172" y="246"/>
                  </a:lnTo>
                  <a:lnTo>
                    <a:pt x="144" y="242"/>
                  </a:lnTo>
                  <a:lnTo>
                    <a:pt x="138" y="242"/>
                  </a:lnTo>
                  <a:lnTo>
                    <a:pt x="150" y="248"/>
                  </a:lnTo>
                  <a:lnTo>
                    <a:pt x="136" y="246"/>
                  </a:lnTo>
                  <a:lnTo>
                    <a:pt x="126" y="252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60" y="250"/>
                  </a:lnTo>
                  <a:lnTo>
                    <a:pt x="166" y="248"/>
                  </a:lnTo>
                  <a:lnTo>
                    <a:pt x="172" y="248"/>
                  </a:lnTo>
                  <a:lnTo>
                    <a:pt x="164" y="250"/>
                  </a:lnTo>
                  <a:lnTo>
                    <a:pt x="174" y="250"/>
                  </a:lnTo>
                  <a:lnTo>
                    <a:pt x="168" y="252"/>
                  </a:lnTo>
                  <a:lnTo>
                    <a:pt x="172" y="254"/>
                  </a:lnTo>
                  <a:lnTo>
                    <a:pt x="146" y="250"/>
                  </a:lnTo>
                  <a:lnTo>
                    <a:pt x="122" y="258"/>
                  </a:lnTo>
                  <a:lnTo>
                    <a:pt x="154" y="258"/>
                  </a:lnTo>
                  <a:lnTo>
                    <a:pt x="162" y="260"/>
                  </a:lnTo>
                  <a:lnTo>
                    <a:pt x="154" y="260"/>
                  </a:lnTo>
                  <a:lnTo>
                    <a:pt x="122" y="262"/>
                  </a:lnTo>
                  <a:lnTo>
                    <a:pt x="126" y="264"/>
                  </a:lnTo>
                  <a:lnTo>
                    <a:pt x="138" y="264"/>
                  </a:lnTo>
                  <a:lnTo>
                    <a:pt x="132" y="266"/>
                  </a:lnTo>
                  <a:lnTo>
                    <a:pt x="128" y="270"/>
                  </a:lnTo>
                  <a:lnTo>
                    <a:pt x="126" y="270"/>
                  </a:lnTo>
                  <a:lnTo>
                    <a:pt x="134" y="272"/>
                  </a:lnTo>
                  <a:lnTo>
                    <a:pt x="122" y="274"/>
                  </a:lnTo>
                  <a:lnTo>
                    <a:pt x="120" y="278"/>
                  </a:lnTo>
                  <a:lnTo>
                    <a:pt x="144" y="272"/>
                  </a:lnTo>
                  <a:lnTo>
                    <a:pt x="168" y="264"/>
                  </a:lnTo>
                  <a:lnTo>
                    <a:pt x="160" y="266"/>
                  </a:lnTo>
                  <a:lnTo>
                    <a:pt x="116" y="282"/>
                  </a:lnTo>
                  <a:lnTo>
                    <a:pt x="124" y="282"/>
                  </a:lnTo>
                  <a:lnTo>
                    <a:pt x="120" y="284"/>
                  </a:lnTo>
                  <a:lnTo>
                    <a:pt x="140" y="282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90"/>
                  </a:lnTo>
                  <a:lnTo>
                    <a:pt x="134" y="290"/>
                  </a:lnTo>
                  <a:lnTo>
                    <a:pt x="152" y="2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5" name="Freeform 402"/>
            <p:cNvSpPr>
              <a:spLocks/>
            </p:cNvSpPr>
            <p:nvPr/>
          </p:nvSpPr>
          <p:spPr bwMode="auto">
            <a:xfrm>
              <a:off x="1822" y="1548"/>
              <a:ext cx="34" cy="18"/>
            </a:xfrm>
            <a:custGeom>
              <a:avLst/>
              <a:gdLst>
                <a:gd name="T0" fmla="*/ 34 w 34"/>
                <a:gd name="T1" fmla="*/ 12 h 18"/>
                <a:gd name="T2" fmla="*/ 8 w 34"/>
                <a:gd name="T3" fmla="*/ 0 h 18"/>
                <a:gd name="T4" fmla="*/ 0 w 34"/>
                <a:gd name="T5" fmla="*/ 4 h 18"/>
                <a:gd name="T6" fmla="*/ 0 w 34"/>
                <a:gd name="T7" fmla="*/ 4 h 18"/>
                <a:gd name="T8" fmla="*/ 0 w 34"/>
                <a:gd name="T9" fmla="*/ 10 h 18"/>
                <a:gd name="T10" fmla="*/ 2 w 34"/>
                <a:gd name="T11" fmla="*/ 14 h 18"/>
                <a:gd name="T12" fmla="*/ 10 w 34"/>
                <a:gd name="T13" fmla="*/ 16 h 18"/>
                <a:gd name="T14" fmla="*/ 4 w 34"/>
                <a:gd name="T15" fmla="*/ 18 h 18"/>
                <a:gd name="T16" fmla="*/ 34 w 34"/>
                <a:gd name="T17" fmla="*/ 12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18"/>
                <a:gd name="T29" fmla="*/ 34 w 34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18">
                  <a:moveTo>
                    <a:pt x="34" y="12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10" y="16"/>
                  </a:lnTo>
                  <a:lnTo>
                    <a:pt x="4" y="18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6" name="Freeform 403"/>
            <p:cNvSpPr>
              <a:spLocks/>
            </p:cNvSpPr>
            <p:nvPr/>
          </p:nvSpPr>
          <p:spPr bwMode="auto">
            <a:xfrm>
              <a:off x="2386" y="1834"/>
              <a:ext cx="64" cy="74"/>
            </a:xfrm>
            <a:custGeom>
              <a:avLst/>
              <a:gdLst>
                <a:gd name="T0" fmla="*/ 64 w 64"/>
                <a:gd name="T1" fmla="*/ 54 h 74"/>
                <a:gd name="T2" fmla="*/ 64 w 64"/>
                <a:gd name="T3" fmla="*/ 38 h 74"/>
                <a:gd name="T4" fmla="*/ 64 w 64"/>
                <a:gd name="T5" fmla="*/ 24 h 74"/>
                <a:gd name="T6" fmla="*/ 56 w 64"/>
                <a:gd name="T7" fmla="*/ 18 h 74"/>
                <a:gd name="T8" fmla="*/ 52 w 64"/>
                <a:gd name="T9" fmla="*/ 20 h 74"/>
                <a:gd name="T10" fmla="*/ 38 w 64"/>
                <a:gd name="T11" fmla="*/ 18 h 74"/>
                <a:gd name="T12" fmla="*/ 50 w 64"/>
                <a:gd name="T13" fmla="*/ 2 h 74"/>
                <a:gd name="T14" fmla="*/ 54 w 64"/>
                <a:gd name="T15" fmla="*/ 0 h 74"/>
                <a:gd name="T16" fmla="*/ 46 w 64"/>
                <a:gd name="T17" fmla="*/ 2 h 74"/>
                <a:gd name="T18" fmla="*/ 40 w 64"/>
                <a:gd name="T19" fmla="*/ 2 h 74"/>
                <a:gd name="T20" fmla="*/ 28 w 64"/>
                <a:gd name="T21" fmla="*/ 8 h 74"/>
                <a:gd name="T22" fmla="*/ 34 w 64"/>
                <a:gd name="T23" fmla="*/ 12 h 74"/>
                <a:gd name="T24" fmla="*/ 28 w 64"/>
                <a:gd name="T25" fmla="*/ 18 h 74"/>
                <a:gd name="T26" fmla="*/ 8 w 64"/>
                <a:gd name="T27" fmla="*/ 20 h 74"/>
                <a:gd name="T28" fmla="*/ 10 w 64"/>
                <a:gd name="T29" fmla="*/ 28 h 74"/>
                <a:gd name="T30" fmla="*/ 4 w 64"/>
                <a:gd name="T31" fmla="*/ 32 h 74"/>
                <a:gd name="T32" fmla="*/ 22 w 64"/>
                <a:gd name="T33" fmla="*/ 40 h 74"/>
                <a:gd name="T34" fmla="*/ 8 w 64"/>
                <a:gd name="T35" fmla="*/ 52 h 74"/>
                <a:gd name="T36" fmla="*/ 22 w 64"/>
                <a:gd name="T37" fmla="*/ 48 h 74"/>
                <a:gd name="T38" fmla="*/ 8 w 64"/>
                <a:gd name="T39" fmla="*/ 56 h 74"/>
                <a:gd name="T40" fmla="*/ 0 w 64"/>
                <a:gd name="T41" fmla="*/ 60 h 74"/>
                <a:gd name="T42" fmla="*/ 6 w 64"/>
                <a:gd name="T43" fmla="*/ 62 h 74"/>
                <a:gd name="T44" fmla="*/ 0 w 64"/>
                <a:gd name="T45" fmla="*/ 66 h 74"/>
                <a:gd name="T46" fmla="*/ 8 w 64"/>
                <a:gd name="T47" fmla="*/ 68 h 74"/>
                <a:gd name="T48" fmla="*/ 6 w 64"/>
                <a:gd name="T49" fmla="*/ 72 h 74"/>
                <a:gd name="T50" fmla="*/ 10 w 64"/>
                <a:gd name="T51" fmla="*/ 72 h 74"/>
                <a:gd name="T52" fmla="*/ 10 w 64"/>
                <a:gd name="T53" fmla="*/ 74 h 74"/>
                <a:gd name="T54" fmla="*/ 26 w 64"/>
                <a:gd name="T55" fmla="*/ 72 h 74"/>
                <a:gd name="T56" fmla="*/ 42 w 64"/>
                <a:gd name="T57" fmla="*/ 64 h 74"/>
                <a:gd name="T58" fmla="*/ 60 w 64"/>
                <a:gd name="T59" fmla="*/ 60 h 74"/>
                <a:gd name="T60" fmla="*/ 64 w 64"/>
                <a:gd name="T61" fmla="*/ 54 h 7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4"/>
                <a:gd name="T94" fmla="*/ 0 h 74"/>
                <a:gd name="T95" fmla="*/ 64 w 64"/>
                <a:gd name="T96" fmla="*/ 74 h 7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4" h="74">
                  <a:moveTo>
                    <a:pt x="64" y="54"/>
                  </a:moveTo>
                  <a:lnTo>
                    <a:pt x="64" y="38"/>
                  </a:lnTo>
                  <a:lnTo>
                    <a:pt x="64" y="24"/>
                  </a:lnTo>
                  <a:lnTo>
                    <a:pt x="56" y="18"/>
                  </a:lnTo>
                  <a:lnTo>
                    <a:pt x="52" y="20"/>
                  </a:lnTo>
                  <a:lnTo>
                    <a:pt x="38" y="18"/>
                  </a:lnTo>
                  <a:lnTo>
                    <a:pt x="50" y="2"/>
                  </a:lnTo>
                  <a:lnTo>
                    <a:pt x="54" y="0"/>
                  </a:lnTo>
                  <a:lnTo>
                    <a:pt x="46" y="2"/>
                  </a:lnTo>
                  <a:lnTo>
                    <a:pt x="40" y="2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28" y="18"/>
                  </a:lnTo>
                  <a:lnTo>
                    <a:pt x="8" y="20"/>
                  </a:lnTo>
                  <a:lnTo>
                    <a:pt x="10" y="28"/>
                  </a:lnTo>
                  <a:lnTo>
                    <a:pt x="4" y="32"/>
                  </a:lnTo>
                  <a:lnTo>
                    <a:pt x="22" y="40"/>
                  </a:lnTo>
                  <a:lnTo>
                    <a:pt x="8" y="52"/>
                  </a:lnTo>
                  <a:lnTo>
                    <a:pt x="22" y="48"/>
                  </a:lnTo>
                  <a:lnTo>
                    <a:pt x="8" y="56"/>
                  </a:lnTo>
                  <a:lnTo>
                    <a:pt x="0" y="60"/>
                  </a:lnTo>
                  <a:lnTo>
                    <a:pt x="6" y="62"/>
                  </a:lnTo>
                  <a:lnTo>
                    <a:pt x="0" y="66"/>
                  </a:lnTo>
                  <a:lnTo>
                    <a:pt x="8" y="68"/>
                  </a:lnTo>
                  <a:lnTo>
                    <a:pt x="6" y="72"/>
                  </a:lnTo>
                  <a:lnTo>
                    <a:pt x="10" y="72"/>
                  </a:lnTo>
                  <a:lnTo>
                    <a:pt x="10" y="74"/>
                  </a:lnTo>
                  <a:lnTo>
                    <a:pt x="26" y="72"/>
                  </a:lnTo>
                  <a:lnTo>
                    <a:pt x="42" y="64"/>
                  </a:lnTo>
                  <a:lnTo>
                    <a:pt x="60" y="60"/>
                  </a:lnTo>
                  <a:lnTo>
                    <a:pt x="64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7" name="Freeform 404"/>
            <p:cNvSpPr>
              <a:spLocks/>
            </p:cNvSpPr>
            <p:nvPr/>
          </p:nvSpPr>
          <p:spPr bwMode="auto">
            <a:xfrm>
              <a:off x="2456" y="1768"/>
              <a:ext cx="118" cy="170"/>
            </a:xfrm>
            <a:custGeom>
              <a:avLst/>
              <a:gdLst>
                <a:gd name="T0" fmla="*/ 10 w 118"/>
                <a:gd name="T1" fmla="*/ 52 h 170"/>
                <a:gd name="T2" fmla="*/ 18 w 118"/>
                <a:gd name="T3" fmla="*/ 52 h 170"/>
                <a:gd name="T4" fmla="*/ 14 w 118"/>
                <a:gd name="T5" fmla="*/ 68 h 170"/>
                <a:gd name="T6" fmla="*/ 22 w 118"/>
                <a:gd name="T7" fmla="*/ 76 h 170"/>
                <a:gd name="T8" fmla="*/ 34 w 118"/>
                <a:gd name="T9" fmla="*/ 78 h 170"/>
                <a:gd name="T10" fmla="*/ 44 w 118"/>
                <a:gd name="T11" fmla="*/ 104 h 170"/>
                <a:gd name="T12" fmla="*/ 18 w 118"/>
                <a:gd name="T13" fmla="*/ 112 h 170"/>
                <a:gd name="T14" fmla="*/ 26 w 118"/>
                <a:gd name="T15" fmla="*/ 120 h 170"/>
                <a:gd name="T16" fmla="*/ 10 w 118"/>
                <a:gd name="T17" fmla="*/ 136 h 170"/>
                <a:gd name="T18" fmla="*/ 32 w 118"/>
                <a:gd name="T19" fmla="*/ 142 h 170"/>
                <a:gd name="T20" fmla="*/ 44 w 118"/>
                <a:gd name="T21" fmla="*/ 144 h 170"/>
                <a:gd name="T22" fmla="*/ 16 w 118"/>
                <a:gd name="T23" fmla="*/ 158 h 170"/>
                <a:gd name="T24" fmla="*/ 4 w 118"/>
                <a:gd name="T25" fmla="*/ 170 h 170"/>
                <a:gd name="T26" fmla="*/ 30 w 118"/>
                <a:gd name="T27" fmla="*/ 166 h 170"/>
                <a:gd name="T28" fmla="*/ 48 w 118"/>
                <a:gd name="T29" fmla="*/ 160 h 170"/>
                <a:gd name="T30" fmla="*/ 94 w 118"/>
                <a:gd name="T31" fmla="*/ 156 h 170"/>
                <a:gd name="T32" fmla="*/ 98 w 118"/>
                <a:gd name="T33" fmla="*/ 142 h 170"/>
                <a:gd name="T34" fmla="*/ 118 w 118"/>
                <a:gd name="T35" fmla="*/ 120 h 170"/>
                <a:gd name="T36" fmla="*/ 94 w 118"/>
                <a:gd name="T37" fmla="*/ 116 h 170"/>
                <a:gd name="T38" fmla="*/ 84 w 118"/>
                <a:gd name="T39" fmla="*/ 96 h 170"/>
                <a:gd name="T40" fmla="*/ 86 w 118"/>
                <a:gd name="T41" fmla="*/ 92 h 170"/>
                <a:gd name="T42" fmla="*/ 58 w 118"/>
                <a:gd name="T43" fmla="*/ 54 h 170"/>
                <a:gd name="T44" fmla="*/ 50 w 118"/>
                <a:gd name="T45" fmla="*/ 48 h 170"/>
                <a:gd name="T46" fmla="*/ 48 w 118"/>
                <a:gd name="T47" fmla="*/ 42 h 170"/>
                <a:gd name="T48" fmla="*/ 32 w 118"/>
                <a:gd name="T49" fmla="*/ 20 h 170"/>
                <a:gd name="T50" fmla="*/ 32 w 118"/>
                <a:gd name="T51" fmla="*/ 16 h 170"/>
                <a:gd name="T52" fmla="*/ 20 w 118"/>
                <a:gd name="T53" fmla="*/ 0 h 170"/>
                <a:gd name="T54" fmla="*/ 12 w 118"/>
                <a:gd name="T55" fmla="*/ 14 h 170"/>
                <a:gd name="T56" fmla="*/ 6 w 118"/>
                <a:gd name="T57" fmla="*/ 22 h 170"/>
                <a:gd name="T58" fmla="*/ 4 w 118"/>
                <a:gd name="T59" fmla="*/ 26 h 170"/>
                <a:gd name="T60" fmla="*/ 2 w 118"/>
                <a:gd name="T61" fmla="*/ 38 h 170"/>
                <a:gd name="T62" fmla="*/ 10 w 118"/>
                <a:gd name="T63" fmla="*/ 38 h 1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"/>
                <a:gd name="T97" fmla="*/ 0 h 170"/>
                <a:gd name="T98" fmla="*/ 118 w 118"/>
                <a:gd name="T99" fmla="*/ 170 h 1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" h="170">
                  <a:moveTo>
                    <a:pt x="2" y="64"/>
                  </a:moveTo>
                  <a:lnTo>
                    <a:pt x="10" y="52"/>
                  </a:lnTo>
                  <a:lnTo>
                    <a:pt x="16" y="52"/>
                  </a:lnTo>
                  <a:lnTo>
                    <a:pt x="18" y="52"/>
                  </a:lnTo>
                  <a:lnTo>
                    <a:pt x="18" y="58"/>
                  </a:lnTo>
                  <a:lnTo>
                    <a:pt x="14" y="68"/>
                  </a:lnTo>
                  <a:lnTo>
                    <a:pt x="16" y="78"/>
                  </a:lnTo>
                  <a:lnTo>
                    <a:pt x="22" y="76"/>
                  </a:lnTo>
                  <a:lnTo>
                    <a:pt x="40" y="72"/>
                  </a:lnTo>
                  <a:lnTo>
                    <a:pt x="34" y="78"/>
                  </a:lnTo>
                  <a:lnTo>
                    <a:pt x="44" y="88"/>
                  </a:lnTo>
                  <a:lnTo>
                    <a:pt x="44" y="104"/>
                  </a:lnTo>
                  <a:lnTo>
                    <a:pt x="38" y="104"/>
                  </a:lnTo>
                  <a:lnTo>
                    <a:pt x="18" y="112"/>
                  </a:lnTo>
                  <a:lnTo>
                    <a:pt x="22" y="114"/>
                  </a:lnTo>
                  <a:lnTo>
                    <a:pt x="26" y="120"/>
                  </a:lnTo>
                  <a:lnTo>
                    <a:pt x="12" y="132"/>
                  </a:lnTo>
                  <a:lnTo>
                    <a:pt x="10" y="136"/>
                  </a:lnTo>
                  <a:lnTo>
                    <a:pt x="26" y="138"/>
                  </a:lnTo>
                  <a:lnTo>
                    <a:pt x="32" y="142"/>
                  </a:lnTo>
                  <a:lnTo>
                    <a:pt x="50" y="138"/>
                  </a:lnTo>
                  <a:lnTo>
                    <a:pt x="44" y="144"/>
                  </a:lnTo>
                  <a:lnTo>
                    <a:pt x="30" y="146"/>
                  </a:lnTo>
                  <a:lnTo>
                    <a:pt x="16" y="158"/>
                  </a:lnTo>
                  <a:lnTo>
                    <a:pt x="0" y="168"/>
                  </a:lnTo>
                  <a:lnTo>
                    <a:pt x="4" y="170"/>
                  </a:lnTo>
                  <a:lnTo>
                    <a:pt x="8" y="168"/>
                  </a:lnTo>
                  <a:lnTo>
                    <a:pt x="30" y="166"/>
                  </a:lnTo>
                  <a:lnTo>
                    <a:pt x="34" y="162"/>
                  </a:lnTo>
                  <a:lnTo>
                    <a:pt x="48" y="160"/>
                  </a:lnTo>
                  <a:lnTo>
                    <a:pt x="68" y="156"/>
                  </a:lnTo>
                  <a:lnTo>
                    <a:pt x="94" y="156"/>
                  </a:lnTo>
                  <a:lnTo>
                    <a:pt x="112" y="146"/>
                  </a:lnTo>
                  <a:lnTo>
                    <a:pt x="98" y="142"/>
                  </a:lnTo>
                  <a:lnTo>
                    <a:pt x="102" y="136"/>
                  </a:lnTo>
                  <a:lnTo>
                    <a:pt x="118" y="120"/>
                  </a:lnTo>
                  <a:lnTo>
                    <a:pt x="112" y="114"/>
                  </a:lnTo>
                  <a:lnTo>
                    <a:pt x="94" y="116"/>
                  </a:lnTo>
                  <a:lnTo>
                    <a:pt x="96" y="108"/>
                  </a:lnTo>
                  <a:lnTo>
                    <a:pt x="84" y="96"/>
                  </a:lnTo>
                  <a:lnTo>
                    <a:pt x="88" y="98"/>
                  </a:lnTo>
                  <a:lnTo>
                    <a:pt x="86" y="92"/>
                  </a:lnTo>
                  <a:lnTo>
                    <a:pt x="76" y="78"/>
                  </a:lnTo>
                  <a:lnTo>
                    <a:pt x="58" y="54"/>
                  </a:lnTo>
                  <a:lnTo>
                    <a:pt x="36" y="52"/>
                  </a:lnTo>
                  <a:lnTo>
                    <a:pt x="50" y="48"/>
                  </a:lnTo>
                  <a:lnTo>
                    <a:pt x="42" y="44"/>
                  </a:lnTo>
                  <a:lnTo>
                    <a:pt x="48" y="42"/>
                  </a:lnTo>
                  <a:lnTo>
                    <a:pt x="62" y="20"/>
                  </a:lnTo>
                  <a:lnTo>
                    <a:pt x="32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44" y="2"/>
                  </a:lnTo>
                  <a:lnTo>
                    <a:pt x="20" y="0"/>
                  </a:lnTo>
                  <a:lnTo>
                    <a:pt x="14" y="6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6" y="22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10" y="38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8" name="Freeform 405"/>
            <p:cNvSpPr>
              <a:spLocks/>
            </p:cNvSpPr>
            <p:nvPr/>
          </p:nvSpPr>
          <p:spPr bwMode="auto">
            <a:xfrm>
              <a:off x="2424" y="1834"/>
              <a:ext cx="36" cy="24"/>
            </a:xfrm>
            <a:custGeom>
              <a:avLst/>
              <a:gdLst>
                <a:gd name="T0" fmla="*/ 36 w 36"/>
                <a:gd name="T1" fmla="*/ 16 h 24"/>
                <a:gd name="T2" fmla="*/ 34 w 36"/>
                <a:gd name="T3" fmla="*/ 12 h 24"/>
                <a:gd name="T4" fmla="*/ 26 w 36"/>
                <a:gd name="T5" fmla="*/ 0 h 24"/>
                <a:gd name="T6" fmla="*/ 12 w 36"/>
                <a:gd name="T7" fmla="*/ 2 h 24"/>
                <a:gd name="T8" fmla="*/ 0 w 36"/>
                <a:gd name="T9" fmla="*/ 18 h 24"/>
                <a:gd name="T10" fmla="*/ 14 w 36"/>
                <a:gd name="T11" fmla="*/ 20 h 24"/>
                <a:gd name="T12" fmla="*/ 16 w 36"/>
                <a:gd name="T13" fmla="*/ 18 h 24"/>
                <a:gd name="T14" fmla="*/ 26 w 36"/>
                <a:gd name="T15" fmla="*/ 24 h 24"/>
                <a:gd name="T16" fmla="*/ 36 w 36"/>
                <a:gd name="T17" fmla="*/ 16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24"/>
                <a:gd name="T29" fmla="*/ 36 w 36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24">
                  <a:moveTo>
                    <a:pt x="36" y="16"/>
                  </a:moveTo>
                  <a:lnTo>
                    <a:pt x="34" y="12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0" y="18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26" y="24"/>
                  </a:lnTo>
                  <a:lnTo>
                    <a:pt x="36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9" name="Freeform 406"/>
            <p:cNvSpPr>
              <a:spLocks/>
            </p:cNvSpPr>
            <p:nvPr/>
          </p:nvSpPr>
          <p:spPr bwMode="auto">
            <a:xfrm>
              <a:off x="2448" y="1788"/>
              <a:ext cx="14" cy="10"/>
            </a:xfrm>
            <a:custGeom>
              <a:avLst/>
              <a:gdLst>
                <a:gd name="T0" fmla="*/ 8 w 14"/>
                <a:gd name="T1" fmla="*/ 2 h 10"/>
                <a:gd name="T2" fmla="*/ 4 w 14"/>
                <a:gd name="T3" fmla="*/ 0 h 10"/>
                <a:gd name="T4" fmla="*/ 0 w 14"/>
                <a:gd name="T5" fmla="*/ 4 h 10"/>
                <a:gd name="T6" fmla="*/ 12 w 14"/>
                <a:gd name="T7" fmla="*/ 10 h 10"/>
                <a:gd name="T8" fmla="*/ 14 w 14"/>
                <a:gd name="T9" fmla="*/ 6 h 10"/>
                <a:gd name="T10" fmla="*/ 8 w 14"/>
                <a:gd name="T11" fmla="*/ 2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0"/>
                <a:gd name="T20" fmla="*/ 14 w 14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0">
                  <a:moveTo>
                    <a:pt x="8" y="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12" y="10"/>
                  </a:lnTo>
                  <a:lnTo>
                    <a:pt x="14" y="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0" name="Freeform 407"/>
            <p:cNvSpPr>
              <a:spLocks/>
            </p:cNvSpPr>
            <p:nvPr/>
          </p:nvSpPr>
          <p:spPr bwMode="auto">
            <a:xfrm>
              <a:off x="2444" y="1774"/>
              <a:ext cx="10" cy="8"/>
            </a:xfrm>
            <a:custGeom>
              <a:avLst/>
              <a:gdLst>
                <a:gd name="T0" fmla="*/ 10 w 10"/>
                <a:gd name="T1" fmla="*/ 0 h 8"/>
                <a:gd name="T2" fmla="*/ 10 w 10"/>
                <a:gd name="T3" fmla="*/ 0 h 8"/>
                <a:gd name="T4" fmla="*/ 2 w 10"/>
                <a:gd name="T5" fmla="*/ 2 h 8"/>
                <a:gd name="T6" fmla="*/ 0 w 10"/>
                <a:gd name="T7" fmla="*/ 8 h 8"/>
                <a:gd name="T8" fmla="*/ 10 w 10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8"/>
                <a:gd name="T17" fmla="*/ 10 w 1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1" name="Freeform 408"/>
            <p:cNvSpPr>
              <a:spLocks/>
            </p:cNvSpPr>
            <p:nvPr/>
          </p:nvSpPr>
          <p:spPr bwMode="auto">
            <a:xfrm>
              <a:off x="2526" y="1732"/>
              <a:ext cx="6" cy="8"/>
            </a:xfrm>
            <a:custGeom>
              <a:avLst/>
              <a:gdLst>
                <a:gd name="T0" fmla="*/ 2 w 6"/>
                <a:gd name="T1" fmla="*/ 0 h 8"/>
                <a:gd name="T2" fmla="*/ 2 w 6"/>
                <a:gd name="T3" fmla="*/ 2 h 8"/>
                <a:gd name="T4" fmla="*/ 0 w 6"/>
                <a:gd name="T5" fmla="*/ 6 h 8"/>
                <a:gd name="T6" fmla="*/ 2 w 6"/>
                <a:gd name="T7" fmla="*/ 8 h 8"/>
                <a:gd name="T8" fmla="*/ 6 w 6"/>
                <a:gd name="T9" fmla="*/ 0 h 8"/>
                <a:gd name="T10" fmla="*/ 2 w 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8"/>
                <a:gd name="T20" fmla="*/ 6 w 6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8">
                  <a:moveTo>
                    <a:pt x="2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2" name="Freeform 409"/>
            <p:cNvSpPr>
              <a:spLocks/>
            </p:cNvSpPr>
            <p:nvPr/>
          </p:nvSpPr>
          <p:spPr bwMode="auto">
            <a:xfrm>
              <a:off x="2454" y="1810"/>
              <a:ext cx="8" cy="4"/>
            </a:xfrm>
            <a:custGeom>
              <a:avLst/>
              <a:gdLst>
                <a:gd name="T0" fmla="*/ 2 w 8"/>
                <a:gd name="T1" fmla="*/ 4 h 4"/>
                <a:gd name="T2" fmla="*/ 8 w 8"/>
                <a:gd name="T3" fmla="*/ 0 h 4"/>
                <a:gd name="T4" fmla="*/ 0 w 8"/>
                <a:gd name="T5" fmla="*/ 0 h 4"/>
                <a:gd name="T6" fmla="*/ 2 w 8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2" y="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3" name="Freeform 410"/>
            <p:cNvSpPr>
              <a:spLocks/>
            </p:cNvSpPr>
            <p:nvPr/>
          </p:nvSpPr>
          <p:spPr bwMode="auto">
            <a:xfrm>
              <a:off x="2478" y="1872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4" name="Freeform 411"/>
            <p:cNvSpPr>
              <a:spLocks/>
            </p:cNvSpPr>
            <p:nvPr/>
          </p:nvSpPr>
          <p:spPr bwMode="auto">
            <a:xfrm>
              <a:off x="2572" y="2094"/>
              <a:ext cx="6" cy="1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4 w 6"/>
                <a:gd name="T7" fmla="*/ 0 h 1"/>
                <a:gd name="T8" fmla="*/ 6 w 6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"/>
                <a:gd name="T17" fmla="*/ 6 w 6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">
                  <a:moveTo>
                    <a:pt x="6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5" name="Freeform 412"/>
            <p:cNvSpPr>
              <a:spLocks/>
            </p:cNvSpPr>
            <p:nvPr/>
          </p:nvSpPr>
          <p:spPr bwMode="auto">
            <a:xfrm>
              <a:off x="1410" y="2312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1"/>
                <a:gd name="T26" fmla="*/ 2 w 2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6" name="Freeform 413"/>
            <p:cNvSpPr>
              <a:spLocks/>
            </p:cNvSpPr>
            <p:nvPr/>
          </p:nvSpPr>
          <p:spPr bwMode="auto">
            <a:xfrm>
              <a:off x="2386" y="2108"/>
              <a:ext cx="54" cy="104"/>
            </a:xfrm>
            <a:custGeom>
              <a:avLst/>
              <a:gdLst>
                <a:gd name="T0" fmla="*/ 24 w 54"/>
                <a:gd name="T1" fmla="*/ 0 h 104"/>
                <a:gd name="T2" fmla="*/ 14 w 54"/>
                <a:gd name="T3" fmla="*/ 0 h 104"/>
                <a:gd name="T4" fmla="*/ 14 w 54"/>
                <a:gd name="T5" fmla="*/ 24 h 104"/>
                <a:gd name="T6" fmla="*/ 10 w 54"/>
                <a:gd name="T7" fmla="*/ 40 h 104"/>
                <a:gd name="T8" fmla="*/ 2 w 54"/>
                <a:gd name="T9" fmla="*/ 54 h 104"/>
                <a:gd name="T10" fmla="*/ 0 w 54"/>
                <a:gd name="T11" fmla="*/ 68 h 104"/>
                <a:gd name="T12" fmla="*/ 8 w 54"/>
                <a:gd name="T13" fmla="*/ 74 h 104"/>
                <a:gd name="T14" fmla="*/ 10 w 54"/>
                <a:gd name="T15" fmla="*/ 76 h 104"/>
                <a:gd name="T16" fmla="*/ 10 w 54"/>
                <a:gd name="T17" fmla="*/ 104 h 104"/>
                <a:gd name="T18" fmla="*/ 34 w 54"/>
                <a:gd name="T19" fmla="*/ 100 h 104"/>
                <a:gd name="T20" fmla="*/ 32 w 54"/>
                <a:gd name="T21" fmla="*/ 96 h 104"/>
                <a:gd name="T22" fmla="*/ 40 w 54"/>
                <a:gd name="T23" fmla="*/ 82 h 104"/>
                <a:gd name="T24" fmla="*/ 38 w 54"/>
                <a:gd name="T25" fmla="*/ 76 h 104"/>
                <a:gd name="T26" fmla="*/ 40 w 54"/>
                <a:gd name="T27" fmla="*/ 66 h 104"/>
                <a:gd name="T28" fmla="*/ 32 w 54"/>
                <a:gd name="T29" fmla="*/ 50 h 104"/>
                <a:gd name="T30" fmla="*/ 40 w 54"/>
                <a:gd name="T31" fmla="*/ 48 h 104"/>
                <a:gd name="T32" fmla="*/ 46 w 54"/>
                <a:gd name="T33" fmla="*/ 22 h 104"/>
                <a:gd name="T34" fmla="*/ 54 w 54"/>
                <a:gd name="T35" fmla="*/ 12 h 104"/>
                <a:gd name="T36" fmla="*/ 52 w 54"/>
                <a:gd name="T37" fmla="*/ 2 h 104"/>
                <a:gd name="T38" fmla="*/ 30 w 54"/>
                <a:gd name="T39" fmla="*/ 2 h 104"/>
                <a:gd name="T40" fmla="*/ 24 w 54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"/>
                <a:gd name="T64" fmla="*/ 0 h 104"/>
                <a:gd name="T65" fmla="*/ 54 w 54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" h="104">
                  <a:moveTo>
                    <a:pt x="24" y="0"/>
                  </a:moveTo>
                  <a:lnTo>
                    <a:pt x="14" y="0"/>
                  </a:lnTo>
                  <a:lnTo>
                    <a:pt x="14" y="24"/>
                  </a:lnTo>
                  <a:lnTo>
                    <a:pt x="10" y="40"/>
                  </a:lnTo>
                  <a:lnTo>
                    <a:pt x="2" y="54"/>
                  </a:lnTo>
                  <a:lnTo>
                    <a:pt x="0" y="68"/>
                  </a:lnTo>
                  <a:lnTo>
                    <a:pt x="8" y="74"/>
                  </a:lnTo>
                  <a:lnTo>
                    <a:pt x="10" y="76"/>
                  </a:lnTo>
                  <a:lnTo>
                    <a:pt x="10" y="104"/>
                  </a:lnTo>
                  <a:lnTo>
                    <a:pt x="34" y="100"/>
                  </a:lnTo>
                  <a:lnTo>
                    <a:pt x="32" y="96"/>
                  </a:lnTo>
                  <a:lnTo>
                    <a:pt x="40" y="82"/>
                  </a:lnTo>
                  <a:lnTo>
                    <a:pt x="38" y="76"/>
                  </a:lnTo>
                  <a:lnTo>
                    <a:pt x="40" y="66"/>
                  </a:lnTo>
                  <a:lnTo>
                    <a:pt x="32" y="50"/>
                  </a:lnTo>
                  <a:lnTo>
                    <a:pt x="40" y="48"/>
                  </a:lnTo>
                  <a:lnTo>
                    <a:pt x="46" y="22"/>
                  </a:lnTo>
                  <a:lnTo>
                    <a:pt x="54" y="12"/>
                  </a:lnTo>
                  <a:lnTo>
                    <a:pt x="52" y="2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7" name="Freeform 414"/>
            <p:cNvSpPr>
              <a:spLocks/>
            </p:cNvSpPr>
            <p:nvPr/>
          </p:nvSpPr>
          <p:spPr bwMode="auto">
            <a:xfrm>
              <a:off x="2396" y="2070"/>
              <a:ext cx="204" cy="160"/>
            </a:xfrm>
            <a:custGeom>
              <a:avLst/>
              <a:gdLst>
                <a:gd name="T0" fmla="*/ 42 w 204"/>
                <a:gd name="T1" fmla="*/ 40 h 160"/>
                <a:gd name="T2" fmla="*/ 20 w 204"/>
                <a:gd name="T3" fmla="*/ 40 h 160"/>
                <a:gd name="T4" fmla="*/ 12 w 204"/>
                <a:gd name="T5" fmla="*/ 38 h 160"/>
                <a:gd name="T6" fmla="*/ 4 w 204"/>
                <a:gd name="T7" fmla="*/ 38 h 160"/>
                <a:gd name="T8" fmla="*/ 4 w 204"/>
                <a:gd name="T9" fmla="*/ 32 h 160"/>
                <a:gd name="T10" fmla="*/ 2 w 204"/>
                <a:gd name="T11" fmla="*/ 28 h 160"/>
                <a:gd name="T12" fmla="*/ 2 w 204"/>
                <a:gd name="T13" fmla="*/ 24 h 160"/>
                <a:gd name="T14" fmla="*/ 0 w 204"/>
                <a:gd name="T15" fmla="*/ 20 h 160"/>
                <a:gd name="T16" fmla="*/ 0 w 204"/>
                <a:gd name="T17" fmla="*/ 10 h 160"/>
                <a:gd name="T18" fmla="*/ 24 w 204"/>
                <a:gd name="T19" fmla="*/ 0 h 160"/>
                <a:gd name="T20" fmla="*/ 46 w 204"/>
                <a:gd name="T21" fmla="*/ 4 h 160"/>
                <a:gd name="T22" fmla="*/ 66 w 204"/>
                <a:gd name="T23" fmla="*/ 4 h 160"/>
                <a:gd name="T24" fmla="*/ 84 w 204"/>
                <a:gd name="T25" fmla="*/ 6 h 160"/>
                <a:gd name="T26" fmla="*/ 104 w 204"/>
                <a:gd name="T27" fmla="*/ 6 h 160"/>
                <a:gd name="T28" fmla="*/ 122 w 204"/>
                <a:gd name="T29" fmla="*/ 6 h 160"/>
                <a:gd name="T30" fmla="*/ 130 w 204"/>
                <a:gd name="T31" fmla="*/ 14 h 160"/>
                <a:gd name="T32" fmla="*/ 176 w 204"/>
                <a:gd name="T33" fmla="*/ 24 h 160"/>
                <a:gd name="T34" fmla="*/ 176 w 204"/>
                <a:gd name="T35" fmla="*/ 26 h 160"/>
                <a:gd name="T36" fmla="*/ 180 w 204"/>
                <a:gd name="T37" fmla="*/ 26 h 160"/>
                <a:gd name="T38" fmla="*/ 204 w 204"/>
                <a:gd name="T39" fmla="*/ 28 h 160"/>
                <a:gd name="T40" fmla="*/ 200 w 204"/>
                <a:gd name="T41" fmla="*/ 42 h 160"/>
                <a:gd name="T42" fmla="*/ 184 w 204"/>
                <a:gd name="T43" fmla="*/ 52 h 160"/>
                <a:gd name="T44" fmla="*/ 164 w 204"/>
                <a:gd name="T45" fmla="*/ 62 h 160"/>
                <a:gd name="T46" fmla="*/ 154 w 204"/>
                <a:gd name="T47" fmla="*/ 78 h 160"/>
                <a:gd name="T48" fmla="*/ 144 w 204"/>
                <a:gd name="T49" fmla="*/ 92 h 160"/>
                <a:gd name="T50" fmla="*/ 152 w 204"/>
                <a:gd name="T51" fmla="*/ 108 h 160"/>
                <a:gd name="T52" fmla="*/ 138 w 204"/>
                <a:gd name="T53" fmla="*/ 126 h 160"/>
                <a:gd name="T54" fmla="*/ 134 w 204"/>
                <a:gd name="T55" fmla="*/ 130 h 160"/>
                <a:gd name="T56" fmla="*/ 120 w 204"/>
                <a:gd name="T57" fmla="*/ 140 h 160"/>
                <a:gd name="T58" fmla="*/ 112 w 204"/>
                <a:gd name="T59" fmla="*/ 148 h 160"/>
                <a:gd name="T60" fmla="*/ 92 w 204"/>
                <a:gd name="T61" fmla="*/ 150 h 160"/>
                <a:gd name="T62" fmla="*/ 72 w 204"/>
                <a:gd name="T63" fmla="*/ 152 h 160"/>
                <a:gd name="T64" fmla="*/ 60 w 204"/>
                <a:gd name="T65" fmla="*/ 160 h 160"/>
                <a:gd name="T66" fmla="*/ 58 w 204"/>
                <a:gd name="T67" fmla="*/ 160 h 160"/>
                <a:gd name="T68" fmla="*/ 48 w 204"/>
                <a:gd name="T69" fmla="*/ 160 h 160"/>
                <a:gd name="T70" fmla="*/ 42 w 204"/>
                <a:gd name="T71" fmla="*/ 144 h 160"/>
                <a:gd name="T72" fmla="*/ 28 w 204"/>
                <a:gd name="T73" fmla="*/ 140 h 160"/>
                <a:gd name="T74" fmla="*/ 24 w 204"/>
                <a:gd name="T75" fmla="*/ 140 h 160"/>
                <a:gd name="T76" fmla="*/ 24 w 204"/>
                <a:gd name="T77" fmla="*/ 134 h 160"/>
                <a:gd name="T78" fmla="*/ 28 w 204"/>
                <a:gd name="T79" fmla="*/ 120 h 160"/>
                <a:gd name="T80" fmla="*/ 28 w 204"/>
                <a:gd name="T81" fmla="*/ 114 h 160"/>
                <a:gd name="T82" fmla="*/ 30 w 204"/>
                <a:gd name="T83" fmla="*/ 104 h 160"/>
                <a:gd name="T84" fmla="*/ 24 w 204"/>
                <a:gd name="T85" fmla="*/ 86 h 160"/>
                <a:gd name="T86" fmla="*/ 28 w 204"/>
                <a:gd name="T87" fmla="*/ 86 h 160"/>
                <a:gd name="T88" fmla="*/ 36 w 204"/>
                <a:gd name="T89" fmla="*/ 60 h 160"/>
                <a:gd name="T90" fmla="*/ 44 w 204"/>
                <a:gd name="T91" fmla="*/ 50 h 160"/>
                <a:gd name="T92" fmla="*/ 42 w 204"/>
                <a:gd name="T93" fmla="*/ 40 h 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4"/>
                <a:gd name="T142" fmla="*/ 0 h 160"/>
                <a:gd name="T143" fmla="*/ 204 w 204"/>
                <a:gd name="T144" fmla="*/ 160 h 1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4" h="160">
                  <a:moveTo>
                    <a:pt x="42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4" y="38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46" y="4"/>
                  </a:lnTo>
                  <a:lnTo>
                    <a:pt x="66" y="4"/>
                  </a:lnTo>
                  <a:lnTo>
                    <a:pt x="84" y="6"/>
                  </a:lnTo>
                  <a:lnTo>
                    <a:pt x="104" y="6"/>
                  </a:lnTo>
                  <a:lnTo>
                    <a:pt x="122" y="6"/>
                  </a:lnTo>
                  <a:lnTo>
                    <a:pt x="130" y="14"/>
                  </a:lnTo>
                  <a:lnTo>
                    <a:pt x="176" y="24"/>
                  </a:lnTo>
                  <a:lnTo>
                    <a:pt x="176" y="26"/>
                  </a:lnTo>
                  <a:lnTo>
                    <a:pt x="180" y="26"/>
                  </a:lnTo>
                  <a:lnTo>
                    <a:pt x="204" y="28"/>
                  </a:lnTo>
                  <a:lnTo>
                    <a:pt x="200" y="42"/>
                  </a:lnTo>
                  <a:lnTo>
                    <a:pt x="184" y="52"/>
                  </a:lnTo>
                  <a:lnTo>
                    <a:pt x="164" y="62"/>
                  </a:lnTo>
                  <a:lnTo>
                    <a:pt x="154" y="78"/>
                  </a:lnTo>
                  <a:lnTo>
                    <a:pt x="144" y="92"/>
                  </a:lnTo>
                  <a:lnTo>
                    <a:pt x="152" y="108"/>
                  </a:lnTo>
                  <a:lnTo>
                    <a:pt x="138" y="126"/>
                  </a:lnTo>
                  <a:lnTo>
                    <a:pt x="134" y="130"/>
                  </a:lnTo>
                  <a:lnTo>
                    <a:pt x="120" y="140"/>
                  </a:lnTo>
                  <a:lnTo>
                    <a:pt x="112" y="148"/>
                  </a:lnTo>
                  <a:lnTo>
                    <a:pt x="92" y="150"/>
                  </a:lnTo>
                  <a:lnTo>
                    <a:pt x="72" y="152"/>
                  </a:lnTo>
                  <a:lnTo>
                    <a:pt x="60" y="160"/>
                  </a:lnTo>
                  <a:lnTo>
                    <a:pt x="58" y="160"/>
                  </a:lnTo>
                  <a:lnTo>
                    <a:pt x="48" y="160"/>
                  </a:lnTo>
                  <a:lnTo>
                    <a:pt x="42" y="144"/>
                  </a:lnTo>
                  <a:lnTo>
                    <a:pt x="28" y="140"/>
                  </a:lnTo>
                  <a:lnTo>
                    <a:pt x="24" y="140"/>
                  </a:lnTo>
                  <a:lnTo>
                    <a:pt x="24" y="134"/>
                  </a:lnTo>
                  <a:lnTo>
                    <a:pt x="28" y="120"/>
                  </a:lnTo>
                  <a:lnTo>
                    <a:pt x="28" y="114"/>
                  </a:lnTo>
                  <a:lnTo>
                    <a:pt x="30" y="104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36" y="60"/>
                  </a:lnTo>
                  <a:lnTo>
                    <a:pt x="44" y="50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8" name="Freeform 415"/>
            <p:cNvSpPr>
              <a:spLocks/>
            </p:cNvSpPr>
            <p:nvPr/>
          </p:nvSpPr>
          <p:spPr bwMode="auto">
            <a:xfrm>
              <a:off x="2588" y="2152"/>
              <a:ext cx="18" cy="10"/>
            </a:xfrm>
            <a:custGeom>
              <a:avLst/>
              <a:gdLst>
                <a:gd name="T0" fmla="*/ 18 w 18"/>
                <a:gd name="T1" fmla="*/ 2 h 10"/>
                <a:gd name="T2" fmla="*/ 8 w 18"/>
                <a:gd name="T3" fmla="*/ 10 h 10"/>
                <a:gd name="T4" fmla="*/ 0 w 18"/>
                <a:gd name="T5" fmla="*/ 4 h 10"/>
                <a:gd name="T6" fmla="*/ 12 w 18"/>
                <a:gd name="T7" fmla="*/ 0 h 10"/>
                <a:gd name="T8" fmla="*/ 18 w 1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8" y="2"/>
                  </a:moveTo>
                  <a:lnTo>
                    <a:pt x="8" y="10"/>
                  </a:lnTo>
                  <a:lnTo>
                    <a:pt x="0" y="4"/>
                  </a:lnTo>
                  <a:lnTo>
                    <a:pt x="12" y="0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9" name="Freeform 416"/>
            <p:cNvSpPr>
              <a:spLocks/>
            </p:cNvSpPr>
            <p:nvPr/>
          </p:nvSpPr>
          <p:spPr bwMode="auto">
            <a:xfrm>
              <a:off x="412" y="1946"/>
              <a:ext cx="1004" cy="510"/>
            </a:xfrm>
            <a:custGeom>
              <a:avLst/>
              <a:gdLst>
                <a:gd name="T0" fmla="*/ 994 w 1004"/>
                <a:gd name="T1" fmla="*/ 44 h 510"/>
                <a:gd name="T2" fmla="*/ 940 w 1004"/>
                <a:gd name="T3" fmla="*/ 84 h 510"/>
                <a:gd name="T4" fmla="*/ 832 w 1004"/>
                <a:gd name="T5" fmla="*/ 120 h 510"/>
                <a:gd name="T6" fmla="*/ 754 w 1004"/>
                <a:gd name="T7" fmla="*/ 148 h 510"/>
                <a:gd name="T8" fmla="*/ 744 w 1004"/>
                <a:gd name="T9" fmla="*/ 122 h 510"/>
                <a:gd name="T10" fmla="*/ 732 w 1004"/>
                <a:gd name="T11" fmla="*/ 68 h 510"/>
                <a:gd name="T12" fmla="*/ 676 w 1004"/>
                <a:gd name="T13" fmla="*/ 22 h 510"/>
                <a:gd name="T14" fmla="*/ 584 w 1004"/>
                <a:gd name="T15" fmla="*/ 12 h 510"/>
                <a:gd name="T16" fmla="*/ 494 w 1004"/>
                <a:gd name="T17" fmla="*/ 8 h 510"/>
                <a:gd name="T18" fmla="*/ 356 w 1004"/>
                <a:gd name="T19" fmla="*/ 8 h 510"/>
                <a:gd name="T20" fmla="*/ 216 w 1004"/>
                <a:gd name="T21" fmla="*/ 8 h 510"/>
                <a:gd name="T22" fmla="*/ 120 w 1004"/>
                <a:gd name="T23" fmla="*/ 42 h 510"/>
                <a:gd name="T24" fmla="*/ 108 w 1004"/>
                <a:gd name="T25" fmla="*/ 42 h 510"/>
                <a:gd name="T26" fmla="*/ 86 w 1004"/>
                <a:gd name="T27" fmla="*/ 48 h 510"/>
                <a:gd name="T28" fmla="*/ 76 w 1004"/>
                <a:gd name="T29" fmla="*/ 64 h 510"/>
                <a:gd name="T30" fmla="*/ 32 w 1004"/>
                <a:gd name="T31" fmla="*/ 132 h 510"/>
                <a:gd name="T32" fmla="*/ 0 w 1004"/>
                <a:gd name="T33" fmla="*/ 210 h 510"/>
                <a:gd name="T34" fmla="*/ 10 w 1004"/>
                <a:gd name="T35" fmla="*/ 238 h 510"/>
                <a:gd name="T36" fmla="*/ 10 w 1004"/>
                <a:gd name="T37" fmla="*/ 260 h 510"/>
                <a:gd name="T38" fmla="*/ 20 w 1004"/>
                <a:gd name="T39" fmla="*/ 314 h 510"/>
                <a:gd name="T40" fmla="*/ 98 w 1004"/>
                <a:gd name="T41" fmla="*/ 352 h 510"/>
                <a:gd name="T42" fmla="*/ 180 w 1004"/>
                <a:gd name="T43" fmla="*/ 380 h 510"/>
                <a:gd name="T44" fmla="*/ 258 w 1004"/>
                <a:gd name="T45" fmla="*/ 412 h 510"/>
                <a:gd name="T46" fmla="*/ 326 w 1004"/>
                <a:gd name="T47" fmla="*/ 436 h 510"/>
                <a:gd name="T48" fmla="*/ 370 w 1004"/>
                <a:gd name="T49" fmla="*/ 470 h 510"/>
                <a:gd name="T50" fmla="*/ 382 w 1004"/>
                <a:gd name="T51" fmla="*/ 450 h 510"/>
                <a:gd name="T52" fmla="*/ 400 w 1004"/>
                <a:gd name="T53" fmla="*/ 440 h 510"/>
                <a:gd name="T54" fmla="*/ 434 w 1004"/>
                <a:gd name="T55" fmla="*/ 418 h 510"/>
                <a:gd name="T56" fmla="*/ 478 w 1004"/>
                <a:gd name="T57" fmla="*/ 416 h 510"/>
                <a:gd name="T58" fmla="*/ 512 w 1004"/>
                <a:gd name="T59" fmla="*/ 418 h 510"/>
                <a:gd name="T60" fmla="*/ 526 w 1004"/>
                <a:gd name="T61" fmla="*/ 410 h 510"/>
                <a:gd name="T62" fmla="*/ 552 w 1004"/>
                <a:gd name="T63" fmla="*/ 402 h 510"/>
                <a:gd name="T64" fmla="*/ 570 w 1004"/>
                <a:gd name="T65" fmla="*/ 400 h 510"/>
                <a:gd name="T66" fmla="*/ 598 w 1004"/>
                <a:gd name="T67" fmla="*/ 408 h 510"/>
                <a:gd name="T68" fmla="*/ 632 w 1004"/>
                <a:gd name="T69" fmla="*/ 420 h 510"/>
                <a:gd name="T70" fmla="*/ 642 w 1004"/>
                <a:gd name="T71" fmla="*/ 452 h 510"/>
                <a:gd name="T72" fmla="*/ 650 w 1004"/>
                <a:gd name="T73" fmla="*/ 478 h 510"/>
                <a:gd name="T74" fmla="*/ 676 w 1004"/>
                <a:gd name="T75" fmla="*/ 490 h 510"/>
                <a:gd name="T76" fmla="*/ 676 w 1004"/>
                <a:gd name="T77" fmla="*/ 436 h 510"/>
                <a:gd name="T78" fmla="*/ 678 w 1004"/>
                <a:gd name="T79" fmla="*/ 378 h 510"/>
                <a:gd name="T80" fmla="*/ 724 w 1004"/>
                <a:gd name="T81" fmla="*/ 338 h 510"/>
                <a:gd name="T82" fmla="*/ 784 w 1004"/>
                <a:gd name="T83" fmla="*/ 304 h 510"/>
                <a:gd name="T84" fmla="*/ 792 w 1004"/>
                <a:gd name="T85" fmla="*/ 292 h 510"/>
                <a:gd name="T86" fmla="*/ 784 w 1004"/>
                <a:gd name="T87" fmla="*/ 276 h 510"/>
                <a:gd name="T88" fmla="*/ 804 w 1004"/>
                <a:gd name="T89" fmla="*/ 286 h 510"/>
                <a:gd name="T90" fmla="*/ 790 w 1004"/>
                <a:gd name="T91" fmla="*/ 248 h 510"/>
                <a:gd name="T92" fmla="*/ 788 w 1004"/>
                <a:gd name="T93" fmla="*/ 230 h 510"/>
                <a:gd name="T94" fmla="*/ 804 w 1004"/>
                <a:gd name="T95" fmla="*/ 230 h 510"/>
                <a:gd name="T96" fmla="*/ 806 w 1004"/>
                <a:gd name="T97" fmla="*/ 230 h 510"/>
                <a:gd name="T98" fmla="*/ 804 w 1004"/>
                <a:gd name="T99" fmla="*/ 254 h 510"/>
                <a:gd name="T100" fmla="*/ 830 w 1004"/>
                <a:gd name="T101" fmla="*/ 212 h 510"/>
                <a:gd name="T102" fmla="*/ 862 w 1004"/>
                <a:gd name="T103" fmla="*/ 170 h 510"/>
                <a:gd name="T104" fmla="*/ 908 w 1004"/>
                <a:gd name="T105" fmla="*/ 160 h 510"/>
                <a:gd name="T106" fmla="*/ 934 w 1004"/>
                <a:gd name="T107" fmla="*/ 162 h 510"/>
                <a:gd name="T108" fmla="*/ 924 w 1004"/>
                <a:gd name="T109" fmla="*/ 138 h 510"/>
                <a:gd name="T110" fmla="*/ 970 w 1004"/>
                <a:gd name="T111" fmla="*/ 104 h 5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4"/>
                <a:gd name="T169" fmla="*/ 0 h 510"/>
                <a:gd name="T170" fmla="*/ 1004 w 1004"/>
                <a:gd name="T171" fmla="*/ 510 h 51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4" h="510">
                  <a:moveTo>
                    <a:pt x="1002" y="94"/>
                  </a:moveTo>
                  <a:lnTo>
                    <a:pt x="1002" y="86"/>
                  </a:lnTo>
                  <a:lnTo>
                    <a:pt x="998" y="74"/>
                  </a:lnTo>
                  <a:lnTo>
                    <a:pt x="1004" y="48"/>
                  </a:lnTo>
                  <a:lnTo>
                    <a:pt x="994" y="44"/>
                  </a:lnTo>
                  <a:lnTo>
                    <a:pt x="986" y="44"/>
                  </a:lnTo>
                  <a:lnTo>
                    <a:pt x="984" y="40"/>
                  </a:lnTo>
                  <a:lnTo>
                    <a:pt x="970" y="54"/>
                  </a:lnTo>
                  <a:lnTo>
                    <a:pt x="956" y="70"/>
                  </a:lnTo>
                  <a:lnTo>
                    <a:pt x="940" y="84"/>
                  </a:lnTo>
                  <a:lnTo>
                    <a:pt x="928" y="90"/>
                  </a:lnTo>
                  <a:lnTo>
                    <a:pt x="898" y="94"/>
                  </a:lnTo>
                  <a:lnTo>
                    <a:pt x="866" y="94"/>
                  </a:lnTo>
                  <a:lnTo>
                    <a:pt x="848" y="108"/>
                  </a:lnTo>
                  <a:lnTo>
                    <a:pt x="832" y="120"/>
                  </a:lnTo>
                  <a:lnTo>
                    <a:pt x="810" y="122"/>
                  </a:lnTo>
                  <a:lnTo>
                    <a:pt x="790" y="122"/>
                  </a:lnTo>
                  <a:lnTo>
                    <a:pt x="790" y="136"/>
                  </a:lnTo>
                  <a:lnTo>
                    <a:pt x="772" y="144"/>
                  </a:lnTo>
                  <a:lnTo>
                    <a:pt x="754" y="148"/>
                  </a:lnTo>
                  <a:lnTo>
                    <a:pt x="736" y="156"/>
                  </a:lnTo>
                  <a:lnTo>
                    <a:pt x="718" y="160"/>
                  </a:lnTo>
                  <a:lnTo>
                    <a:pt x="714" y="152"/>
                  </a:lnTo>
                  <a:lnTo>
                    <a:pt x="734" y="134"/>
                  </a:lnTo>
                  <a:lnTo>
                    <a:pt x="744" y="122"/>
                  </a:lnTo>
                  <a:lnTo>
                    <a:pt x="746" y="102"/>
                  </a:lnTo>
                  <a:lnTo>
                    <a:pt x="750" y="84"/>
                  </a:lnTo>
                  <a:lnTo>
                    <a:pt x="736" y="74"/>
                  </a:lnTo>
                  <a:lnTo>
                    <a:pt x="738" y="66"/>
                  </a:lnTo>
                  <a:lnTo>
                    <a:pt x="732" y="68"/>
                  </a:lnTo>
                  <a:lnTo>
                    <a:pt x="730" y="60"/>
                  </a:lnTo>
                  <a:lnTo>
                    <a:pt x="716" y="50"/>
                  </a:lnTo>
                  <a:lnTo>
                    <a:pt x="704" y="42"/>
                  </a:lnTo>
                  <a:lnTo>
                    <a:pt x="688" y="32"/>
                  </a:lnTo>
                  <a:lnTo>
                    <a:pt x="676" y="22"/>
                  </a:lnTo>
                  <a:lnTo>
                    <a:pt x="652" y="28"/>
                  </a:lnTo>
                  <a:lnTo>
                    <a:pt x="640" y="22"/>
                  </a:lnTo>
                  <a:lnTo>
                    <a:pt x="624" y="26"/>
                  </a:lnTo>
                  <a:lnTo>
                    <a:pt x="602" y="16"/>
                  </a:lnTo>
                  <a:lnTo>
                    <a:pt x="584" y="12"/>
                  </a:lnTo>
                  <a:lnTo>
                    <a:pt x="586" y="0"/>
                  </a:lnTo>
                  <a:lnTo>
                    <a:pt x="578" y="6"/>
                  </a:lnTo>
                  <a:lnTo>
                    <a:pt x="550" y="6"/>
                  </a:lnTo>
                  <a:lnTo>
                    <a:pt x="522" y="8"/>
                  </a:lnTo>
                  <a:lnTo>
                    <a:pt x="494" y="8"/>
                  </a:lnTo>
                  <a:lnTo>
                    <a:pt x="468" y="8"/>
                  </a:lnTo>
                  <a:lnTo>
                    <a:pt x="440" y="8"/>
                  </a:lnTo>
                  <a:lnTo>
                    <a:pt x="412" y="8"/>
                  </a:lnTo>
                  <a:lnTo>
                    <a:pt x="382" y="8"/>
                  </a:lnTo>
                  <a:lnTo>
                    <a:pt x="356" y="8"/>
                  </a:lnTo>
                  <a:lnTo>
                    <a:pt x="328" y="8"/>
                  </a:lnTo>
                  <a:lnTo>
                    <a:pt x="300" y="8"/>
                  </a:lnTo>
                  <a:lnTo>
                    <a:pt x="272" y="8"/>
                  </a:lnTo>
                  <a:lnTo>
                    <a:pt x="244" y="8"/>
                  </a:lnTo>
                  <a:lnTo>
                    <a:pt x="216" y="8"/>
                  </a:lnTo>
                  <a:lnTo>
                    <a:pt x="188" y="8"/>
                  </a:lnTo>
                  <a:lnTo>
                    <a:pt x="162" y="8"/>
                  </a:lnTo>
                  <a:lnTo>
                    <a:pt x="134" y="8"/>
                  </a:lnTo>
                  <a:lnTo>
                    <a:pt x="126" y="26"/>
                  </a:lnTo>
                  <a:lnTo>
                    <a:pt x="120" y="42"/>
                  </a:lnTo>
                  <a:lnTo>
                    <a:pt x="106" y="48"/>
                  </a:lnTo>
                  <a:lnTo>
                    <a:pt x="110" y="42"/>
                  </a:lnTo>
                  <a:lnTo>
                    <a:pt x="110" y="44"/>
                  </a:lnTo>
                  <a:lnTo>
                    <a:pt x="124" y="30"/>
                  </a:lnTo>
                  <a:lnTo>
                    <a:pt x="108" y="42"/>
                  </a:lnTo>
                  <a:lnTo>
                    <a:pt x="106" y="42"/>
                  </a:lnTo>
                  <a:lnTo>
                    <a:pt x="116" y="32"/>
                  </a:lnTo>
                  <a:lnTo>
                    <a:pt x="122" y="26"/>
                  </a:lnTo>
                  <a:lnTo>
                    <a:pt x="96" y="20"/>
                  </a:lnTo>
                  <a:lnTo>
                    <a:pt x="86" y="48"/>
                  </a:lnTo>
                  <a:lnTo>
                    <a:pt x="86" y="52"/>
                  </a:lnTo>
                  <a:lnTo>
                    <a:pt x="84" y="54"/>
                  </a:lnTo>
                  <a:lnTo>
                    <a:pt x="82" y="58"/>
                  </a:lnTo>
                  <a:lnTo>
                    <a:pt x="82" y="56"/>
                  </a:lnTo>
                  <a:lnTo>
                    <a:pt x="76" y="64"/>
                  </a:lnTo>
                  <a:lnTo>
                    <a:pt x="88" y="66"/>
                  </a:lnTo>
                  <a:lnTo>
                    <a:pt x="80" y="66"/>
                  </a:lnTo>
                  <a:lnTo>
                    <a:pt x="72" y="76"/>
                  </a:lnTo>
                  <a:lnTo>
                    <a:pt x="52" y="104"/>
                  </a:lnTo>
                  <a:lnTo>
                    <a:pt x="32" y="132"/>
                  </a:lnTo>
                  <a:lnTo>
                    <a:pt x="24" y="148"/>
                  </a:lnTo>
                  <a:lnTo>
                    <a:pt x="20" y="166"/>
                  </a:lnTo>
                  <a:lnTo>
                    <a:pt x="2" y="188"/>
                  </a:lnTo>
                  <a:lnTo>
                    <a:pt x="4" y="194"/>
                  </a:lnTo>
                  <a:lnTo>
                    <a:pt x="0" y="210"/>
                  </a:lnTo>
                  <a:lnTo>
                    <a:pt x="2" y="224"/>
                  </a:lnTo>
                  <a:lnTo>
                    <a:pt x="6" y="238"/>
                  </a:lnTo>
                  <a:lnTo>
                    <a:pt x="4" y="234"/>
                  </a:lnTo>
                  <a:lnTo>
                    <a:pt x="2" y="238"/>
                  </a:lnTo>
                  <a:lnTo>
                    <a:pt x="10" y="238"/>
                  </a:lnTo>
                  <a:lnTo>
                    <a:pt x="14" y="238"/>
                  </a:lnTo>
                  <a:lnTo>
                    <a:pt x="12" y="248"/>
                  </a:lnTo>
                  <a:lnTo>
                    <a:pt x="8" y="246"/>
                  </a:lnTo>
                  <a:lnTo>
                    <a:pt x="6" y="248"/>
                  </a:lnTo>
                  <a:lnTo>
                    <a:pt x="10" y="260"/>
                  </a:lnTo>
                  <a:lnTo>
                    <a:pt x="6" y="270"/>
                  </a:lnTo>
                  <a:lnTo>
                    <a:pt x="10" y="282"/>
                  </a:lnTo>
                  <a:lnTo>
                    <a:pt x="14" y="294"/>
                  </a:lnTo>
                  <a:lnTo>
                    <a:pt x="10" y="312"/>
                  </a:lnTo>
                  <a:lnTo>
                    <a:pt x="20" y="314"/>
                  </a:lnTo>
                  <a:lnTo>
                    <a:pt x="38" y="322"/>
                  </a:lnTo>
                  <a:lnTo>
                    <a:pt x="54" y="338"/>
                  </a:lnTo>
                  <a:lnTo>
                    <a:pt x="56" y="354"/>
                  </a:lnTo>
                  <a:lnTo>
                    <a:pt x="78" y="354"/>
                  </a:lnTo>
                  <a:lnTo>
                    <a:pt x="98" y="352"/>
                  </a:lnTo>
                  <a:lnTo>
                    <a:pt x="112" y="358"/>
                  </a:lnTo>
                  <a:lnTo>
                    <a:pt x="126" y="366"/>
                  </a:lnTo>
                  <a:lnTo>
                    <a:pt x="140" y="374"/>
                  </a:lnTo>
                  <a:lnTo>
                    <a:pt x="154" y="380"/>
                  </a:lnTo>
                  <a:lnTo>
                    <a:pt x="180" y="380"/>
                  </a:lnTo>
                  <a:lnTo>
                    <a:pt x="204" y="380"/>
                  </a:lnTo>
                  <a:lnTo>
                    <a:pt x="208" y="370"/>
                  </a:lnTo>
                  <a:lnTo>
                    <a:pt x="238" y="370"/>
                  </a:lnTo>
                  <a:lnTo>
                    <a:pt x="252" y="392"/>
                  </a:lnTo>
                  <a:lnTo>
                    <a:pt x="258" y="412"/>
                  </a:lnTo>
                  <a:lnTo>
                    <a:pt x="268" y="422"/>
                  </a:lnTo>
                  <a:lnTo>
                    <a:pt x="280" y="430"/>
                  </a:lnTo>
                  <a:lnTo>
                    <a:pt x="290" y="414"/>
                  </a:lnTo>
                  <a:lnTo>
                    <a:pt x="316" y="416"/>
                  </a:lnTo>
                  <a:lnTo>
                    <a:pt x="326" y="436"/>
                  </a:lnTo>
                  <a:lnTo>
                    <a:pt x="332" y="456"/>
                  </a:lnTo>
                  <a:lnTo>
                    <a:pt x="340" y="480"/>
                  </a:lnTo>
                  <a:lnTo>
                    <a:pt x="350" y="490"/>
                  </a:lnTo>
                  <a:lnTo>
                    <a:pt x="372" y="494"/>
                  </a:lnTo>
                  <a:lnTo>
                    <a:pt x="370" y="470"/>
                  </a:lnTo>
                  <a:lnTo>
                    <a:pt x="370" y="468"/>
                  </a:lnTo>
                  <a:lnTo>
                    <a:pt x="368" y="462"/>
                  </a:lnTo>
                  <a:lnTo>
                    <a:pt x="374" y="464"/>
                  </a:lnTo>
                  <a:lnTo>
                    <a:pt x="376" y="456"/>
                  </a:lnTo>
                  <a:lnTo>
                    <a:pt x="382" y="450"/>
                  </a:lnTo>
                  <a:lnTo>
                    <a:pt x="392" y="444"/>
                  </a:lnTo>
                  <a:lnTo>
                    <a:pt x="396" y="440"/>
                  </a:lnTo>
                  <a:lnTo>
                    <a:pt x="396" y="438"/>
                  </a:lnTo>
                  <a:lnTo>
                    <a:pt x="404" y="438"/>
                  </a:lnTo>
                  <a:lnTo>
                    <a:pt x="400" y="440"/>
                  </a:lnTo>
                  <a:lnTo>
                    <a:pt x="410" y="436"/>
                  </a:lnTo>
                  <a:lnTo>
                    <a:pt x="406" y="436"/>
                  </a:lnTo>
                  <a:lnTo>
                    <a:pt x="428" y="420"/>
                  </a:lnTo>
                  <a:lnTo>
                    <a:pt x="430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46" y="412"/>
                  </a:lnTo>
                  <a:lnTo>
                    <a:pt x="448" y="412"/>
                  </a:lnTo>
                  <a:lnTo>
                    <a:pt x="464" y="414"/>
                  </a:lnTo>
                  <a:lnTo>
                    <a:pt x="478" y="416"/>
                  </a:lnTo>
                  <a:lnTo>
                    <a:pt x="486" y="414"/>
                  </a:lnTo>
                  <a:lnTo>
                    <a:pt x="492" y="422"/>
                  </a:lnTo>
                  <a:lnTo>
                    <a:pt x="504" y="424"/>
                  </a:lnTo>
                  <a:lnTo>
                    <a:pt x="514" y="426"/>
                  </a:lnTo>
                  <a:lnTo>
                    <a:pt x="512" y="418"/>
                  </a:lnTo>
                  <a:lnTo>
                    <a:pt x="526" y="426"/>
                  </a:lnTo>
                  <a:lnTo>
                    <a:pt x="522" y="432"/>
                  </a:lnTo>
                  <a:lnTo>
                    <a:pt x="530" y="424"/>
                  </a:lnTo>
                  <a:lnTo>
                    <a:pt x="522" y="414"/>
                  </a:lnTo>
                  <a:lnTo>
                    <a:pt x="526" y="410"/>
                  </a:lnTo>
                  <a:lnTo>
                    <a:pt x="522" y="408"/>
                  </a:lnTo>
                  <a:lnTo>
                    <a:pt x="512" y="404"/>
                  </a:lnTo>
                  <a:lnTo>
                    <a:pt x="522" y="404"/>
                  </a:lnTo>
                  <a:lnTo>
                    <a:pt x="552" y="402"/>
                  </a:lnTo>
                  <a:lnTo>
                    <a:pt x="556" y="392"/>
                  </a:lnTo>
                  <a:lnTo>
                    <a:pt x="556" y="402"/>
                  </a:lnTo>
                  <a:lnTo>
                    <a:pt x="564" y="402"/>
                  </a:lnTo>
                  <a:lnTo>
                    <a:pt x="574" y="398"/>
                  </a:lnTo>
                  <a:lnTo>
                    <a:pt x="570" y="400"/>
                  </a:lnTo>
                  <a:lnTo>
                    <a:pt x="586" y="400"/>
                  </a:lnTo>
                  <a:lnTo>
                    <a:pt x="580" y="400"/>
                  </a:lnTo>
                  <a:lnTo>
                    <a:pt x="592" y="404"/>
                  </a:lnTo>
                  <a:lnTo>
                    <a:pt x="594" y="404"/>
                  </a:lnTo>
                  <a:lnTo>
                    <a:pt x="598" y="408"/>
                  </a:lnTo>
                  <a:lnTo>
                    <a:pt x="594" y="406"/>
                  </a:lnTo>
                  <a:lnTo>
                    <a:pt x="600" y="416"/>
                  </a:lnTo>
                  <a:lnTo>
                    <a:pt x="598" y="416"/>
                  </a:lnTo>
                  <a:lnTo>
                    <a:pt x="624" y="406"/>
                  </a:lnTo>
                  <a:lnTo>
                    <a:pt x="632" y="420"/>
                  </a:lnTo>
                  <a:lnTo>
                    <a:pt x="642" y="434"/>
                  </a:lnTo>
                  <a:lnTo>
                    <a:pt x="636" y="458"/>
                  </a:lnTo>
                  <a:lnTo>
                    <a:pt x="636" y="456"/>
                  </a:lnTo>
                  <a:lnTo>
                    <a:pt x="638" y="458"/>
                  </a:lnTo>
                  <a:lnTo>
                    <a:pt x="642" y="452"/>
                  </a:lnTo>
                  <a:lnTo>
                    <a:pt x="638" y="466"/>
                  </a:lnTo>
                  <a:lnTo>
                    <a:pt x="644" y="474"/>
                  </a:lnTo>
                  <a:lnTo>
                    <a:pt x="646" y="474"/>
                  </a:lnTo>
                  <a:lnTo>
                    <a:pt x="646" y="482"/>
                  </a:lnTo>
                  <a:lnTo>
                    <a:pt x="650" y="478"/>
                  </a:lnTo>
                  <a:lnTo>
                    <a:pt x="646" y="482"/>
                  </a:lnTo>
                  <a:lnTo>
                    <a:pt x="650" y="496"/>
                  </a:lnTo>
                  <a:lnTo>
                    <a:pt x="658" y="510"/>
                  </a:lnTo>
                  <a:lnTo>
                    <a:pt x="670" y="508"/>
                  </a:lnTo>
                  <a:lnTo>
                    <a:pt x="676" y="490"/>
                  </a:lnTo>
                  <a:lnTo>
                    <a:pt x="682" y="474"/>
                  </a:lnTo>
                  <a:lnTo>
                    <a:pt x="678" y="456"/>
                  </a:lnTo>
                  <a:lnTo>
                    <a:pt x="676" y="438"/>
                  </a:lnTo>
                  <a:lnTo>
                    <a:pt x="678" y="454"/>
                  </a:lnTo>
                  <a:lnTo>
                    <a:pt x="676" y="436"/>
                  </a:lnTo>
                  <a:lnTo>
                    <a:pt x="676" y="420"/>
                  </a:lnTo>
                  <a:lnTo>
                    <a:pt x="674" y="402"/>
                  </a:lnTo>
                  <a:lnTo>
                    <a:pt x="674" y="386"/>
                  </a:lnTo>
                  <a:lnTo>
                    <a:pt x="678" y="380"/>
                  </a:lnTo>
                  <a:lnTo>
                    <a:pt x="678" y="378"/>
                  </a:lnTo>
                  <a:lnTo>
                    <a:pt x="686" y="368"/>
                  </a:lnTo>
                  <a:lnTo>
                    <a:pt x="692" y="358"/>
                  </a:lnTo>
                  <a:lnTo>
                    <a:pt x="694" y="358"/>
                  </a:lnTo>
                  <a:lnTo>
                    <a:pt x="698" y="356"/>
                  </a:lnTo>
                  <a:lnTo>
                    <a:pt x="724" y="338"/>
                  </a:lnTo>
                  <a:lnTo>
                    <a:pt x="744" y="326"/>
                  </a:lnTo>
                  <a:lnTo>
                    <a:pt x="750" y="322"/>
                  </a:lnTo>
                  <a:lnTo>
                    <a:pt x="764" y="310"/>
                  </a:lnTo>
                  <a:lnTo>
                    <a:pt x="784" y="304"/>
                  </a:lnTo>
                  <a:lnTo>
                    <a:pt x="772" y="298"/>
                  </a:lnTo>
                  <a:lnTo>
                    <a:pt x="780" y="298"/>
                  </a:lnTo>
                  <a:lnTo>
                    <a:pt x="782" y="296"/>
                  </a:lnTo>
                  <a:lnTo>
                    <a:pt x="774" y="292"/>
                  </a:lnTo>
                  <a:lnTo>
                    <a:pt x="792" y="292"/>
                  </a:lnTo>
                  <a:lnTo>
                    <a:pt x="798" y="282"/>
                  </a:lnTo>
                  <a:lnTo>
                    <a:pt x="792" y="286"/>
                  </a:lnTo>
                  <a:lnTo>
                    <a:pt x="788" y="282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90" y="280"/>
                  </a:lnTo>
                  <a:lnTo>
                    <a:pt x="796" y="276"/>
                  </a:lnTo>
                  <a:lnTo>
                    <a:pt x="798" y="280"/>
                  </a:lnTo>
                  <a:lnTo>
                    <a:pt x="800" y="264"/>
                  </a:lnTo>
                  <a:lnTo>
                    <a:pt x="804" y="286"/>
                  </a:lnTo>
                  <a:lnTo>
                    <a:pt x="796" y="260"/>
                  </a:lnTo>
                  <a:lnTo>
                    <a:pt x="790" y="260"/>
                  </a:lnTo>
                  <a:lnTo>
                    <a:pt x="784" y="252"/>
                  </a:lnTo>
                  <a:lnTo>
                    <a:pt x="796" y="258"/>
                  </a:lnTo>
                  <a:lnTo>
                    <a:pt x="790" y="248"/>
                  </a:lnTo>
                  <a:lnTo>
                    <a:pt x="798" y="252"/>
                  </a:lnTo>
                  <a:lnTo>
                    <a:pt x="790" y="236"/>
                  </a:lnTo>
                  <a:lnTo>
                    <a:pt x="800" y="242"/>
                  </a:lnTo>
                  <a:lnTo>
                    <a:pt x="792" y="230"/>
                  </a:lnTo>
                  <a:lnTo>
                    <a:pt x="788" y="230"/>
                  </a:lnTo>
                  <a:lnTo>
                    <a:pt x="794" y="222"/>
                  </a:lnTo>
                  <a:lnTo>
                    <a:pt x="792" y="230"/>
                  </a:lnTo>
                  <a:lnTo>
                    <a:pt x="804" y="234"/>
                  </a:lnTo>
                  <a:lnTo>
                    <a:pt x="798" y="224"/>
                  </a:lnTo>
                  <a:lnTo>
                    <a:pt x="804" y="230"/>
                  </a:lnTo>
                  <a:lnTo>
                    <a:pt x="806" y="212"/>
                  </a:lnTo>
                  <a:lnTo>
                    <a:pt x="818" y="208"/>
                  </a:lnTo>
                  <a:lnTo>
                    <a:pt x="810" y="218"/>
                  </a:lnTo>
                  <a:lnTo>
                    <a:pt x="808" y="224"/>
                  </a:lnTo>
                  <a:lnTo>
                    <a:pt x="806" y="230"/>
                  </a:lnTo>
                  <a:lnTo>
                    <a:pt x="810" y="234"/>
                  </a:lnTo>
                  <a:lnTo>
                    <a:pt x="808" y="240"/>
                  </a:lnTo>
                  <a:lnTo>
                    <a:pt x="810" y="242"/>
                  </a:lnTo>
                  <a:lnTo>
                    <a:pt x="806" y="246"/>
                  </a:lnTo>
                  <a:lnTo>
                    <a:pt x="804" y="254"/>
                  </a:lnTo>
                  <a:lnTo>
                    <a:pt x="826" y="230"/>
                  </a:lnTo>
                  <a:lnTo>
                    <a:pt x="822" y="208"/>
                  </a:lnTo>
                  <a:lnTo>
                    <a:pt x="832" y="198"/>
                  </a:lnTo>
                  <a:lnTo>
                    <a:pt x="824" y="204"/>
                  </a:lnTo>
                  <a:lnTo>
                    <a:pt x="830" y="212"/>
                  </a:lnTo>
                  <a:lnTo>
                    <a:pt x="830" y="218"/>
                  </a:lnTo>
                  <a:lnTo>
                    <a:pt x="850" y="198"/>
                  </a:lnTo>
                  <a:lnTo>
                    <a:pt x="850" y="200"/>
                  </a:lnTo>
                  <a:lnTo>
                    <a:pt x="854" y="188"/>
                  </a:lnTo>
                  <a:lnTo>
                    <a:pt x="862" y="170"/>
                  </a:lnTo>
                  <a:lnTo>
                    <a:pt x="860" y="178"/>
                  </a:lnTo>
                  <a:lnTo>
                    <a:pt x="866" y="176"/>
                  </a:lnTo>
                  <a:lnTo>
                    <a:pt x="884" y="170"/>
                  </a:lnTo>
                  <a:lnTo>
                    <a:pt x="904" y="168"/>
                  </a:lnTo>
                  <a:lnTo>
                    <a:pt x="908" y="160"/>
                  </a:lnTo>
                  <a:lnTo>
                    <a:pt x="910" y="162"/>
                  </a:lnTo>
                  <a:lnTo>
                    <a:pt x="912" y="162"/>
                  </a:lnTo>
                  <a:lnTo>
                    <a:pt x="918" y="164"/>
                  </a:lnTo>
                  <a:lnTo>
                    <a:pt x="924" y="166"/>
                  </a:lnTo>
                  <a:lnTo>
                    <a:pt x="934" y="162"/>
                  </a:lnTo>
                  <a:lnTo>
                    <a:pt x="932" y="152"/>
                  </a:lnTo>
                  <a:lnTo>
                    <a:pt x="934" y="158"/>
                  </a:lnTo>
                  <a:lnTo>
                    <a:pt x="924" y="154"/>
                  </a:lnTo>
                  <a:lnTo>
                    <a:pt x="924" y="142"/>
                  </a:lnTo>
                  <a:lnTo>
                    <a:pt x="924" y="138"/>
                  </a:lnTo>
                  <a:lnTo>
                    <a:pt x="946" y="118"/>
                  </a:lnTo>
                  <a:lnTo>
                    <a:pt x="950" y="114"/>
                  </a:lnTo>
                  <a:lnTo>
                    <a:pt x="954" y="114"/>
                  </a:lnTo>
                  <a:lnTo>
                    <a:pt x="970" y="100"/>
                  </a:lnTo>
                  <a:lnTo>
                    <a:pt x="970" y="104"/>
                  </a:lnTo>
                  <a:lnTo>
                    <a:pt x="974" y="102"/>
                  </a:lnTo>
                  <a:lnTo>
                    <a:pt x="982" y="106"/>
                  </a:lnTo>
                  <a:lnTo>
                    <a:pt x="1002" y="9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0" name="Freeform 417"/>
            <p:cNvSpPr>
              <a:spLocks/>
            </p:cNvSpPr>
            <p:nvPr/>
          </p:nvSpPr>
          <p:spPr bwMode="auto">
            <a:xfrm>
              <a:off x="34" y="1530"/>
              <a:ext cx="638" cy="310"/>
            </a:xfrm>
            <a:custGeom>
              <a:avLst/>
              <a:gdLst>
                <a:gd name="T0" fmla="*/ 514 w 638"/>
                <a:gd name="T1" fmla="*/ 270 h 310"/>
                <a:gd name="T2" fmla="*/ 496 w 638"/>
                <a:gd name="T3" fmla="*/ 220 h 310"/>
                <a:gd name="T4" fmla="*/ 466 w 638"/>
                <a:gd name="T5" fmla="*/ 208 h 310"/>
                <a:gd name="T6" fmla="*/ 492 w 638"/>
                <a:gd name="T7" fmla="*/ 158 h 310"/>
                <a:gd name="T8" fmla="*/ 588 w 638"/>
                <a:gd name="T9" fmla="*/ 72 h 310"/>
                <a:gd name="T10" fmla="*/ 578 w 638"/>
                <a:gd name="T11" fmla="*/ 18 h 310"/>
                <a:gd name="T12" fmla="*/ 498 w 638"/>
                <a:gd name="T13" fmla="*/ 6 h 310"/>
                <a:gd name="T14" fmla="*/ 478 w 638"/>
                <a:gd name="T15" fmla="*/ 2 h 310"/>
                <a:gd name="T16" fmla="*/ 412 w 638"/>
                <a:gd name="T17" fmla="*/ 12 h 310"/>
                <a:gd name="T18" fmla="*/ 376 w 638"/>
                <a:gd name="T19" fmla="*/ 18 h 310"/>
                <a:gd name="T20" fmla="*/ 268 w 638"/>
                <a:gd name="T21" fmla="*/ 52 h 310"/>
                <a:gd name="T22" fmla="*/ 290 w 638"/>
                <a:gd name="T23" fmla="*/ 86 h 310"/>
                <a:gd name="T24" fmla="*/ 280 w 638"/>
                <a:gd name="T25" fmla="*/ 88 h 310"/>
                <a:gd name="T26" fmla="*/ 258 w 638"/>
                <a:gd name="T27" fmla="*/ 84 h 310"/>
                <a:gd name="T28" fmla="*/ 180 w 638"/>
                <a:gd name="T29" fmla="*/ 110 h 310"/>
                <a:gd name="T30" fmla="*/ 256 w 638"/>
                <a:gd name="T31" fmla="*/ 116 h 310"/>
                <a:gd name="T32" fmla="*/ 210 w 638"/>
                <a:gd name="T33" fmla="*/ 142 h 310"/>
                <a:gd name="T34" fmla="*/ 150 w 638"/>
                <a:gd name="T35" fmla="*/ 158 h 310"/>
                <a:gd name="T36" fmla="*/ 112 w 638"/>
                <a:gd name="T37" fmla="*/ 174 h 310"/>
                <a:gd name="T38" fmla="*/ 126 w 638"/>
                <a:gd name="T39" fmla="*/ 178 h 310"/>
                <a:gd name="T40" fmla="*/ 120 w 638"/>
                <a:gd name="T41" fmla="*/ 194 h 310"/>
                <a:gd name="T42" fmla="*/ 94 w 638"/>
                <a:gd name="T43" fmla="*/ 200 h 310"/>
                <a:gd name="T44" fmla="*/ 126 w 638"/>
                <a:gd name="T45" fmla="*/ 208 h 310"/>
                <a:gd name="T46" fmla="*/ 102 w 638"/>
                <a:gd name="T47" fmla="*/ 234 h 310"/>
                <a:gd name="T48" fmla="*/ 158 w 638"/>
                <a:gd name="T49" fmla="*/ 228 h 310"/>
                <a:gd name="T50" fmla="*/ 184 w 638"/>
                <a:gd name="T51" fmla="*/ 230 h 310"/>
                <a:gd name="T52" fmla="*/ 144 w 638"/>
                <a:gd name="T53" fmla="*/ 256 h 310"/>
                <a:gd name="T54" fmla="*/ 66 w 638"/>
                <a:gd name="T55" fmla="*/ 292 h 310"/>
                <a:gd name="T56" fmla="*/ 42 w 638"/>
                <a:gd name="T57" fmla="*/ 290 h 310"/>
                <a:gd name="T58" fmla="*/ 14 w 638"/>
                <a:gd name="T59" fmla="*/ 304 h 310"/>
                <a:gd name="T60" fmla="*/ 40 w 638"/>
                <a:gd name="T61" fmla="*/ 298 h 310"/>
                <a:gd name="T62" fmla="*/ 94 w 638"/>
                <a:gd name="T63" fmla="*/ 288 h 310"/>
                <a:gd name="T64" fmla="*/ 196 w 638"/>
                <a:gd name="T65" fmla="*/ 248 h 310"/>
                <a:gd name="T66" fmla="*/ 264 w 638"/>
                <a:gd name="T67" fmla="*/ 210 h 310"/>
                <a:gd name="T68" fmla="*/ 344 w 638"/>
                <a:gd name="T69" fmla="*/ 182 h 310"/>
                <a:gd name="T70" fmla="*/ 300 w 638"/>
                <a:gd name="T71" fmla="*/ 194 h 310"/>
                <a:gd name="T72" fmla="*/ 276 w 638"/>
                <a:gd name="T73" fmla="*/ 222 h 310"/>
                <a:gd name="T74" fmla="*/ 302 w 638"/>
                <a:gd name="T75" fmla="*/ 214 h 310"/>
                <a:gd name="T76" fmla="*/ 324 w 638"/>
                <a:gd name="T77" fmla="*/ 210 h 310"/>
                <a:gd name="T78" fmla="*/ 342 w 638"/>
                <a:gd name="T79" fmla="*/ 194 h 310"/>
                <a:gd name="T80" fmla="*/ 362 w 638"/>
                <a:gd name="T81" fmla="*/ 190 h 310"/>
                <a:gd name="T82" fmla="*/ 376 w 638"/>
                <a:gd name="T83" fmla="*/ 194 h 310"/>
                <a:gd name="T84" fmla="*/ 382 w 638"/>
                <a:gd name="T85" fmla="*/ 202 h 310"/>
                <a:gd name="T86" fmla="*/ 414 w 638"/>
                <a:gd name="T87" fmla="*/ 208 h 310"/>
                <a:gd name="T88" fmla="*/ 466 w 638"/>
                <a:gd name="T89" fmla="*/ 212 h 310"/>
                <a:gd name="T90" fmla="*/ 462 w 638"/>
                <a:gd name="T91" fmla="*/ 230 h 310"/>
                <a:gd name="T92" fmla="*/ 484 w 638"/>
                <a:gd name="T93" fmla="*/ 232 h 310"/>
                <a:gd name="T94" fmla="*/ 488 w 638"/>
                <a:gd name="T95" fmla="*/ 240 h 310"/>
                <a:gd name="T96" fmla="*/ 506 w 638"/>
                <a:gd name="T97" fmla="*/ 244 h 310"/>
                <a:gd name="T98" fmla="*/ 516 w 638"/>
                <a:gd name="T99" fmla="*/ 250 h 310"/>
                <a:gd name="T100" fmla="*/ 506 w 638"/>
                <a:gd name="T101" fmla="*/ 262 h 310"/>
                <a:gd name="T102" fmla="*/ 512 w 638"/>
                <a:gd name="T103" fmla="*/ 284 h 310"/>
                <a:gd name="T104" fmla="*/ 516 w 638"/>
                <a:gd name="T105" fmla="*/ 286 h 310"/>
                <a:gd name="T106" fmla="*/ 504 w 638"/>
                <a:gd name="T107" fmla="*/ 306 h 3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8"/>
                <a:gd name="T163" fmla="*/ 0 h 310"/>
                <a:gd name="T164" fmla="*/ 638 w 638"/>
                <a:gd name="T165" fmla="*/ 310 h 3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8" h="310">
                  <a:moveTo>
                    <a:pt x="518" y="302"/>
                  </a:moveTo>
                  <a:lnTo>
                    <a:pt x="530" y="290"/>
                  </a:lnTo>
                  <a:lnTo>
                    <a:pt x="522" y="280"/>
                  </a:lnTo>
                  <a:lnTo>
                    <a:pt x="514" y="270"/>
                  </a:lnTo>
                  <a:lnTo>
                    <a:pt x="516" y="252"/>
                  </a:lnTo>
                  <a:lnTo>
                    <a:pt x="520" y="234"/>
                  </a:lnTo>
                  <a:lnTo>
                    <a:pt x="516" y="212"/>
                  </a:lnTo>
                  <a:lnTo>
                    <a:pt x="496" y="220"/>
                  </a:lnTo>
                  <a:lnTo>
                    <a:pt x="484" y="226"/>
                  </a:lnTo>
                  <a:lnTo>
                    <a:pt x="470" y="230"/>
                  </a:lnTo>
                  <a:lnTo>
                    <a:pt x="470" y="210"/>
                  </a:lnTo>
                  <a:lnTo>
                    <a:pt x="466" y="208"/>
                  </a:lnTo>
                  <a:lnTo>
                    <a:pt x="474" y="202"/>
                  </a:lnTo>
                  <a:lnTo>
                    <a:pt x="444" y="204"/>
                  </a:lnTo>
                  <a:lnTo>
                    <a:pt x="468" y="182"/>
                  </a:lnTo>
                  <a:lnTo>
                    <a:pt x="492" y="158"/>
                  </a:lnTo>
                  <a:lnTo>
                    <a:pt x="516" y="136"/>
                  </a:lnTo>
                  <a:lnTo>
                    <a:pt x="538" y="114"/>
                  </a:lnTo>
                  <a:lnTo>
                    <a:pt x="564" y="92"/>
                  </a:lnTo>
                  <a:lnTo>
                    <a:pt x="588" y="72"/>
                  </a:lnTo>
                  <a:lnTo>
                    <a:pt x="614" y="50"/>
                  </a:lnTo>
                  <a:lnTo>
                    <a:pt x="638" y="30"/>
                  </a:lnTo>
                  <a:lnTo>
                    <a:pt x="608" y="20"/>
                  </a:lnTo>
                  <a:lnTo>
                    <a:pt x="578" y="18"/>
                  </a:lnTo>
                  <a:lnTo>
                    <a:pt x="552" y="16"/>
                  </a:lnTo>
                  <a:lnTo>
                    <a:pt x="514" y="14"/>
                  </a:lnTo>
                  <a:lnTo>
                    <a:pt x="512" y="10"/>
                  </a:lnTo>
                  <a:lnTo>
                    <a:pt x="498" y="6"/>
                  </a:lnTo>
                  <a:lnTo>
                    <a:pt x="490" y="6"/>
                  </a:lnTo>
                  <a:lnTo>
                    <a:pt x="486" y="6"/>
                  </a:lnTo>
                  <a:lnTo>
                    <a:pt x="472" y="6"/>
                  </a:lnTo>
                  <a:lnTo>
                    <a:pt x="478" y="2"/>
                  </a:lnTo>
                  <a:lnTo>
                    <a:pt x="472" y="0"/>
                  </a:lnTo>
                  <a:lnTo>
                    <a:pt x="432" y="10"/>
                  </a:lnTo>
                  <a:lnTo>
                    <a:pt x="426" y="8"/>
                  </a:lnTo>
                  <a:lnTo>
                    <a:pt x="412" y="12"/>
                  </a:lnTo>
                  <a:lnTo>
                    <a:pt x="412" y="14"/>
                  </a:lnTo>
                  <a:lnTo>
                    <a:pt x="402" y="20"/>
                  </a:lnTo>
                  <a:lnTo>
                    <a:pt x="408" y="12"/>
                  </a:lnTo>
                  <a:lnTo>
                    <a:pt x="376" y="18"/>
                  </a:lnTo>
                  <a:lnTo>
                    <a:pt x="342" y="30"/>
                  </a:lnTo>
                  <a:lnTo>
                    <a:pt x="310" y="42"/>
                  </a:lnTo>
                  <a:lnTo>
                    <a:pt x="282" y="42"/>
                  </a:lnTo>
                  <a:lnTo>
                    <a:pt x="268" y="52"/>
                  </a:lnTo>
                  <a:lnTo>
                    <a:pt x="278" y="70"/>
                  </a:lnTo>
                  <a:lnTo>
                    <a:pt x="272" y="76"/>
                  </a:lnTo>
                  <a:lnTo>
                    <a:pt x="296" y="80"/>
                  </a:lnTo>
                  <a:lnTo>
                    <a:pt x="290" y="86"/>
                  </a:lnTo>
                  <a:lnTo>
                    <a:pt x="308" y="88"/>
                  </a:lnTo>
                  <a:lnTo>
                    <a:pt x="284" y="86"/>
                  </a:lnTo>
                  <a:lnTo>
                    <a:pt x="282" y="80"/>
                  </a:lnTo>
                  <a:lnTo>
                    <a:pt x="280" y="88"/>
                  </a:lnTo>
                  <a:lnTo>
                    <a:pt x="286" y="92"/>
                  </a:lnTo>
                  <a:lnTo>
                    <a:pt x="276" y="94"/>
                  </a:lnTo>
                  <a:lnTo>
                    <a:pt x="244" y="92"/>
                  </a:lnTo>
                  <a:lnTo>
                    <a:pt x="258" y="84"/>
                  </a:lnTo>
                  <a:lnTo>
                    <a:pt x="222" y="92"/>
                  </a:lnTo>
                  <a:lnTo>
                    <a:pt x="176" y="102"/>
                  </a:lnTo>
                  <a:lnTo>
                    <a:pt x="190" y="108"/>
                  </a:lnTo>
                  <a:lnTo>
                    <a:pt x="180" y="110"/>
                  </a:lnTo>
                  <a:lnTo>
                    <a:pt x="178" y="122"/>
                  </a:lnTo>
                  <a:lnTo>
                    <a:pt x="216" y="122"/>
                  </a:lnTo>
                  <a:lnTo>
                    <a:pt x="222" y="126"/>
                  </a:lnTo>
                  <a:lnTo>
                    <a:pt x="256" y="116"/>
                  </a:lnTo>
                  <a:lnTo>
                    <a:pt x="248" y="124"/>
                  </a:lnTo>
                  <a:lnTo>
                    <a:pt x="242" y="126"/>
                  </a:lnTo>
                  <a:lnTo>
                    <a:pt x="236" y="136"/>
                  </a:lnTo>
                  <a:lnTo>
                    <a:pt x="210" y="142"/>
                  </a:lnTo>
                  <a:lnTo>
                    <a:pt x="172" y="152"/>
                  </a:lnTo>
                  <a:lnTo>
                    <a:pt x="180" y="148"/>
                  </a:lnTo>
                  <a:lnTo>
                    <a:pt x="166" y="152"/>
                  </a:lnTo>
                  <a:lnTo>
                    <a:pt x="150" y="158"/>
                  </a:lnTo>
                  <a:lnTo>
                    <a:pt x="152" y="158"/>
                  </a:lnTo>
                  <a:lnTo>
                    <a:pt x="144" y="162"/>
                  </a:lnTo>
                  <a:lnTo>
                    <a:pt x="120" y="172"/>
                  </a:lnTo>
                  <a:lnTo>
                    <a:pt x="112" y="174"/>
                  </a:lnTo>
                  <a:lnTo>
                    <a:pt x="114" y="176"/>
                  </a:lnTo>
                  <a:lnTo>
                    <a:pt x="104" y="178"/>
                  </a:lnTo>
                  <a:lnTo>
                    <a:pt x="108" y="186"/>
                  </a:lnTo>
                  <a:lnTo>
                    <a:pt x="126" y="178"/>
                  </a:lnTo>
                  <a:lnTo>
                    <a:pt x="108" y="188"/>
                  </a:lnTo>
                  <a:lnTo>
                    <a:pt x="126" y="194"/>
                  </a:lnTo>
                  <a:lnTo>
                    <a:pt x="120" y="194"/>
                  </a:lnTo>
                  <a:lnTo>
                    <a:pt x="124" y="196"/>
                  </a:lnTo>
                  <a:lnTo>
                    <a:pt x="112" y="196"/>
                  </a:lnTo>
                  <a:lnTo>
                    <a:pt x="106" y="194"/>
                  </a:lnTo>
                  <a:lnTo>
                    <a:pt x="94" y="200"/>
                  </a:lnTo>
                  <a:lnTo>
                    <a:pt x="100" y="212"/>
                  </a:lnTo>
                  <a:lnTo>
                    <a:pt x="126" y="206"/>
                  </a:lnTo>
                  <a:lnTo>
                    <a:pt x="142" y="196"/>
                  </a:lnTo>
                  <a:lnTo>
                    <a:pt x="126" y="208"/>
                  </a:lnTo>
                  <a:lnTo>
                    <a:pt x="116" y="220"/>
                  </a:lnTo>
                  <a:lnTo>
                    <a:pt x="112" y="226"/>
                  </a:lnTo>
                  <a:lnTo>
                    <a:pt x="112" y="228"/>
                  </a:lnTo>
                  <a:lnTo>
                    <a:pt x="102" y="234"/>
                  </a:lnTo>
                  <a:lnTo>
                    <a:pt x="132" y="230"/>
                  </a:lnTo>
                  <a:lnTo>
                    <a:pt x="140" y="232"/>
                  </a:lnTo>
                  <a:lnTo>
                    <a:pt x="142" y="240"/>
                  </a:lnTo>
                  <a:lnTo>
                    <a:pt x="158" y="228"/>
                  </a:lnTo>
                  <a:lnTo>
                    <a:pt x="166" y="230"/>
                  </a:lnTo>
                  <a:lnTo>
                    <a:pt x="154" y="234"/>
                  </a:lnTo>
                  <a:lnTo>
                    <a:pt x="156" y="236"/>
                  </a:lnTo>
                  <a:lnTo>
                    <a:pt x="184" y="230"/>
                  </a:lnTo>
                  <a:lnTo>
                    <a:pt x="158" y="244"/>
                  </a:lnTo>
                  <a:lnTo>
                    <a:pt x="162" y="244"/>
                  </a:lnTo>
                  <a:lnTo>
                    <a:pt x="158" y="244"/>
                  </a:lnTo>
                  <a:lnTo>
                    <a:pt x="144" y="256"/>
                  </a:lnTo>
                  <a:lnTo>
                    <a:pt x="136" y="258"/>
                  </a:lnTo>
                  <a:lnTo>
                    <a:pt x="110" y="272"/>
                  </a:lnTo>
                  <a:lnTo>
                    <a:pt x="68" y="284"/>
                  </a:lnTo>
                  <a:lnTo>
                    <a:pt x="66" y="292"/>
                  </a:lnTo>
                  <a:lnTo>
                    <a:pt x="60" y="292"/>
                  </a:lnTo>
                  <a:lnTo>
                    <a:pt x="56" y="294"/>
                  </a:lnTo>
                  <a:lnTo>
                    <a:pt x="56" y="290"/>
                  </a:lnTo>
                  <a:lnTo>
                    <a:pt x="42" y="290"/>
                  </a:lnTo>
                  <a:lnTo>
                    <a:pt x="0" y="308"/>
                  </a:lnTo>
                  <a:lnTo>
                    <a:pt x="2" y="306"/>
                  </a:lnTo>
                  <a:lnTo>
                    <a:pt x="6" y="308"/>
                  </a:lnTo>
                  <a:lnTo>
                    <a:pt x="14" y="304"/>
                  </a:lnTo>
                  <a:lnTo>
                    <a:pt x="16" y="306"/>
                  </a:lnTo>
                  <a:lnTo>
                    <a:pt x="36" y="298"/>
                  </a:lnTo>
                  <a:lnTo>
                    <a:pt x="46" y="298"/>
                  </a:lnTo>
                  <a:lnTo>
                    <a:pt x="40" y="298"/>
                  </a:lnTo>
                  <a:lnTo>
                    <a:pt x="58" y="294"/>
                  </a:lnTo>
                  <a:lnTo>
                    <a:pt x="72" y="294"/>
                  </a:lnTo>
                  <a:lnTo>
                    <a:pt x="76" y="292"/>
                  </a:lnTo>
                  <a:lnTo>
                    <a:pt x="94" y="288"/>
                  </a:lnTo>
                  <a:lnTo>
                    <a:pt x="98" y="286"/>
                  </a:lnTo>
                  <a:lnTo>
                    <a:pt x="104" y="282"/>
                  </a:lnTo>
                  <a:lnTo>
                    <a:pt x="152" y="262"/>
                  </a:lnTo>
                  <a:lnTo>
                    <a:pt x="196" y="248"/>
                  </a:lnTo>
                  <a:lnTo>
                    <a:pt x="232" y="232"/>
                  </a:lnTo>
                  <a:lnTo>
                    <a:pt x="226" y="226"/>
                  </a:lnTo>
                  <a:lnTo>
                    <a:pt x="258" y="212"/>
                  </a:lnTo>
                  <a:lnTo>
                    <a:pt x="264" y="210"/>
                  </a:lnTo>
                  <a:lnTo>
                    <a:pt x="270" y="204"/>
                  </a:lnTo>
                  <a:lnTo>
                    <a:pt x="298" y="194"/>
                  </a:lnTo>
                  <a:lnTo>
                    <a:pt x="324" y="184"/>
                  </a:lnTo>
                  <a:lnTo>
                    <a:pt x="344" y="182"/>
                  </a:lnTo>
                  <a:lnTo>
                    <a:pt x="332" y="186"/>
                  </a:lnTo>
                  <a:lnTo>
                    <a:pt x="336" y="192"/>
                  </a:lnTo>
                  <a:lnTo>
                    <a:pt x="328" y="190"/>
                  </a:lnTo>
                  <a:lnTo>
                    <a:pt x="300" y="194"/>
                  </a:lnTo>
                  <a:lnTo>
                    <a:pt x="272" y="214"/>
                  </a:lnTo>
                  <a:lnTo>
                    <a:pt x="286" y="212"/>
                  </a:lnTo>
                  <a:lnTo>
                    <a:pt x="266" y="222"/>
                  </a:lnTo>
                  <a:lnTo>
                    <a:pt x="276" y="222"/>
                  </a:lnTo>
                  <a:lnTo>
                    <a:pt x="298" y="214"/>
                  </a:lnTo>
                  <a:lnTo>
                    <a:pt x="292" y="218"/>
                  </a:lnTo>
                  <a:lnTo>
                    <a:pt x="298" y="214"/>
                  </a:lnTo>
                  <a:lnTo>
                    <a:pt x="302" y="214"/>
                  </a:lnTo>
                  <a:lnTo>
                    <a:pt x="306" y="212"/>
                  </a:lnTo>
                  <a:lnTo>
                    <a:pt x="316" y="208"/>
                  </a:lnTo>
                  <a:lnTo>
                    <a:pt x="324" y="210"/>
                  </a:lnTo>
                  <a:lnTo>
                    <a:pt x="342" y="200"/>
                  </a:lnTo>
                  <a:lnTo>
                    <a:pt x="340" y="200"/>
                  </a:lnTo>
                  <a:lnTo>
                    <a:pt x="344" y="196"/>
                  </a:lnTo>
                  <a:lnTo>
                    <a:pt x="342" y="194"/>
                  </a:lnTo>
                  <a:lnTo>
                    <a:pt x="352" y="192"/>
                  </a:lnTo>
                  <a:lnTo>
                    <a:pt x="368" y="184"/>
                  </a:lnTo>
                  <a:lnTo>
                    <a:pt x="356" y="192"/>
                  </a:lnTo>
                  <a:lnTo>
                    <a:pt x="362" y="190"/>
                  </a:lnTo>
                  <a:lnTo>
                    <a:pt x="360" y="192"/>
                  </a:lnTo>
                  <a:lnTo>
                    <a:pt x="384" y="188"/>
                  </a:lnTo>
                  <a:lnTo>
                    <a:pt x="378" y="188"/>
                  </a:lnTo>
                  <a:lnTo>
                    <a:pt x="376" y="194"/>
                  </a:lnTo>
                  <a:lnTo>
                    <a:pt x="372" y="194"/>
                  </a:lnTo>
                  <a:lnTo>
                    <a:pt x="380" y="194"/>
                  </a:lnTo>
                  <a:lnTo>
                    <a:pt x="374" y="200"/>
                  </a:lnTo>
                  <a:lnTo>
                    <a:pt x="382" y="202"/>
                  </a:lnTo>
                  <a:lnTo>
                    <a:pt x="396" y="196"/>
                  </a:lnTo>
                  <a:lnTo>
                    <a:pt x="390" y="200"/>
                  </a:lnTo>
                  <a:lnTo>
                    <a:pt x="394" y="206"/>
                  </a:lnTo>
                  <a:lnTo>
                    <a:pt x="414" y="208"/>
                  </a:lnTo>
                  <a:lnTo>
                    <a:pt x="434" y="208"/>
                  </a:lnTo>
                  <a:lnTo>
                    <a:pt x="434" y="212"/>
                  </a:lnTo>
                  <a:lnTo>
                    <a:pt x="456" y="210"/>
                  </a:lnTo>
                  <a:lnTo>
                    <a:pt x="466" y="212"/>
                  </a:lnTo>
                  <a:lnTo>
                    <a:pt x="458" y="216"/>
                  </a:lnTo>
                  <a:lnTo>
                    <a:pt x="462" y="210"/>
                  </a:lnTo>
                  <a:lnTo>
                    <a:pt x="452" y="218"/>
                  </a:lnTo>
                  <a:lnTo>
                    <a:pt x="462" y="230"/>
                  </a:lnTo>
                  <a:lnTo>
                    <a:pt x="472" y="242"/>
                  </a:lnTo>
                  <a:lnTo>
                    <a:pt x="478" y="242"/>
                  </a:lnTo>
                  <a:lnTo>
                    <a:pt x="478" y="230"/>
                  </a:lnTo>
                  <a:lnTo>
                    <a:pt x="484" y="232"/>
                  </a:lnTo>
                  <a:lnTo>
                    <a:pt x="490" y="230"/>
                  </a:lnTo>
                  <a:lnTo>
                    <a:pt x="492" y="230"/>
                  </a:lnTo>
                  <a:lnTo>
                    <a:pt x="488" y="236"/>
                  </a:lnTo>
                  <a:lnTo>
                    <a:pt x="488" y="240"/>
                  </a:lnTo>
                  <a:lnTo>
                    <a:pt x="490" y="244"/>
                  </a:lnTo>
                  <a:lnTo>
                    <a:pt x="506" y="224"/>
                  </a:lnTo>
                  <a:lnTo>
                    <a:pt x="504" y="234"/>
                  </a:lnTo>
                  <a:lnTo>
                    <a:pt x="506" y="244"/>
                  </a:lnTo>
                  <a:lnTo>
                    <a:pt x="510" y="242"/>
                  </a:lnTo>
                  <a:lnTo>
                    <a:pt x="512" y="246"/>
                  </a:lnTo>
                  <a:lnTo>
                    <a:pt x="506" y="250"/>
                  </a:lnTo>
                  <a:lnTo>
                    <a:pt x="516" y="250"/>
                  </a:lnTo>
                  <a:lnTo>
                    <a:pt x="512" y="250"/>
                  </a:lnTo>
                  <a:lnTo>
                    <a:pt x="512" y="256"/>
                  </a:lnTo>
                  <a:lnTo>
                    <a:pt x="506" y="256"/>
                  </a:lnTo>
                  <a:lnTo>
                    <a:pt x="506" y="262"/>
                  </a:lnTo>
                  <a:lnTo>
                    <a:pt x="500" y="262"/>
                  </a:lnTo>
                  <a:lnTo>
                    <a:pt x="502" y="264"/>
                  </a:lnTo>
                  <a:lnTo>
                    <a:pt x="504" y="274"/>
                  </a:lnTo>
                  <a:lnTo>
                    <a:pt x="512" y="284"/>
                  </a:lnTo>
                  <a:lnTo>
                    <a:pt x="504" y="284"/>
                  </a:lnTo>
                  <a:lnTo>
                    <a:pt x="490" y="296"/>
                  </a:lnTo>
                  <a:lnTo>
                    <a:pt x="496" y="294"/>
                  </a:lnTo>
                  <a:lnTo>
                    <a:pt x="516" y="286"/>
                  </a:lnTo>
                  <a:lnTo>
                    <a:pt x="504" y="302"/>
                  </a:lnTo>
                  <a:lnTo>
                    <a:pt x="500" y="304"/>
                  </a:lnTo>
                  <a:lnTo>
                    <a:pt x="512" y="302"/>
                  </a:lnTo>
                  <a:lnTo>
                    <a:pt x="504" y="306"/>
                  </a:lnTo>
                  <a:lnTo>
                    <a:pt x="500" y="310"/>
                  </a:lnTo>
                  <a:lnTo>
                    <a:pt x="518" y="3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1" name="Freeform 418"/>
            <p:cNvSpPr>
              <a:spLocks/>
            </p:cNvSpPr>
            <p:nvPr/>
          </p:nvSpPr>
          <p:spPr bwMode="auto">
            <a:xfrm>
              <a:off x="214" y="1780"/>
              <a:ext cx="44" cy="22"/>
            </a:xfrm>
            <a:custGeom>
              <a:avLst/>
              <a:gdLst>
                <a:gd name="T0" fmla="*/ 44 w 44"/>
                <a:gd name="T1" fmla="*/ 6 h 22"/>
                <a:gd name="T2" fmla="*/ 40 w 44"/>
                <a:gd name="T3" fmla="*/ 6 h 22"/>
                <a:gd name="T4" fmla="*/ 42 w 44"/>
                <a:gd name="T5" fmla="*/ 2 h 22"/>
                <a:gd name="T6" fmla="*/ 40 w 44"/>
                <a:gd name="T7" fmla="*/ 0 h 22"/>
                <a:gd name="T8" fmla="*/ 36 w 44"/>
                <a:gd name="T9" fmla="*/ 0 h 22"/>
                <a:gd name="T10" fmla="*/ 32 w 44"/>
                <a:gd name="T11" fmla="*/ 2 h 22"/>
                <a:gd name="T12" fmla="*/ 28 w 44"/>
                <a:gd name="T13" fmla="*/ 2 h 22"/>
                <a:gd name="T14" fmla="*/ 22 w 44"/>
                <a:gd name="T15" fmla="*/ 4 h 22"/>
                <a:gd name="T16" fmla="*/ 14 w 44"/>
                <a:gd name="T17" fmla="*/ 12 h 22"/>
                <a:gd name="T18" fmla="*/ 14 w 44"/>
                <a:gd name="T19" fmla="*/ 6 h 22"/>
                <a:gd name="T20" fmla="*/ 2 w 44"/>
                <a:gd name="T21" fmla="*/ 14 h 22"/>
                <a:gd name="T22" fmla="*/ 2 w 44"/>
                <a:gd name="T23" fmla="*/ 20 h 22"/>
                <a:gd name="T24" fmla="*/ 4 w 44"/>
                <a:gd name="T25" fmla="*/ 16 h 22"/>
                <a:gd name="T26" fmla="*/ 8 w 44"/>
                <a:gd name="T27" fmla="*/ 16 h 22"/>
                <a:gd name="T28" fmla="*/ 0 w 44"/>
                <a:gd name="T29" fmla="*/ 22 h 22"/>
                <a:gd name="T30" fmla="*/ 10 w 44"/>
                <a:gd name="T31" fmla="*/ 16 h 22"/>
                <a:gd name="T32" fmla="*/ 28 w 44"/>
                <a:gd name="T33" fmla="*/ 10 h 22"/>
                <a:gd name="T34" fmla="*/ 32 w 44"/>
                <a:gd name="T35" fmla="*/ 8 h 22"/>
                <a:gd name="T36" fmla="*/ 44 w 44"/>
                <a:gd name="T37" fmla="*/ 6 h 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"/>
                <a:gd name="T58" fmla="*/ 0 h 22"/>
                <a:gd name="T59" fmla="*/ 44 w 44"/>
                <a:gd name="T60" fmla="*/ 22 h 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" h="22">
                  <a:moveTo>
                    <a:pt x="44" y="6"/>
                  </a:moveTo>
                  <a:lnTo>
                    <a:pt x="40" y="6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22" y="4"/>
                  </a:lnTo>
                  <a:lnTo>
                    <a:pt x="14" y="12"/>
                  </a:lnTo>
                  <a:lnTo>
                    <a:pt x="14" y="6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0" y="22"/>
                  </a:lnTo>
                  <a:lnTo>
                    <a:pt x="10" y="16"/>
                  </a:lnTo>
                  <a:lnTo>
                    <a:pt x="28" y="10"/>
                  </a:lnTo>
                  <a:lnTo>
                    <a:pt x="32" y="8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2" name="Freeform 419"/>
            <p:cNvSpPr>
              <a:spLocks/>
            </p:cNvSpPr>
            <p:nvPr/>
          </p:nvSpPr>
          <p:spPr bwMode="auto">
            <a:xfrm>
              <a:off x="106" y="1670"/>
              <a:ext cx="38" cy="12"/>
            </a:xfrm>
            <a:custGeom>
              <a:avLst/>
              <a:gdLst>
                <a:gd name="T0" fmla="*/ 38 w 38"/>
                <a:gd name="T1" fmla="*/ 6 h 12"/>
                <a:gd name="T2" fmla="*/ 20 w 38"/>
                <a:gd name="T3" fmla="*/ 12 h 12"/>
                <a:gd name="T4" fmla="*/ 12 w 38"/>
                <a:gd name="T5" fmla="*/ 4 h 12"/>
                <a:gd name="T6" fmla="*/ 14 w 38"/>
                <a:gd name="T7" fmla="*/ 8 h 12"/>
                <a:gd name="T8" fmla="*/ 0 w 38"/>
                <a:gd name="T9" fmla="*/ 6 h 12"/>
                <a:gd name="T10" fmla="*/ 4 w 38"/>
                <a:gd name="T11" fmla="*/ 0 h 12"/>
                <a:gd name="T12" fmla="*/ 20 w 38"/>
                <a:gd name="T13" fmla="*/ 0 h 12"/>
                <a:gd name="T14" fmla="*/ 38 w 38"/>
                <a:gd name="T15" fmla="*/ 6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12"/>
                <a:gd name="T26" fmla="*/ 38 w 38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12">
                  <a:moveTo>
                    <a:pt x="38" y="6"/>
                  </a:moveTo>
                  <a:lnTo>
                    <a:pt x="20" y="12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0" y="6"/>
                  </a:lnTo>
                  <a:lnTo>
                    <a:pt x="4" y="0"/>
                  </a:lnTo>
                  <a:lnTo>
                    <a:pt x="20" y="0"/>
                  </a:lnTo>
                  <a:lnTo>
                    <a:pt x="38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3" name="Freeform 420"/>
            <p:cNvSpPr>
              <a:spLocks/>
            </p:cNvSpPr>
            <p:nvPr/>
          </p:nvSpPr>
          <p:spPr bwMode="auto">
            <a:xfrm>
              <a:off x="502" y="1814"/>
              <a:ext cx="20" cy="32"/>
            </a:xfrm>
            <a:custGeom>
              <a:avLst/>
              <a:gdLst>
                <a:gd name="T0" fmla="*/ 12 w 20"/>
                <a:gd name="T1" fmla="*/ 28 h 32"/>
                <a:gd name="T2" fmla="*/ 8 w 20"/>
                <a:gd name="T3" fmla="*/ 32 h 32"/>
                <a:gd name="T4" fmla="*/ 8 w 20"/>
                <a:gd name="T5" fmla="*/ 24 h 32"/>
                <a:gd name="T6" fmla="*/ 0 w 20"/>
                <a:gd name="T7" fmla="*/ 18 h 32"/>
                <a:gd name="T8" fmla="*/ 6 w 20"/>
                <a:gd name="T9" fmla="*/ 18 h 32"/>
                <a:gd name="T10" fmla="*/ 12 w 20"/>
                <a:gd name="T11" fmla="*/ 12 h 32"/>
                <a:gd name="T12" fmla="*/ 6 w 20"/>
                <a:gd name="T13" fmla="*/ 14 h 32"/>
                <a:gd name="T14" fmla="*/ 12 w 20"/>
                <a:gd name="T15" fmla="*/ 6 h 32"/>
                <a:gd name="T16" fmla="*/ 12 w 20"/>
                <a:gd name="T17" fmla="*/ 2 h 32"/>
                <a:gd name="T18" fmla="*/ 18 w 20"/>
                <a:gd name="T19" fmla="*/ 0 h 32"/>
                <a:gd name="T20" fmla="*/ 20 w 20"/>
                <a:gd name="T21" fmla="*/ 14 h 32"/>
                <a:gd name="T22" fmla="*/ 16 w 20"/>
                <a:gd name="T23" fmla="*/ 12 h 32"/>
                <a:gd name="T24" fmla="*/ 16 w 20"/>
                <a:gd name="T25" fmla="*/ 18 h 32"/>
                <a:gd name="T26" fmla="*/ 12 w 20"/>
                <a:gd name="T27" fmla="*/ 28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32"/>
                <a:gd name="T44" fmla="*/ 20 w 20"/>
                <a:gd name="T45" fmla="*/ 32 h 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32">
                  <a:moveTo>
                    <a:pt x="12" y="28"/>
                  </a:moveTo>
                  <a:lnTo>
                    <a:pt x="8" y="32"/>
                  </a:lnTo>
                  <a:lnTo>
                    <a:pt x="8" y="24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4" name="Freeform 421"/>
            <p:cNvSpPr>
              <a:spLocks/>
            </p:cNvSpPr>
            <p:nvPr/>
          </p:nvSpPr>
          <p:spPr bwMode="auto">
            <a:xfrm>
              <a:off x="516" y="1774"/>
              <a:ext cx="20" cy="24"/>
            </a:xfrm>
            <a:custGeom>
              <a:avLst/>
              <a:gdLst>
                <a:gd name="T0" fmla="*/ 18 w 20"/>
                <a:gd name="T1" fmla="*/ 14 h 24"/>
                <a:gd name="T2" fmla="*/ 14 w 20"/>
                <a:gd name="T3" fmla="*/ 16 h 24"/>
                <a:gd name="T4" fmla="*/ 0 w 20"/>
                <a:gd name="T5" fmla="*/ 24 h 24"/>
                <a:gd name="T6" fmla="*/ 2 w 20"/>
                <a:gd name="T7" fmla="*/ 20 h 24"/>
                <a:gd name="T8" fmla="*/ 14 w 20"/>
                <a:gd name="T9" fmla="*/ 0 h 24"/>
                <a:gd name="T10" fmla="*/ 20 w 20"/>
                <a:gd name="T11" fmla="*/ 2 h 24"/>
                <a:gd name="T12" fmla="*/ 18 w 20"/>
                <a:gd name="T13" fmla="*/ 14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24"/>
                <a:gd name="T23" fmla="*/ 20 w 2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24">
                  <a:moveTo>
                    <a:pt x="18" y="14"/>
                  </a:moveTo>
                  <a:lnTo>
                    <a:pt x="14" y="1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1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5" name="Freeform 422"/>
            <p:cNvSpPr>
              <a:spLocks/>
            </p:cNvSpPr>
            <p:nvPr/>
          </p:nvSpPr>
          <p:spPr bwMode="auto">
            <a:xfrm>
              <a:off x="0" y="1838"/>
              <a:ext cx="30" cy="12"/>
            </a:xfrm>
            <a:custGeom>
              <a:avLst/>
              <a:gdLst>
                <a:gd name="T0" fmla="*/ 30 w 30"/>
                <a:gd name="T1" fmla="*/ 8 h 12"/>
                <a:gd name="T2" fmla="*/ 24 w 30"/>
                <a:gd name="T3" fmla="*/ 0 h 12"/>
                <a:gd name="T4" fmla="*/ 0 w 30"/>
                <a:gd name="T5" fmla="*/ 8 h 12"/>
                <a:gd name="T6" fmla="*/ 8 w 30"/>
                <a:gd name="T7" fmla="*/ 12 h 12"/>
                <a:gd name="T8" fmla="*/ 30 w 30"/>
                <a:gd name="T9" fmla="*/ 8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2"/>
                <a:gd name="T17" fmla="*/ 30 w 30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2">
                  <a:moveTo>
                    <a:pt x="30" y="8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8" y="12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6" name="Freeform 423"/>
            <p:cNvSpPr>
              <a:spLocks/>
            </p:cNvSpPr>
            <p:nvPr/>
          </p:nvSpPr>
          <p:spPr bwMode="auto">
            <a:xfrm>
              <a:off x="88" y="1732"/>
              <a:ext cx="22" cy="10"/>
            </a:xfrm>
            <a:custGeom>
              <a:avLst/>
              <a:gdLst>
                <a:gd name="T0" fmla="*/ 22 w 22"/>
                <a:gd name="T1" fmla="*/ 8 h 10"/>
                <a:gd name="T2" fmla="*/ 14 w 22"/>
                <a:gd name="T3" fmla="*/ 10 h 10"/>
                <a:gd name="T4" fmla="*/ 0 w 22"/>
                <a:gd name="T5" fmla="*/ 6 h 10"/>
                <a:gd name="T6" fmla="*/ 22 w 22"/>
                <a:gd name="T7" fmla="*/ 0 h 10"/>
                <a:gd name="T8" fmla="*/ 22 w 22"/>
                <a:gd name="T9" fmla="*/ 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0"/>
                <a:gd name="T17" fmla="*/ 22 w 2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0">
                  <a:moveTo>
                    <a:pt x="22" y="8"/>
                  </a:moveTo>
                  <a:lnTo>
                    <a:pt x="14" y="10"/>
                  </a:lnTo>
                  <a:lnTo>
                    <a:pt x="0" y="6"/>
                  </a:lnTo>
                  <a:lnTo>
                    <a:pt x="22" y="0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7" name="Freeform 424"/>
            <p:cNvSpPr>
              <a:spLocks/>
            </p:cNvSpPr>
            <p:nvPr/>
          </p:nvSpPr>
          <p:spPr bwMode="auto">
            <a:xfrm>
              <a:off x="500" y="1774"/>
              <a:ext cx="22" cy="16"/>
            </a:xfrm>
            <a:custGeom>
              <a:avLst/>
              <a:gdLst>
                <a:gd name="T0" fmla="*/ 16 w 22"/>
                <a:gd name="T1" fmla="*/ 16 h 16"/>
                <a:gd name="T2" fmla="*/ 16 w 22"/>
                <a:gd name="T3" fmla="*/ 10 h 16"/>
                <a:gd name="T4" fmla="*/ 10 w 22"/>
                <a:gd name="T5" fmla="*/ 6 h 16"/>
                <a:gd name="T6" fmla="*/ 22 w 22"/>
                <a:gd name="T7" fmla="*/ 8 h 16"/>
                <a:gd name="T8" fmla="*/ 20 w 22"/>
                <a:gd name="T9" fmla="*/ 6 h 16"/>
                <a:gd name="T10" fmla="*/ 14 w 22"/>
                <a:gd name="T11" fmla="*/ 6 h 16"/>
                <a:gd name="T12" fmla="*/ 16 w 22"/>
                <a:gd name="T13" fmla="*/ 0 h 16"/>
                <a:gd name="T14" fmla="*/ 8 w 22"/>
                <a:gd name="T15" fmla="*/ 4 h 16"/>
                <a:gd name="T16" fmla="*/ 6 w 22"/>
                <a:gd name="T17" fmla="*/ 8 h 16"/>
                <a:gd name="T18" fmla="*/ 0 w 22"/>
                <a:gd name="T19" fmla="*/ 8 h 16"/>
                <a:gd name="T20" fmla="*/ 6 w 22"/>
                <a:gd name="T21" fmla="*/ 16 h 16"/>
                <a:gd name="T22" fmla="*/ 8 w 22"/>
                <a:gd name="T23" fmla="*/ 10 h 16"/>
                <a:gd name="T24" fmla="*/ 16 w 22"/>
                <a:gd name="T25" fmla="*/ 16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"/>
                <a:gd name="T40" fmla="*/ 0 h 16"/>
                <a:gd name="T41" fmla="*/ 22 w 22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" h="16">
                  <a:moveTo>
                    <a:pt x="16" y="16"/>
                  </a:moveTo>
                  <a:lnTo>
                    <a:pt x="16" y="10"/>
                  </a:lnTo>
                  <a:lnTo>
                    <a:pt x="10" y="6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6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0" y="8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8" name="Freeform 425"/>
            <p:cNvSpPr>
              <a:spLocks/>
            </p:cNvSpPr>
            <p:nvPr/>
          </p:nvSpPr>
          <p:spPr bwMode="auto">
            <a:xfrm>
              <a:off x="498" y="1790"/>
              <a:ext cx="14" cy="24"/>
            </a:xfrm>
            <a:custGeom>
              <a:avLst/>
              <a:gdLst>
                <a:gd name="T0" fmla="*/ 0 w 14"/>
                <a:gd name="T1" fmla="*/ 24 h 24"/>
                <a:gd name="T2" fmla="*/ 14 w 14"/>
                <a:gd name="T3" fmla="*/ 0 h 24"/>
                <a:gd name="T4" fmla="*/ 4 w 14"/>
                <a:gd name="T5" fmla="*/ 4 h 24"/>
                <a:gd name="T6" fmla="*/ 0 w 14"/>
                <a:gd name="T7" fmla="*/ 24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0" y="24"/>
                  </a:moveTo>
                  <a:lnTo>
                    <a:pt x="14" y="0"/>
                  </a:lnTo>
                  <a:lnTo>
                    <a:pt x="4" y="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9" name="Freeform 426"/>
            <p:cNvSpPr>
              <a:spLocks/>
            </p:cNvSpPr>
            <p:nvPr/>
          </p:nvSpPr>
          <p:spPr bwMode="auto">
            <a:xfrm>
              <a:off x="520" y="1800"/>
              <a:ext cx="14" cy="10"/>
            </a:xfrm>
            <a:custGeom>
              <a:avLst/>
              <a:gdLst>
                <a:gd name="T0" fmla="*/ 12 w 14"/>
                <a:gd name="T1" fmla="*/ 6 h 10"/>
                <a:gd name="T2" fmla="*/ 14 w 14"/>
                <a:gd name="T3" fmla="*/ 4 h 10"/>
                <a:gd name="T4" fmla="*/ 4 w 14"/>
                <a:gd name="T5" fmla="*/ 0 h 10"/>
                <a:gd name="T6" fmla="*/ 0 w 14"/>
                <a:gd name="T7" fmla="*/ 6 h 10"/>
                <a:gd name="T8" fmla="*/ 4 w 14"/>
                <a:gd name="T9" fmla="*/ 10 h 10"/>
                <a:gd name="T10" fmla="*/ 8 w 14"/>
                <a:gd name="T11" fmla="*/ 6 h 10"/>
                <a:gd name="T12" fmla="*/ 12 w 14"/>
                <a:gd name="T13" fmla="*/ 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0"/>
                <a:gd name="T23" fmla="*/ 14 w 14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0">
                  <a:moveTo>
                    <a:pt x="12" y="6"/>
                  </a:moveTo>
                  <a:lnTo>
                    <a:pt x="14" y="4"/>
                  </a:lnTo>
                  <a:lnTo>
                    <a:pt x="4" y="0"/>
                  </a:lnTo>
                  <a:lnTo>
                    <a:pt x="0" y="6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0" name="Freeform 427"/>
            <p:cNvSpPr>
              <a:spLocks/>
            </p:cNvSpPr>
            <p:nvPr/>
          </p:nvSpPr>
          <p:spPr bwMode="auto">
            <a:xfrm>
              <a:off x="506" y="1802"/>
              <a:ext cx="10" cy="12"/>
            </a:xfrm>
            <a:custGeom>
              <a:avLst/>
              <a:gdLst>
                <a:gd name="T0" fmla="*/ 10 w 10"/>
                <a:gd name="T1" fmla="*/ 4 h 12"/>
                <a:gd name="T2" fmla="*/ 0 w 10"/>
                <a:gd name="T3" fmla="*/ 12 h 12"/>
                <a:gd name="T4" fmla="*/ 4 w 10"/>
                <a:gd name="T5" fmla="*/ 0 h 12"/>
                <a:gd name="T6" fmla="*/ 10 w 10"/>
                <a:gd name="T7" fmla="*/ 4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2"/>
                <a:gd name="T14" fmla="*/ 10 w 10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2">
                  <a:moveTo>
                    <a:pt x="10" y="4"/>
                  </a:moveTo>
                  <a:lnTo>
                    <a:pt x="0" y="12"/>
                  </a:lnTo>
                  <a:lnTo>
                    <a:pt x="4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1" name="Freeform 428"/>
            <p:cNvSpPr>
              <a:spLocks/>
            </p:cNvSpPr>
            <p:nvPr/>
          </p:nvSpPr>
          <p:spPr bwMode="auto">
            <a:xfrm>
              <a:off x="1294" y="2126"/>
              <a:ext cx="40" cy="8"/>
            </a:xfrm>
            <a:custGeom>
              <a:avLst/>
              <a:gdLst>
                <a:gd name="T0" fmla="*/ 40 w 40"/>
                <a:gd name="T1" fmla="*/ 0 h 8"/>
                <a:gd name="T2" fmla="*/ 28 w 40"/>
                <a:gd name="T3" fmla="*/ 2 h 8"/>
                <a:gd name="T4" fmla="*/ 32 w 40"/>
                <a:gd name="T5" fmla="*/ 0 h 8"/>
                <a:gd name="T6" fmla="*/ 0 w 40"/>
                <a:gd name="T7" fmla="*/ 8 h 8"/>
                <a:gd name="T8" fmla="*/ 22 w 40"/>
                <a:gd name="T9" fmla="*/ 4 h 8"/>
                <a:gd name="T10" fmla="*/ 40 w 4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8"/>
                <a:gd name="T20" fmla="*/ 40 w 4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8">
                  <a:moveTo>
                    <a:pt x="40" y="0"/>
                  </a:moveTo>
                  <a:lnTo>
                    <a:pt x="28" y="2"/>
                  </a:lnTo>
                  <a:lnTo>
                    <a:pt x="32" y="0"/>
                  </a:lnTo>
                  <a:lnTo>
                    <a:pt x="0" y="8"/>
                  </a:lnTo>
                  <a:lnTo>
                    <a:pt x="22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2" name="Freeform 429"/>
            <p:cNvSpPr>
              <a:spLocks/>
            </p:cNvSpPr>
            <p:nvPr/>
          </p:nvSpPr>
          <p:spPr bwMode="auto">
            <a:xfrm>
              <a:off x="2240" y="2412"/>
              <a:ext cx="152" cy="146"/>
            </a:xfrm>
            <a:custGeom>
              <a:avLst/>
              <a:gdLst>
                <a:gd name="T0" fmla="*/ 2 w 152"/>
                <a:gd name="T1" fmla="*/ 134 h 146"/>
                <a:gd name="T2" fmla="*/ 0 w 152"/>
                <a:gd name="T3" fmla="*/ 146 h 146"/>
                <a:gd name="T4" fmla="*/ 2 w 152"/>
                <a:gd name="T5" fmla="*/ 134 h 146"/>
                <a:gd name="T6" fmla="*/ 12 w 152"/>
                <a:gd name="T7" fmla="*/ 108 h 146"/>
                <a:gd name="T8" fmla="*/ 24 w 152"/>
                <a:gd name="T9" fmla="*/ 82 h 146"/>
                <a:gd name="T10" fmla="*/ 22 w 152"/>
                <a:gd name="T11" fmla="*/ 84 h 146"/>
                <a:gd name="T12" fmla="*/ 36 w 152"/>
                <a:gd name="T13" fmla="*/ 66 h 146"/>
                <a:gd name="T14" fmla="*/ 42 w 152"/>
                <a:gd name="T15" fmla="*/ 50 h 146"/>
                <a:gd name="T16" fmla="*/ 50 w 152"/>
                <a:gd name="T17" fmla="*/ 34 h 146"/>
                <a:gd name="T18" fmla="*/ 64 w 152"/>
                <a:gd name="T19" fmla="*/ 20 h 146"/>
                <a:gd name="T20" fmla="*/ 72 w 152"/>
                <a:gd name="T21" fmla="*/ 0 h 146"/>
                <a:gd name="T22" fmla="*/ 94 w 152"/>
                <a:gd name="T23" fmla="*/ 0 h 146"/>
                <a:gd name="T24" fmla="*/ 114 w 152"/>
                <a:gd name="T25" fmla="*/ 0 h 146"/>
                <a:gd name="T26" fmla="*/ 134 w 152"/>
                <a:gd name="T27" fmla="*/ 0 h 146"/>
                <a:gd name="T28" fmla="*/ 152 w 152"/>
                <a:gd name="T29" fmla="*/ 0 h 146"/>
                <a:gd name="T30" fmla="*/ 152 w 152"/>
                <a:gd name="T31" fmla="*/ 6 h 146"/>
                <a:gd name="T32" fmla="*/ 152 w 152"/>
                <a:gd name="T33" fmla="*/ 34 h 146"/>
                <a:gd name="T34" fmla="*/ 136 w 152"/>
                <a:gd name="T35" fmla="*/ 34 h 146"/>
                <a:gd name="T36" fmla="*/ 124 w 152"/>
                <a:gd name="T37" fmla="*/ 34 h 146"/>
                <a:gd name="T38" fmla="*/ 106 w 152"/>
                <a:gd name="T39" fmla="*/ 34 h 146"/>
                <a:gd name="T40" fmla="*/ 94 w 152"/>
                <a:gd name="T41" fmla="*/ 34 h 146"/>
                <a:gd name="T42" fmla="*/ 92 w 152"/>
                <a:gd name="T43" fmla="*/ 62 h 146"/>
                <a:gd name="T44" fmla="*/ 92 w 152"/>
                <a:gd name="T45" fmla="*/ 88 h 146"/>
                <a:gd name="T46" fmla="*/ 74 w 152"/>
                <a:gd name="T47" fmla="*/ 98 h 146"/>
                <a:gd name="T48" fmla="*/ 74 w 152"/>
                <a:gd name="T49" fmla="*/ 116 h 146"/>
                <a:gd name="T50" fmla="*/ 72 w 152"/>
                <a:gd name="T51" fmla="*/ 134 h 146"/>
                <a:gd name="T52" fmla="*/ 54 w 152"/>
                <a:gd name="T53" fmla="*/ 134 h 146"/>
                <a:gd name="T54" fmla="*/ 38 w 152"/>
                <a:gd name="T55" fmla="*/ 134 h 146"/>
                <a:gd name="T56" fmla="*/ 20 w 152"/>
                <a:gd name="T57" fmla="*/ 134 h 146"/>
                <a:gd name="T58" fmla="*/ 2 w 152"/>
                <a:gd name="T59" fmla="*/ 134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2"/>
                <a:gd name="T91" fmla="*/ 0 h 146"/>
                <a:gd name="T92" fmla="*/ 152 w 152"/>
                <a:gd name="T93" fmla="*/ 146 h 14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2" h="146">
                  <a:moveTo>
                    <a:pt x="2" y="134"/>
                  </a:moveTo>
                  <a:lnTo>
                    <a:pt x="0" y="146"/>
                  </a:lnTo>
                  <a:lnTo>
                    <a:pt x="2" y="134"/>
                  </a:lnTo>
                  <a:lnTo>
                    <a:pt x="12" y="108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36" y="66"/>
                  </a:lnTo>
                  <a:lnTo>
                    <a:pt x="42" y="50"/>
                  </a:lnTo>
                  <a:lnTo>
                    <a:pt x="50" y="34"/>
                  </a:lnTo>
                  <a:lnTo>
                    <a:pt x="64" y="20"/>
                  </a:lnTo>
                  <a:lnTo>
                    <a:pt x="72" y="0"/>
                  </a:lnTo>
                  <a:lnTo>
                    <a:pt x="94" y="0"/>
                  </a:lnTo>
                  <a:lnTo>
                    <a:pt x="114" y="0"/>
                  </a:lnTo>
                  <a:lnTo>
                    <a:pt x="134" y="0"/>
                  </a:lnTo>
                  <a:lnTo>
                    <a:pt x="152" y="0"/>
                  </a:lnTo>
                  <a:lnTo>
                    <a:pt x="152" y="6"/>
                  </a:lnTo>
                  <a:lnTo>
                    <a:pt x="152" y="34"/>
                  </a:lnTo>
                  <a:lnTo>
                    <a:pt x="136" y="34"/>
                  </a:lnTo>
                  <a:lnTo>
                    <a:pt x="124" y="34"/>
                  </a:lnTo>
                  <a:lnTo>
                    <a:pt x="106" y="34"/>
                  </a:lnTo>
                  <a:lnTo>
                    <a:pt x="94" y="34"/>
                  </a:lnTo>
                  <a:lnTo>
                    <a:pt x="92" y="62"/>
                  </a:lnTo>
                  <a:lnTo>
                    <a:pt x="92" y="88"/>
                  </a:lnTo>
                  <a:lnTo>
                    <a:pt x="74" y="98"/>
                  </a:lnTo>
                  <a:lnTo>
                    <a:pt x="74" y="116"/>
                  </a:lnTo>
                  <a:lnTo>
                    <a:pt x="72" y="134"/>
                  </a:lnTo>
                  <a:lnTo>
                    <a:pt x="54" y="134"/>
                  </a:lnTo>
                  <a:lnTo>
                    <a:pt x="38" y="134"/>
                  </a:lnTo>
                  <a:lnTo>
                    <a:pt x="20" y="134"/>
                  </a:lnTo>
                  <a:lnTo>
                    <a:pt x="2" y="1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433" name="Group 430"/>
            <p:cNvGrpSpPr>
              <a:grpSpLocks/>
            </p:cNvGrpSpPr>
            <p:nvPr/>
          </p:nvGrpSpPr>
          <p:grpSpPr bwMode="auto">
            <a:xfrm>
              <a:off x="3302" y="1830"/>
              <a:ext cx="646" cy="390"/>
              <a:chOff x="3302" y="1830"/>
              <a:chExt cx="646" cy="390"/>
            </a:xfrm>
          </p:grpSpPr>
          <p:sp>
            <p:nvSpPr>
              <p:cNvPr id="435" name="Freeform 431"/>
              <p:cNvSpPr>
                <a:spLocks/>
              </p:cNvSpPr>
              <p:nvPr/>
            </p:nvSpPr>
            <p:spPr bwMode="auto">
              <a:xfrm>
                <a:off x="3302" y="1830"/>
                <a:ext cx="646" cy="292"/>
              </a:xfrm>
              <a:custGeom>
                <a:avLst/>
                <a:gdLst>
                  <a:gd name="T0" fmla="*/ 76 w 646"/>
                  <a:gd name="T1" fmla="*/ 172 h 292"/>
                  <a:gd name="T2" fmla="*/ 52 w 646"/>
                  <a:gd name="T3" fmla="*/ 184 h 292"/>
                  <a:gd name="T4" fmla="*/ 20 w 646"/>
                  <a:gd name="T5" fmla="*/ 148 h 292"/>
                  <a:gd name="T6" fmla="*/ 2 w 646"/>
                  <a:gd name="T7" fmla="*/ 108 h 292"/>
                  <a:gd name="T8" fmla="*/ 24 w 646"/>
                  <a:gd name="T9" fmla="*/ 96 h 292"/>
                  <a:gd name="T10" fmla="*/ 40 w 646"/>
                  <a:gd name="T11" fmla="*/ 76 h 292"/>
                  <a:gd name="T12" fmla="*/ 76 w 646"/>
                  <a:gd name="T13" fmla="*/ 68 h 292"/>
                  <a:gd name="T14" fmla="*/ 118 w 646"/>
                  <a:gd name="T15" fmla="*/ 88 h 292"/>
                  <a:gd name="T16" fmla="*/ 176 w 646"/>
                  <a:gd name="T17" fmla="*/ 84 h 292"/>
                  <a:gd name="T18" fmla="*/ 208 w 646"/>
                  <a:gd name="T19" fmla="*/ 84 h 292"/>
                  <a:gd name="T20" fmla="*/ 198 w 646"/>
                  <a:gd name="T21" fmla="*/ 40 h 292"/>
                  <a:gd name="T22" fmla="*/ 194 w 646"/>
                  <a:gd name="T23" fmla="*/ 30 h 292"/>
                  <a:gd name="T24" fmla="*/ 236 w 646"/>
                  <a:gd name="T25" fmla="*/ 24 h 292"/>
                  <a:gd name="T26" fmla="*/ 274 w 646"/>
                  <a:gd name="T27" fmla="*/ 12 h 292"/>
                  <a:gd name="T28" fmla="*/ 312 w 646"/>
                  <a:gd name="T29" fmla="*/ 2 h 292"/>
                  <a:gd name="T30" fmla="*/ 340 w 646"/>
                  <a:gd name="T31" fmla="*/ 12 h 292"/>
                  <a:gd name="T32" fmla="*/ 382 w 646"/>
                  <a:gd name="T33" fmla="*/ 30 h 292"/>
                  <a:gd name="T34" fmla="*/ 416 w 646"/>
                  <a:gd name="T35" fmla="*/ 26 h 292"/>
                  <a:gd name="T36" fmla="*/ 440 w 646"/>
                  <a:gd name="T37" fmla="*/ 20 h 292"/>
                  <a:gd name="T38" fmla="*/ 458 w 646"/>
                  <a:gd name="T39" fmla="*/ 44 h 292"/>
                  <a:gd name="T40" fmla="*/ 502 w 646"/>
                  <a:gd name="T41" fmla="*/ 74 h 292"/>
                  <a:gd name="T42" fmla="*/ 528 w 646"/>
                  <a:gd name="T43" fmla="*/ 84 h 292"/>
                  <a:gd name="T44" fmla="*/ 562 w 646"/>
                  <a:gd name="T45" fmla="*/ 86 h 292"/>
                  <a:gd name="T46" fmla="*/ 606 w 646"/>
                  <a:gd name="T47" fmla="*/ 114 h 292"/>
                  <a:gd name="T48" fmla="*/ 646 w 646"/>
                  <a:gd name="T49" fmla="*/ 130 h 292"/>
                  <a:gd name="T50" fmla="*/ 632 w 646"/>
                  <a:gd name="T51" fmla="*/ 150 h 292"/>
                  <a:gd name="T52" fmla="*/ 624 w 646"/>
                  <a:gd name="T53" fmla="*/ 174 h 292"/>
                  <a:gd name="T54" fmla="*/ 600 w 646"/>
                  <a:gd name="T55" fmla="*/ 186 h 292"/>
                  <a:gd name="T56" fmla="*/ 608 w 646"/>
                  <a:gd name="T57" fmla="*/ 212 h 292"/>
                  <a:gd name="T58" fmla="*/ 566 w 646"/>
                  <a:gd name="T59" fmla="*/ 218 h 292"/>
                  <a:gd name="T60" fmla="*/ 584 w 646"/>
                  <a:gd name="T61" fmla="*/ 240 h 292"/>
                  <a:gd name="T62" fmla="*/ 592 w 646"/>
                  <a:gd name="T63" fmla="*/ 258 h 292"/>
                  <a:gd name="T64" fmla="*/ 566 w 646"/>
                  <a:gd name="T65" fmla="*/ 248 h 292"/>
                  <a:gd name="T66" fmla="*/ 524 w 646"/>
                  <a:gd name="T67" fmla="*/ 254 h 292"/>
                  <a:gd name="T68" fmla="*/ 484 w 646"/>
                  <a:gd name="T69" fmla="*/ 252 h 292"/>
                  <a:gd name="T70" fmla="*/ 456 w 646"/>
                  <a:gd name="T71" fmla="*/ 262 h 292"/>
                  <a:gd name="T72" fmla="*/ 426 w 646"/>
                  <a:gd name="T73" fmla="*/ 268 h 292"/>
                  <a:gd name="T74" fmla="*/ 396 w 646"/>
                  <a:gd name="T75" fmla="*/ 292 h 292"/>
                  <a:gd name="T76" fmla="*/ 364 w 646"/>
                  <a:gd name="T77" fmla="*/ 276 h 292"/>
                  <a:gd name="T78" fmla="*/ 342 w 646"/>
                  <a:gd name="T79" fmla="*/ 246 h 292"/>
                  <a:gd name="T80" fmla="*/ 308 w 646"/>
                  <a:gd name="T81" fmla="*/ 242 h 292"/>
                  <a:gd name="T82" fmla="*/ 274 w 646"/>
                  <a:gd name="T83" fmla="*/ 240 h 292"/>
                  <a:gd name="T84" fmla="*/ 234 w 646"/>
                  <a:gd name="T85" fmla="*/ 208 h 292"/>
                  <a:gd name="T86" fmla="*/ 192 w 646"/>
                  <a:gd name="T87" fmla="*/ 204 h 292"/>
                  <a:gd name="T88" fmla="*/ 176 w 646"/>
                  <a:gd name="T89" fmla="*/ 230 h 292"/>
                  <a:gd name="T90" fmla="*/ 184 w 646"/>
                  <a:gd name="T91" fmla="*/ 268 h 292"/>
                  <a:gd name="T92" fmla="*/ 168 w 646"/>
                  <a:gd name="T93" fmla="*/ 282 h 292"/>
                  <a:gd name="T94" fmla="*/ 152 w 646"/>
                  <a:gd name="T95" fmla="*/ 262 h 292"/>
                  <a:gd name="T96" fmla="*/ 108 w 646"/>
                  <a:gd name="T97" fmla="*/ 254 h 292"/>
                  <a:gd name="T98" fmla="*/ 88 w 646"/>
                  <a:gd name="T99" fmla="*/ 230 h 292"/>
                  <a:gd name="T100" fmla="*/ 98 w 646"/>
                  <a:gd name="T101" fmla="*/ 222 h 292"/>
                  <a:gd name="T102" fmla="*/ 98 w 646"/>
                  <a:gd name="T103" fmla="*/ 206 h 292"/>
                  <a:gd name="T104" fmla="*/ 116 w 646"/>
                  <a:gd name="T105" fmla="*/ 198 h 292"/>
                  <a:gd name="T106" fmla="*/ 88 w 646"/>
                  <a:gd name="T107" fmla="*/ 174 h 2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46"/>
                  <a:gd name="T163" fmla="*/ 0 h 292"/>
                  <a:gd name="T164" fmla="*/ 646 w 646"/>
                  <a:gd name="T165" fmla="*/ 292 h 29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46" h="292">
                    <a:moveTo>
                      <a:pt x="88" y="174"/>
                    </a:moveTo>
                    <a:lnTo>
                      <a:pt x="76" y="172"/>
                    </a:lnTo>
                    <a:lnTo>
                      <a:pt x="54" y="182"/>
                    </a:lnTo>
                    <a:lnTo>
                      <a:pt x="52" y="184"/>
                    </a:lnTo>
                    <a:lnTo>
                      <a:pt x="40" y="164"/>
                    </a:lnTo>
                    <a:lnTo>
                      <a:pt x="20" y="148"/>
                    </a:lnTo>
                    <a:lnTo>
                      <a:pt x="0" y="132"/>
                    </a:lnTo>
                    <a:lnTo>
                      <a:pt x="2" y="108"/>
                    </a:lnTo>
                    <a:lnTo>
                      <a:pt x="6" y="86"/>
                    </a:lnTo>
                    <a:lnTo>
                      <a:pt x="24" y="96"/>
                    </a:lnTo>
                    <a:lnTo>
                      <a:pt x="28" y="86"/>
                    </a:lnTo>
                    <a:lnTo>
                      <a:pt x="40" y="76"/>
                    </a:lnTo>
                    <a:lnTo>
                      <a:pt x="52" y="68"/>
                    </a:lnTo>
                    <a:lnTo>
                      <a:pt x="76" y="68"/>
                    </a:lnTo>
                    <a:lnTo>
                      <a:pt x="98" y="76"/>
                    </a:lnTo>
                    <a:lnTo>
                      <a:pt x="118" y="88"/>
                    </a:lnTo>
                    <a:lnTo>
                      <a:pt x="142" y="84"/>
                    </a:lnTo>
                    <a:lnTo>
                      <a:pt x="176" y="84"/>
                    </a:lnTo>
                    <a:lnTo>
                      <a:pt x="206" y="90"/>
                    </a:lnTo>
                    <a:lnTo>
                      <a:pt x="208" y="84"/>
                    </a:lnTo>
                    <a:lnTo>
                      <a:pt x="192" y="62"/>
                    </a:lnTo>
                    <a:lnTo>
                      <a:pt x="198" y="40"/>
                    </a:lnTo>
                    <a:lnTo>
                      <a:pt x="214" y="40"/>
                    </a:lnTo>
                    <a:lnTo>
                      <a:pt x="194" y="30"/>
                    </a:lnTo>
                    <a:lnTo>
                      <a:pt x="214" y="28"/>
                    </a:lnTo>
                    <a:lnTo>
                      <a:pt x="236" y="24"/>
                    </a:lnTo>
                    <a:lnTo>
                      <a:pt x="256" y="16"/>
                    </a:lnTo>
                    <a:lnTo>
                      <a:pt x="274" y="12"/>
                    </a:lnTo>
                    <a:lnTo>
                      <a:pt x="294" y="6"/>
                    </a:lnTo>
                    <a:lnTo>
                      <a:pt x="312" y="2"/>
                    </a:lnTo>
                    <a:lnTo>
                      <a:pt x="328" y="0"/>
                    </a:lnTo>
                    <a:lnTo>
                      <a:pt x="340" y="12"/>
                    </a:lnTo>
                    <a:lnTo>
                      <a:pt x="370" y="24"/>
                    </a:lnTo>
                    <a:lnTo>
                      <a:pt x="382" y="30"/>
                    </a:lnTo>
                    <a:lnTo>
                      <a:pt x="396" y="32"/>
                    </a:lnTo>
                    <a:lnTo>
                      <a:pt x="416" y="26"/>
                    </a:lnTo>
                    <a:lnTo>
                      <a:pt x="436" y="16"/>
                    </a:lnTo>
                    <a:lnTo>
                      <a:pt x="440" y="20"/>
                    </a:lnTo>
                    <a:lnTo>
                      <a:pt x="438" y="30"/>
                    </a:lnTo>
                    <a:lnTo>
                      <a:pt x="458" y="44"/>
                    </a:lnTo>
                    <a:lnTo>
                      <a:pt x="480" y="60"/>
                    </a:lnTo>
                    <a:lnTo>
                      <a:pt x="502" y="74"/>
                    </a:lnTo>
                    <a:lnTo>
                      <a:pt x="526" y="90"/>
                    </a:lnTo>
                    <a:lnTo>
                      <a:pt x="528" y="84"/>
                    </a:lnTo>
                    <a:lnTo>
                      <a:pt x="540" y="90"/>
                    </a:lnTo>
                    <a:lnTo>
                      <a:pt x="562" y="86"/>
                    </a:lnTo>
                    <a:lnTo>
                      <a:pt x="584" y="100"/>
                    </a:lnTo>
                    <a:lnTo>
                      <a:pt x="606" y="114"/>
                    </a:lnTo>
                    <a:lnTo>
                      <a:pt x="626" y="110"/>
                    </a:lnTo>
                    <a:lnTo>
                      <a:pt x="646" y="130"/>
                    </a:lnTo>
                    <a:lnTo>
                      <a:pt x="640" y="142"/>
                    </a:lnTo>
                    <a:lnTo>
                      <a:pt x="632" y="150"/>
                    </a:lnTo>
                    <a:lnTo>
                      <a:pt x="640" y="172"/>
                    </a:lnTo>
                    <a:lnTo>
                      <a:pt x="624" y="174"/>
                    </a:lnTo>
                    <a:lnTo>
                      <a:pt x="598" y="170"/>
                    </a:lnTo>
                    <a:lnTo>
                      <a:pt x="600" y="186"/>
                    </a:lnTo>
                    <a:lnTo>
                      <a:pt x="602" y="204"/>
                    </a:lnTo>
                    <a:lnTo>
                      <a:pt x="608" y="212"/>
                    </a:lnTo>
                    <a:lnTo>
                      <a:pt x="584" y="210"/>
                    </a:lnTo>
                    <a:lnTo>
                      <a:pt x="566" y="218"/>
                    </a:lnTo>
                    <a:lnTo>
                      <a:pt x="578" y="222"/>
                    </a:lnTo>
                    <a:lnTo>
                      <a:pt x="584" y="240"/>
                    </a:lnTo>
                    <a:lnTo>
                      <a:pt x="592" y="254"/>
                    </a:lnTo>
                    <a:lnTo>
                      <a:pt x="592" y="258"/>
                    </a:lnTo>
                    <a:lnTo>
                      <a:pt x="588" y="262"/>
                    </a:lnTo>
                    <a:lnTo>
                      <a:pt x="566" y="248"/>
                    </a:lnTo>
                    <a:lnTo>
                      <a:pt x="544" y="252"/>
                    </a:lnTo>
                    <a:lnTo>
                      <a:pt x="524" y="254"/>
                    </a:lnTo>
                    <a:lnTo>
                      <a:pt x="498" y="254"/>
                    </a:lnTo>
                    <a:lnTo>
                      <a:pt x="484" y="252"/>
                    </a:lnTo>
                    <a:lnTo>
                      <a:pt x="472" y="264"/>
                    </a:lnTo>
                    <a:lnTo>
                      <a:pt x="456" y="262"/>
                    </a:lnTo>
                    <a:lnTo>
                      <a:pt x="438" y="258"/>
                    </a:lnTo>
                    <a:lnTo>
                      <a:pt x="426" y="268"/>
                    </a:lnTo>
                    <a:lnTo>
                      <a:pt x="412" y="280"/>
                    </a:lnTo>
                    <a:lnTo>
                      <a:pt x="396" y="292"/>
                    </a:lnTo>
                    <a:lnTo>
                      <a:pt x="380" y="284"/>
                    </a:lnTo>
                    <a:lnTo>
                      <a:pt x="364" y="276"/>
                    </a:lnTo>
                    <a:lnTo>
                      <a:pt x="362" y="258"/>
                    </a:lnTo>
                    <a:lnTo>
                      <a:pt x="342" y="246"/>
                    </a:lnTo>
                    <a:lnTo>
                      <a:pt x="326" y="244"/>
                    </a:lnTo>
                    <a:lnTo>
                      <a:pt x="308" y="242"/>
                    </a:lnTo>
                    <a:lnTo>
                      <a:pt x="290" y="242"/>
                    </a:lnTo>
                    <a:lnTo>
                      <a:pt x="274" y="240"/>
                    </a:lnTo>
                    <a:lnTo>
                      <a:pt x="256" y="220"/>
                    </a:lnTo>
                    <a:lnTo>
                      <a:pt x="234" y="208"/>
                    </a:lnTo>
                    <a:lnTo>
                      <a:pt x="212" y="196"/>
                    </a:lnTo>
                    <a:lnTo>
                      <a:pt x="192" y="204"/>
                    </a:lnTo>
                    <a:lnTo>
                      <a:pt x="170" y="212"/>
                    </a:lnTo>
                    <a:lnTo>
                      <a:pt x="176" y="230"/>
                    </a:lnTo>
                    <a:lnTo>
                      <a:pt x="180" y="250"/>
                    </a:lnTo>
                    <a:lnTo>
                      <a:pt x="184" y="268"/>
                    </a:lnTo>
                    <a:lnTo>
                      <a:pt x="190" y="288"/>
                    </a:lnTo>
                    <a:lnTo>
                      <a:pt x="168" y="282"/>
                    </a:lnTo>
                    <a:lnTo>
                      <a:pt x="150" y="276"/>
                    </a:lnTo>
                    <a:lnTo>
                      <a:pt x="152" y="262"/>
                    </a:lnTo>
                    <a:lnTo>
                      <a:pt x="122" y="262"/>
                    </a:lnTo>
                    <a:lnTo>
                      <a:pt x="108" y="254"/>
                    </a:lnTo>
                    <a:lnTo>
                      <a:pt x="102" y="252"/>
                    </a:lnTo>
                    <a:lnTo>
                      <a:pt x="88" y="230"/>
                    </a:lnTo>
                    <a:lnTo>
                      <a:pt x="78" y="224"/>
                    </a:lnTo>
                    <a:lnTo>
                      <a:pt x="98" y="222"/>
                    </a:lnTo>
                    <a:lnTo>
                      <a:pt x="88" y="216"/>
                    </a:lnTo>
                    <a:lnTo>
                      <a:pt x="98" y="206"/>
                    </a:lnTo>
                    <a:lnTo>
                      <a:pt x="120" y="206"/>
                    </a:lnTo>
                    <a:lnTo>
                      <a:pt x="116" y="198"/>
                    </a:lnTo>
                    <a:lnTo>
                      <a:pt x="110" y="174"/>
                    </a:lnTo>
                    <a:lnTo>
                      <a:pt x="88" y="17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B2B2B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36" name="Freeform 432"/>
              <p:cNvSpPr>
                <a:spLocks/>
              </p:cNvSpPr>
              <p:nvPr/>
            </p:nvSpPr>
            <p:spPr bwMode="auto">
              <a:xfrm>
                <a:off x="3468" y="2012"/>
                <a:ext cx="274" cy="208"/>
              </a:xfrm>
              <a:custGeom>
                <a:avLst/>
                <a:gdLst>
                  <a:gd name="T0" fmla="*/ 38 w 274"/>
                  <a:gd name="T1" fmla="*/ 2 h 208"/>
                  <a:gd name="T2" fmla="*/ 18 w 274"/>
                  <a:gd name="T3" fmla="*/ 6 h 208"/>
                  <a:gd name="T4" fmla="*/ 4 w 274"/>
                  <a:gd name="T5" fmla="*/ 28 h 208"/>
                  <a:gd name="T6" fmla="*/ 0 w 274"/>
                  <a:gd name="T7" fmla="*/ 62 h 208"/>
                  <a:gd name="T8" fmla="*/ 4 w 274"/>
                  <a:gd name="T9" fmla="*/ 98 h 208"/>
                  <a:gd name="T10" fmla="*/ 22 w 274"/>
                  <a:gd name="T11" fmla="*/ 124 h 208"/>
                  <a:gd name="T12" fmla="*/ 46 w 274"/>
                  <a:gd name="T13" fmla="*/ 128 h 208"/>
                  <a:gd name="T14" fmla="*/ 60 w 274"/>
                  <a:gd name="T15" fmla="*/ 118 h 208"/>
                  <a:gd name="T16" fmla="*/ 76 w 274"/>
                  <a:gd name="T17" fmla="*/ 114 h 208"/>
                  <a:gd name="T18" fmla="*/ 92 w 274"/>
                  <a:gd name="T19" fmla="*/ 130 h 208"/>
                  <a:gd name="T20" fmla="*/ 110 w 274"/>
                  <a:gd name="T21" fmla="*/ 142 h 208"/>
                  <a:gd name="T22" fmla="*/ 138 w 274"/>
                  <a:gd name="T23" fmla="*/ 152 h 208"/>
                  <a:gd name="T24" fmla="*/ 170 w 274"/>
                  <a:gd name="T25" fmla="*/ 176 h 208"/>
                  <a:gd name="T26" fmla="*/ 202 w 274"/>
                  <a:gd name="T27" fmla="*/ 198 h 208"/>
                  <a:gd name="T28" fmla="*/ 220 w 274"/>
                  <a:gd name="T29" fmla="*/ 206 h 208"/>
                  <a:gd name="T30" fmla="*/ 224 w 274"/>
                  <a:gd name="T31" fmla="*/ 208 h 208"/>
                  <a:gd name="T32" fmla="*/ 252 w 274"/>
                  <a:gd name="T33" fmla="*/ 202 h 208"/>
                  <a:gd name="T34" fmla="*/ 264 w 274"/>
                  <a:gd name="T35" fmla="*/ 186 h 208"/>
                  <a:gd name="T36" fmla="*/ 268 w 274"/>
                  <a:gd name="T37" fmla="*/ 174 h 208"/>
                  <a:gd name="T38" fmla="*/ 270 w 274"/>
                  <a:gd name="T39" fmla="*/ 154 h 208"/>
                  <a:gd name="T40" fmla="*/ 274 w 274"/>
                  <a:gd name="T41" fmla="*/ 124 h 208"/>
                  <a:gd name="T42" fmla="*/ 274 w 274"/>
                  <a:gd name="T43" fmla="*/ 98 h 208"/>
                  <a:gd name="T44" fmla="*/ 268 w 274"/>
                  <a:gd name="T45" fmla="*/ 86 h 208"/>
                  <a:gd name="T46" fmla="*/ 250 w 274"/>
                  <a:gd name="T47" fmla="*/ 82 h 208"/>
                  <a:gd name="T48" fmla="*/ 224 w 274"/>
                  <a:gd name="T49" fmla="*/ 84 h 208"/>
                  <a:gd name="T50" fmla="*/ 212 w 274"/>
                  <a:gd name="T51" fmla="*/ 68 h 208"/>
                  <a:gd name="T52" fmla="*/ 200 w 274"/>
                  <a:gd name="T53" fmla="*/ 54 h 208"/>
                  <a:gd name="T54" fmla="*/ 162 w 274"/>
                  <a:gd name="T55" fmla="*/ 42 h 208"/>
                  <a:gd name="T56" fmla="*/ 120 w 274"/>
                  <a:gd name="T57" fmla="*/ 38 h 208"/>
                  <a:gd name="T58" fmla="*/ 72 w 274"/>
                  <a:gd name="T59" fmla="*/ 8 h 208"/>
                  <a:gd name="T60" fmla="*/ 62 w 274"/>
                  <a:gd name="T61" fmla="*/ 4 h 208"/>
                  <a:gd name="T62" fmla="*/ 54 w 274"/>
                  <a:gd name="T63" fmla="*/ 2 h 20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74"/>
                  <a:gd name="T97" fmla="*/ 0 h 208"/>
                  <a:gd name="T98" fmla="*/ 274 w 274"/>
                  <a:gd name="T99" fmla="*/ 208 h 20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74" h="208">
                    <a:moveTo>
                      <a:pt x="50" y="4"/>
                    </a:moveTo>
                    <a:lnTo>
                      <a:pt x="38" y="2"/>
                    </a:lnTo>
                    <a:lnTo>
                      <a:pt x="28" y="2"/>
                    </a:lnTo>
                    <a:lnTo>
                      <a:pt x="18" y="6"/>
                    </a:lnTo>
                    <a:lnTo>
                      <a:pt x="8" y="12"/>
                    </a:lnTo>
                    <a:lnTo>
                      <a:pt x="4" y="28"/>
                    </a:lnTo>
                    <a:lnTo>
                      <a:pt x="2" y="44"/>
                    </a:lnTo>
                    <a:lnTo>
                      <a:pt x="0" y="62"/>
                    </a:lnTo>
                    <a:lnTo>
                      <a:pt x="2" y="82"/>
                    </a:lnTo>
                    <a:lnTo>
                      <a:pt x="4" y="98"/>
                    </a:lnTo>
                    <a:lnTo>
                      <a:pt x="12" y="114"/>
                    </a:lnTo>
                    <a:lnTo>
                      <a:pt x="22" y="124"/>
                    </a:lnTo>
                    <a:lnTo>
                      <a:pt x="36" y="132"/>
                    </a:lnTo>
                    <a:lnTo>
                      <a:pt x="46" y="128"/>
                    </a:lnTo>
                    <a:lnTo>
                      <a:pt x="54" y="124"/>
                    </a:lnTo>
                    <a:lnTo>
                      <a:pt x="60" y="118"/>
                    </a:lnTo>
                    <a:lnTo>
                      <a:pt x="66" y="110"/>
                    </a:lnTo>
                    <a:lnTo>
                      <a:pt x="76" y="114"/>
                    </a:lnTo>
                    <a:lnTo>
                      <a:pt x="84" y="122"/>
                    </a:lnTo>
                    <a:lnTo>
                      <a:pt x="92" y="130"/>
                    </a:lnTo>
                    <a:lnTo>
                      <a:pt x="100" y="136"/>
                    </a:lnTo>
                    <a:lnTo>
                      <a:pt x="110" y="142"/>
                    </a:lnTo>
                    <a:lnTo>
                      <a:pt x="124" y="146"/>
                    </a:lnTo>
                    <a:lnTo>
                      <a:pt x="138" y="152"/>
                    </a:lnTo>
                    <a:lnTo>
                      <a:pt x="150" y="156"/>
                    </a:lnTo>
                    <a:lnTo>
                      <a:pt x="170" y="176"/>
                    </a:lnTo>
                    <a:lnTo>
                      <a:pt x="194" y="194"/>
                    </a:lnTo>
                    <a:lnTo>
                      <a:pt x="202" y="198"/>
                    </a:lnTo>
                    <a:lnTo>
                      <a:pt x="212" y="204"/>
                    </a:lnTo>
                    <a:lnTo>
                      <a:pt x="220" y="206"/>
                    </a:lnTo>
                    <a:lnTo>
                      <a:pt x="224" y="208"/>
                    </a:lnTo>
                    <a:lnTo>
                      <a:pt x="240" y="206"/>
                    </a:lnTo>
                    <a:lnTo>
                      <a:pt x="252" y="202"/>
                    </a:lnTo>
                    <a:lnTo>
                      <a:pt x="262" y="194"/>
                    </a:lnTo>
                    <a:lnTo>
                      <a:pt x="264" y="186"/>
                    </a:lnTo>
                    <a:lnTo>
                      <a:pt x="268" y="178"/>
                    </a:lnTo>
                    <a:lnTo>
                      <a:pt x="268" y="174"/>
                    </a:lnTo>
                    <a:lnTo>
                      <a:pt x="270" y="166"/>
                    </a:lnTo>
                    <a:lnTo>
                      <a:pt x="270" y="154"/>
                    </a:lnTo>
                    <a:lnTo>
                      <a:pt x="272" y="138"/>
                    </a:lnTo>
                    <a:lnTo>
                      <a:pt x="274" y="124"/>
                    </a:lnTo>
                    <a:lnTo>
                      <a:pt x="274" y="108"/>
                    </a:lnTo>
                    <a:lnTo>
                      <a:pt x="274" y="98"/>
                    </a:lnTo>
                    <a:lnTo>
                      <a:pt x="272" y="90"/>
                    </a:lnTo>
                    <a:lnTo>
                      <a:pt x="268" y="86"/>
                    </a:lnTo>
                    <a:lnTo>
                      <a:pt x="262" y="84"/>
                    </a:lnTo>
                    <a:lnTo>
                      <a:pt x="250" y="82"/>
                    </a:lnTo>
                    <a:lnTo>
                      <a:pt x="236" y="84"/>
                    </a:lnTo>
                    <a:lnTo>
                      <a:pt x="224" y="84"/>
                    </a:lnTo>
                    <a:lnTo>
                      <a:pt x="218" y="76"/>
                    </a:lnTo>
                    <a:lnTo>
                      <a:pt x="212" y="68"/>
                    </a:lnTo>
                    <a:lnTo>
                      <a:pt x="208" y="60"/>
                    </a:lnTo>
                    <a:lnTo>
                      <a:pt x="200" y="54"/>
                    </a:lnTo>
                    <a:lnTo>
                      <a:pt x="182" y="46"/>
                    </a:lnTo>
                    <a:lnTo>
                      <a:pt x="162" y="42"/>
                    </a:lnTo>
                    <a:lnTo>
                      <a:pt x="140" y="40"/>
                    </a:lnTo>
                    <a:lnTo>
                      <a:pt x="120" y="38"/>
                    </a:lnTo>
                    <a:lnTo>
                      <a:pt x="96" y="22"/>
                    </a:lnTo>
                    <a:lnTo>
                      <a:pt x="72" y="8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2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solidFill>
                  <a:srgbClr val="B2B2B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434" name="Oval 433"/>
            <p:cNvSpPr>
              <a:spLocks noChangeArrowheads="1"/>
            </p:cNvSpPr>
            <p:nvPr/>
          </p:nvSpPr>
          <p:spPr bwMode="auto">
            <a:xfrm>
              <a:off x="2592" y="2064"/>
              <a:ext cx="50" cy="5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</p:grpSp>
      <p:sp>
        <p:nvSpPr>
          <p:cNvPr id="440" name="Line 440"/>
          <p:cNvSpPr>
            <a:spLocks noChangeShapeType="1"/>
          </p:cNvSpPr>
          <p:nvPr/>
        </p:nvSpPr>
        <p:spPr bwMode="auto">
          <a:xfrm flipV="1">
            <a:off x="5715000" y="2590800"/>
            <a:ext cx="1143000" cy="685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4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825" y="4149726"/>
            <a:ext cx="4419600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2" name="Line 441"/>
          <p:cNvSpPr>
            <a:spLocks noChangeShapeType="1"/>
          </p:cNvSpPr>
          <p:nvPr/>
        </p:nvSpPr>
        <p:spPr bwMode="auto">
          <a:xfrm flipH="1">
            <a:off x="3575050" y="3284539"/>
            <a:ext cx="2089150" cy="936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43" name="ZoneTexte 444"/>
          <p:cNvSpPr txBox="1">
            <a:spLocks noChangeArrowheads="1"/>
          </p:cNvSpPr>
          <p:nvPr/>
        </p:nvSpPr>
        <p:spPr bwMode="auto">
          <a:xfrm>
            <a:off x="2135188" y="6092825"/>
            <a:ext cx="31506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2000" b="1" dirty="0">
                <a:latin typeface="Calibri"/>
                <a:cs typeface="Calibri"/>
              </a:rPr>
              <a:t>IHU </a:t>
            </a:r>
            <a:r>
              <a:rPr lang="fr-FR" altLang="fr-FR" sz="2000" b="1" i="1" dirty="0">
                <a:latin typeface="Calibri"/>
                <a:cs typeface="Calibri"/>
              </a:rPr>
              <a:t>Méditerranée Infection</a:t>
            </a:r>
          </a:p>
        </p:txBody>
      </p:sp>
      <p:sp>
        <p:nvSpPr>
          <p:cNvPr id="447" name="ZoneTexte 446"/>
          <p:cNvSpPr txBox="1"/>
          <p:nvPr/>
        </p:nvSpPr>
        <p:spPr>
          <a:xfrm>
            <a:off x="2721906" y="121496"/>
            <a:ext cx="63544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00FF"/>
                </a:solidFill>
              </a:rPr>
              <a:t>MERCI POUR VOTRE ATTENTION</a:t>
            </a:r>
          </a:p>
          <a:p>
            <a:pPr algn="ctr"/>
            <a:r>
              <a:rPr lang="fr-FR" dirty="0" err="1">
                <a:solidFill>
                  <a:srgbClr val="0064AB"/>
                </a:solidFill>
              </a:rPr>
              <a:t>cassirnadim@gmail.com</a:t>
            </a:r>
            <a:endParaRPr lang="fr-FR" dirty="0">
              <a:solidFill>
                <a:srgbClr val="0064AB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73566F87-FC26-7B6E-8BB9-2C981FDDBB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7675" y="1000648"/>
            <a:ext cx="3675352" cy="2083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11024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059621" y="2868084"/>
            <a:ext cx="9977967" cy="1351652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2540" algn="ctr">
              <a:spcBef>
                <a:spcPts val="1000"/>
              </a:spcBef>
            </a:pP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Surveillance</a:t>
            </a:r>
            <a:r>
              <a:rPr sz="3600" b="1" spc="-4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des</a:t>
            </a:r>
            <a:r>
              <a:rPr sz="3600" b="1" spc="-4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13" dirty="0">
                <a:solidFill>
                  <a:srgbClr val="00AFEF"/>
                </a:solidFill>
                <a:latin typeface="Calibri"/>
                <a:cs typeface="Calibri"/>
              </a:rPr>
              <a:t>infections,</a:t>
            </a:r>
            <a:endParaRPr sz="3600" dirty="0">
              <a:latin typeface="Calibri"/>
              <a:cs typeface="Calibri"/>
            </a:endParaRPr>
          </a:p>
          <a:p>
            <a:pPr algn="ctr">
              <a:spcBef>
                <a:spcPts val="860"/>
              </a:spcBef>
            </a:pP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Evolutions</a:t>
            </a:r>
            <a:r>
              <a:rPr sz="3600" b="1" spc="-8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13" dirty="0">
                <a:solidFill>
                  <a:srgbClr val="00AFEF"/>
                </a:solidFill>
                <a:latin typeface="Calibri"/>
                <a:cs typeface="Calibri"/>
              </a:rPr>
              <a:t>(2019-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2023)</a:t>
            </a:r>
            <a:r>
              <a:rPr sz="3600" b="1" spc="-13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et</a:t>
            </a:r>
            <a:r>
              <a:rPr sz="3600" b="1" spc="-6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faits</a:t>
            </a:r>
            <a:r>
              <a:rPr sz="3600" b="1" spc="-8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13" dirty="0">
                <a:solidFill>
                  <a:srgbClr val="00AFEF"/>
                </a:solidFill>
                <a:latin typeface="Calibri"/>
                <a:cs typeface="Calibri"/>
              </a:rPr>
              <a:t>marquants</a:t>
            </a:r>
            <a:r>
              <a:rPr sz="3600" b="1" spc="-7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pour</a:t>
            </a:r>
            <a:r>
              <a:rPr sz="3600" b="1" spc="-8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27" dirty="0">
                <a:solidFill>
                  <a:srgbClr val="00AFEF"/>
                </a:solidFill>
                <a:latin typeface="Calibri"/>
                <a:cs typeface="Calibri"/>
              </a:rPr>
              <a:t>2023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2000" cy="13411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61974" y="5511685"/>
            <a:ext cx="2090589" cy="11816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8317" y="5706628"/>
            <a:ext cx="2021641" cy="8984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169873"/>
            <a:ext cx="12192000" cy="5688753"/>
            <a:chOff x="0" y="877404"/>
            <a:chExt cx="9144000" cy="42665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9473" y="877404"/>
              <a:ext cx="4322699" cy="399859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4640304"/>
              <a:ext cx="9144000" cy="503555"/>
            </a:xfrm>
            <a:custGeom>
              <a:avLst/>
              <a:gdLst/>
              <a:ahLst/>
              <a:cxnLst/>
              <a:rect l="l" t="t" r="r" b="b"/>
              <a:pathLst>
                <a:path w="9144000" h="503554">
                  <a:moveTo>
                    <a:pt x="9144000" y="0"/>
                  </a:moveTo>
                  <a:lnTo>
                    <a:pt x="0" y="0"/>
                  </a:lnTo>
                  <a:lnTo>
                    <a:pt x="0" y="503194"/>
                  </a:lnTo>
                  <a:lnTo>
                    <a:pt x="9144000" y="503194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5" name="object 5"/>
            <p:cNvSpPr/>
            <p:nvPr/>
          </p:nvSpPr>
          <p:spPr>
            <a:xfrm>
              <a:off x="2743326" y="1218564"/>
              <a:ext cx="432434" cy="432434"/>
            </a:xfrm>
            <a:custGeom>
              <a:avLst/>
              <a:gdLst/>
              <a:ahLst/>
              <a:cxnLst/>
              <a:rect l="l" t="t" r="r" b="b"/>
              <a:pathLst>
                <a:path w="432435" h="432435">
                  <a:moveTo>
                    <a:pt x="216027" y="0"/>
                  </a:moveTo>
                  <a:lnTo>
                    <a:pt x="166511" y="5701"/>
                  </a:lnTo>
                  <a:lnTo>
                    <a:pt x="121048" y="21941"/>
                  </a:lnTo>
                  <a:lnTo>
                    <a:pt x="80936" y="47426"/>
                  </a:lnTo>
                  <a:lnTo>
                    <a:pt x="47476" y="80859"/>
                  </a:lnTo>
                  <a:lnTo>
                    <a:pt x="21966" y="120946"/>
                  </a:lnTo>
                  <a:lnTo>
                    <a:pt x="5708" y="166391"/>
                  </a:lnTo>
                  <a:lnTo>
                    <a:pt x="0" y="215900"/>
                  </a:lnTo>
                  <a:lnTo>
                    <a:pt x="5708" y="265455"/>
                  </a:lnTo>
                  <a:lnTo>
                    <a:pt x="21966" y="310934"/>
                  </a:lnTo>
                  <a:lnTo>
                    <a:pt x="47476" y="351043"/>
                  </a:lnTo>
                  <a:lnTo>
                    <a:pt x="80936" y="384490"/>
                  </a:lnTo>
                  <a:lnTo>
                    <a:pt x="121048" y="409982"/>
                  </a:lnTo>
                  <a:lnTo>
                    <a:pt x="166511" y="426225"/>
                  </a:lnTo>
                  <a:lnTo>
                    <a:pt x="216027" y="431926"/>
                  </a:lnTo>
                  <a:lnTo>
                    <a:pt x="265542" y="426225"/>
                  </a:lnTo>
                  <a:lnTo>
                    <a:pt x="311005" y="409982"/>
                  </a:lnTo>
                  <a:lnTo>
                    <a:pt x="351117" y="384490"/>
                  </a:lnTo>
                  <a:lnTo>
                    <a:pt x="384577" y="351043"/>
                  </a:lnTo>
                  <a:lnTo>
                    <a:pt x="410087" y="310934"/>
                  </a:lnTo>
                  <a:lnTo>
                    <a:pt x="426345" y="265455"/>
                  </a:lnTo>
                  <a:lnTo>
                    <a:pt x="432054" y="215900"/>
                  </a:lnTo>
                  <a:lnTo>
                    <a:pt x="426345" y="166391"/>
                  </a:lnTo>
                  <a:lnTo>
                    <a:pt x="410087" y="120946"/>
                  </a:lnTo>
                  <a:lnTo>
                    <a:pt x="384577" y="80859"/>
                  </a:lnTo>
                  <a:lnTo>
                    <a:pt x="351117" y="47426"/>
                  </a:lnTo>
                  <a:lnTo>
                    <a:pt x="311005" y="21941"/>
                  </a:lnTo>
                  <a:lnTo>
                    <a:pt x="265542" y="5701"/>
                  </a:lnTo>
                  <a:lnTo>
                    <a:pt x="216027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459640" y="1478186"/>
            <a:ext cx="3898053" cy="811462"/>
          </a:xfrm>
          <a:prstGeom prst="rect">
            <a:avLst/>
          </a:prstGeom>
        </p:spPr>
        <p:txBody>
          <a:bodyPr vert="horz" wrap="square" lIns="0" tIns="5927" rIns="0" bIns="0" rtlCol="0" anchor="ctr">
            <a:spAutoFit/>
          </a:bodyPr>
          <a:lstStyle/>
          <a:p>
            <a:pPr marL="16933" marR="6773">
              <a:lnSpc>
                <a:spcPct val="102200"/>
              </a:lnSpc>
              <a:spcBef>
                <a:spcPts val="47"/>
              </a:spcBef>
            </a:pPr>
            <a:r>
              <a:rPr sz="2000" dirty="0">
                <a:solidFill>
                  <a:srgbClr val="1F487C"/>
                </a:solidFill>
              </a:rPr>
              <a:t>Au</a:t>
            </a:r>
            <a:r>
              <a:rPr sz="2000" spc="-73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03</a:t>
            </a:r>
            <a:r>
              <a:rPr sz="2000" spc="-33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octobre,</a:t>
            </a:r>
            <a:r>
              <a:rPr sz="2000" spc="-13" dirty="0">
                <a:solidFill>
                  <a:srgbClr val="1F487C"/>
                </a:solidFill>
              </a:rPr>
              <a:t> </a:t>
            </a:r>
            <a:r>
              <a:rPr sz="3200" spc="-13" dirty="0">
                <a:solidFill>
                  <a:srgbClr val="1F487C"/>
                </a:solidFill>
              </a:rPr>
              <a:t>671</a:t>
            </a:r>
            <a:r>
              <a:rPr sz="3200" spc="-280" dirty="0">
                <a:solidFill>
                  <a:srgbClr val="1F487C"/>
                </a:solidFill>
              </a:rPr>
              <a:t> </a:t>
            </a:r>
            <a:r>
              <a:rPr sz="2000" spc="-13" dirty="0">
                <a:solidFill>
                  <a:srgbClr val="1F487C"/>
                </a:solidFill>
              </a:rPr>
              <a:t>établissements </a:t>
            </a:r>
            <a:r>
              <a:rPr sz="2000" dirty="0">
                <a:solidFill>
                  <a:srgbClr val="1F487C"/>
                </a:solidFill>
              </a:rPr>
              <a:t>ont</a:t>
            </a:r>
            <a:r>
              <a:rPr sz="2000" spc="-47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clôturé</a:t>
            </a:r>
            <a:r>
              <a:rPr sz="2000" spc="-47" dirty="0">
                <a:solidFill>
                  <a:srgbClr val="1F487C"/>
                </a:solidFill>
              </a:rPr>
              <a:t> </a:t>
            </a:r>
            <a:r>
              <a:rPr sz="2000" spc="-13" dirty="0">
                <a:solidFill>
                  <a:srgbClr val="1F487C"/>
                </a:solidFill>
              </a:rPr>
              <a:t>(-</a:t>
            </a:r>
            <a:r>
              <a:rPr sz="2000" dirty="0">
                <a:solidFill>
                  <a:srgbClr val="1F487C"/>
                </a:solidFill>
              </a:rPr>
              <a:t>3%)</a:t>
            </a:r>
            <a:r>
              <a:rPr sz="2000" spc="-53" dirty="0">
                <a:solidFill>
                  <a:srgbClr val="1F487C"/>
                </a:solidFill>
              </a:rPr>
              <a:t> </a:t>
            </a:r>
            <a:r>
              <a:rPr sz="2000" spc="-67" dirty="0">
                <a:solidFill>
                  <a:srgbClr val="1F487C"/>
                </a:solidFill>
              </a:rPr>
              <a:t>:</a:t>
            </a:r>
            <a:endParaRPr sz="2000"/>
          </a:p>
        </p:txBody>
      </p:sp>
      <p:sp>
        <p:nvSpPr>
          <p:cNvPr id="7" name="object 7"/>
          <p:cNvSpPr txBox="1"/>
          <p:nvPr/>
        </p:nvSpPr>
        <p:spPr>
          <a:xfrm>
            <a:off x="7459640" y="2568957"/>
            <a:ext cx="3002280" cy="297175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3098" indent="-286165">
              <a:spcBef>
                <a:spcPts val="133"/>
              </a:spcBef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51</a:t>
            </a:r>
            <a:r>
              <a:rPr sz="2400" b="1" spc="-4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CHU/CHR</a:t>
            </a:r>
            <a:r>
              <a:rPr sz="2400" b="1" spc="-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(=)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4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HIA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(-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1)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255</a:t>
            </a:r>
            <a:r>
              <a:rPr sz="2400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CH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AF50"/>
                </a:solidFill>
                <a:latin typeface="Calibri"/>
                <a:cs typeface="Calibri"/>
              </a:rPr>
              <a:t>(+1)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14</a:t>
            </a:r>
            <a:r>
              <a:rPr sz="2400" b="1" spc="-2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CLCC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 (-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1)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178</a:t>
            </a:r>
            <a:r>
              <a:rPr sz="2400" b="1" spc="-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CL-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MCO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(-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6;</a:t>
            </a:r>
            <a:r>
              <a:rPr sz="2400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3%)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40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E-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DIA</a:t>
            </a:r>
            <a:r>
              <a:rPr sz="2400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(-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2)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88</a:t>
            </a:r>
            <a:r>
              <a:rPr sz="2400" b="1" spc="7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1F487C"/>
                </a:solidFill>
                <a:latin typeface="Calibri"/>
                <a:cs typeface="Calibri"/>
              </a:rPr>
              <a:t>E-</a:t>
            </a: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SSR</a:t>
            </a:r>
            <a:r>
              <a:rPr sz="2400" b="1" spc="7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1F487C"/>
                </a:solidFill>
                <a:latin typeface="Calibri"/>
                <a:cs typeface="Calibri"/>
              </a:rPr>
              <a:t>(+2)</a:t>
            </a:r>
            <a:endParaRPr sz="2400">
              <a:latin typeface="Calibri"/>
              <a:cs typeface="Calibri"/>
            </a:endParaRPr>
          </a:p>
          <a:p>
            <a:pPr marL="303098" indent="-286165">
              <a:spcBef>
                <a:spcPts val="7"/>
              </a:spcBef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41</a:t>
            </a:r>
            <a:r>
              <a:rPr sz="2400" b="1" spc="-27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autres</a:t>
            </a:r>
            <a:r>
              <a:rPr sz="2400" b="1" spc="-4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1F487C"/>
                </a:solidFill>
                <a:latin typeface="Calibri"/>
                <a:cs typeface="Calibri"/>
              </a:rPr>
              <a:t>(-</a:t>
            </a:r>
            <a:r>
              <a:rPr sz="2400" b="1" spc="-33" dirty="0">
                <a:solidFill>
                  <a:srgbClr val="1F487C"/>
                </a:solidFill>
                <a:latin typeface="Calibri"/>
                <a:cs typeface="Calibri"/>
              </a:rPr>
              <a:t>16)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25578" y="1762253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54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83005" y="2352039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7" y="0"/>
                </a:moveTo>
                <a:lnTo>
                  <a:pt x="166511" y="5701"/>
                </a:lnTo>
                <a:lnTo>
                  <a:pt x="121048" y="21941"/>
                </a:lnTo>
                <a:lnTo>
                  <a:pt x="80936" y="47426"/>
                </a:lnTo>
                <a:lnTo>
                  <a:pt x="47476" y="80859"/>
                </a:lnTo>
                <a:lnTo>
                  <a:pt x="21966" y="120946"/>
                </a:lnTo>
                <a:lnTo>
                  <a:pt x="5708" y="166391"/>
                </a:lnTo>
                <a:lnTo>
                  <a:pt x="0" y="215900"/>
                </a:lnTo>
                <a:lnTo>
                  <a:pt x="5708" y="265455"/>
                </a:lnTo>
                <a:lnTo>
                  <a:pt x="21966" y="310934"/>
                </a:lnTo>
                <a:lnTo>
                  <a:pt x="47476" y="351043"/>
                </a:lnTo>
                <a:lnTo>
                  <a:pt x="80936" y="384490"/>
                </a:lnTo>
                <a:lnTo>
                  <a:pt x="121048" y="409982"/>
                </a:lnTo>
                <a:lnTo>
                  <a:pt x="166511" y="426225"/>
                </a:lnTo>
                <a:lnTo>
                  <a:pt x="216027" y="431927"/>
                </a:lnTo>
                <a:lnTo>
                  <a:pt x="265542" y="426225"/>
                </a:lnTo>
                <a:lnTo>
                  <a:pt x="311005" y="409982"/>
                </a:lnTo>
                <a:lnTo>
                  <a:pt x="351117" y="384490"/>
                </a:lnTo>
                <a:lnTo>
                  <a:pt x="384577" y="351043"/>
                </a:lnTo>
                <a:lnTo>
                  <a:pt x="410087" y="310934"/>
                </a:lnTo>
                <a:lnTo>
                  <a:pt x="426345" y="265455"/>
                </a:lnTo>
                <a:lnTo>
                  <a:pt x="432054" y="215900"/>
                </a:lnTo>
                <a:lnTo>
                  <a:pt x="426345" y="166391"/>
                </a:lnTo>
                <a:lnTo>
                  <a:pt x="410087" y="120946"/>
                </a:lnTo>
                <a:lnTo>
                  <a:pt x="384577" y="80859"/>
                </a:lnTo>
                <a:lnTo>
                  <a:pt x="351117" y="47426"/>
                </a:lnTo>
                <a:lnTo>
                  <a:pt x="311005" y="21941"/>
                </a:lnTo>
                <a:lnTo>
                  <a:pt x="265542" y="5701"/>
                </a:lnTo>
                <a:lnTo>
                  <a:pt x="21602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4750986" y="2489708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68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295139" y="3209881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899" y="0"/>
                </a:moveTo>
                <a:lnTo>
                  <a:pt x="166391" y="5701"/>
                </a:lnTo>
                <a:lnTo>
                  <a:pt x="120946" y="21944"/>
                </a:lnTo>
                <a:lnTo>
                  <a:pt x="80859" y="47436"/>
                </a:lnTo>
                <a:lnTo>
                  <a:pt x="47426" y="80883"/>
                </a:lnTo>
                <a:lnTo>
                  <a:pt x="21941" y="120992"/>
                </a:lnTo>
                <a:lnTo>
                  <a:pt x="5701" y="166471"/>
                </a:lnTo>
                <a:lnTo>
                  <a:pt x="0" y="216026"/>
                </a:lnTo>
                <a:lnTo>
                  <a:pt x="5701" y="265542"/>
                </a:lnTo>
                <a:lnTo>
                  <a:pt x="21941" y="311005"/>
                </a:lnTo>
                <a:lnTo>
                  <a:pt x="47426" y="351117"/>
                </a:lnTo>
                <a:lnTo>
                  <a:pt x="80859" y="384577"/>
                </a:lnTo>
                <a:lnTo>
                  <a:pt x="120946" y="410087"/>
                </a:lnTo>
                <a:lnTo>
                  <a:pt x="166391" y="426345"/>
                </a:lnTo>
                <a:lnTo>
                  <a:pt x="215899" y="432054"/>
                </a:lnTo>
                <a:lnTo>
                  <a:pt x="265455" y="426345"/>
                </a:lnTo>
                <a:lnTo>
                  <a:pt x="310934" y="410087"/>
                </a:lnTo>
                <a:lnTo>
                  <a:pt x="351043" y="384577"/>
                </a:lnTo>
                <a:lnTo>
                  <a:pt x="384490" y="351117"/>
                </a:lnTo>
                <a:lnTo>
                  <a:pt x="409982" y="311005"/>
                </a:lnTo>
                <a:lnTo>
                  <a:pt x="426225" y="265542"/>
                </a:lnTo>
                <a:lnTo>
                  <a:pt x="431927" y="216026"/>
                </a:lnTo>
                <a:lnTo>
                  <a:pt x="426225" y="166471"/>
                </a:lnTo>
                <a:lnTo>
                  <a:pt x="409982" y="120992"/>
                </a:lnTo>
                <a:lnTo>
                  <a:pt x="384490" y="80883"/>
                </a:lnTo>
                <a:lnTo>
                  <a:pt x="351043" y="47436"/>
                </a:lnTo>
                <a:lnTo>
                  <a:pt x="310934" y="21944"/>
                </a:lnTo>
                <a:lnTo>
                  <a:pt x="265455" y="5701"/>
                </a:lnTo>
                <a:lnTo>
                  <a:pt x="2158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 txBox="1"/>
          <p:nvPr/>
        </p:nvSpPr>
        <p:spPr>
          <a:xfrm>
            <a:off x="4462779" y="334772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41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233840" y="3993896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899" y="0"/>
                </a:moveTo>
                <a:lnTo>
                  <a:pt x="166391" y="5708"/>
                </a:lnTo>
                <a:lnTo>
                  <a:pt x="120946" y="21966"/>
                </a:lnTo>
                <a:lnTo>
                  <a:pt x="80859" y="47476"/>
                </a:lnTo>
                <a:lnTo>
                  <a:pt x="47426" y="80936"/>
                </a:lnTo>
                <a:lnTo>
                  <a:pt x="21941" y="121048"/>
                </a:lnTo>
                <a:lnTo>
                  <a:pt x="5701" y="166511"/>
                </a:lnTo>
                <a:lnTo>
                  <a:pt x="0" y="216026"/>
                </a:lnTo>
                <a:lnTo>
                  <a:pt x="5701" y="265542"/>
                </a:lnTo>
                <a:lnTo>
                  <a:pt x="21941" y="311005"/>
                </a:lnTo>
                <a:lnTo>
                  <a:pt x="47426" y="351117"/>
                </a:lnTo>
                <a:lnTo>
                  <a:pt x="80859" y="384577"/>
                </a:lnTo>
                <a:lnTo>
                  <a:pt x="120946" y="410087"/>
                </a:lnTo>
                <a:lnTo>
                  <a:pt x="166391" y="426345"/>
                </a:lnTo>
                <a:lnTo>
                  <a:pt x="215899" y="432053"/>
                </a:lnTo>
                <a:lnTo>
                  <a:pt x="265455" y="426345"/>
                </a:lnTo>
                <a:lnTo>
                  <a:pt x="310934" y="410087"/>
                </a:lnTo>
                <a:lnTo>
                  <a:pt x="351043" y="384577"/>
                </a:lnTo>
                <a:lnTo>
                  <a:pt x="384490" y="351117"/>
                </a:lnTo>
                <a:lnTo>
                  <a:pt x="409982" y="311005"/>
                </a:lnTo>
                <a:lnTo>
                  <a:pt x="426225" y="265542"/>
                </a:lnTo>
                <a:lnTo>
                  <a:pt x="431927" y="216026"/>
                </a:lnTo>
                <a:lnTo>
                  <a:pt x="426225" y="166511"/>
                </a:lnTo>
                <a:lnTo>
                  <a:pt x="409982" y="121048"/>
                </a:lnTo>
                <a:lnTo>
                  <a:pt x="384490" y="80936"/>
                </a:lnTo>
                <a:lnTo>
                  <a:pt x="351043" y="47476"/>
                </a:lnTo>
                <a:lnTo>
                  <a:pt x="310934" y="21966"/>
                </a:lnTo>
                <a:lnTo>
                  <a:pt x="265455" y="5708"/>
                </a:lnTo>
                <a:lnTo>
                  <a:pt x="2158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4401481" y="4132073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82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871043" y="4727955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7"/>
                </a:lnTo>
                <a:lnTo>
                  <a:pt x="5708" y="265534"/>
                </a:lnTo>
                <a:lnTo>
                  <a:pt x="21966" y="310985"/>
                </a:lnTo>
                <a:lnTo>
                  <a:pt x="47476" y="351082"/>
                </a:lnTo>
                <a:lnTo>
                  <a:pt x="80936" y="384527"/>
                </a:lnTo>
                <a:lnTo>
                  <a:pt x="121048" y="410023"/>
                </a:lnTo>
                <a:lnTo>
                  <a:pt x="166511" y="426273"/>
                </a:lnTo>
                <a:lnTo>
                  <a:pt x="216026" y="431977"/>
                </a:lnTo>
                <a:lnTo>
                  <a:pt x="265542" y="426273"/>
                </a:lnTo>
                <a:lnTo>
                  <a:pt x="311005" y="410023"/>
                </a:lnTo>
                <a:lnTo>
                  <a:pt x="351117" y="384527"/>
                </a:lnTo>
                <a:lnTo>
                  <a:pt x="384577" y="351082"/>
                </a:lnTo>
                <a:lnTo>
                  <a:pt x="410087" y="310985"/>
                </a:lnTo>
                <a:lnTo>
                  <a:pt x="426345" y="265534"/>
                </a:lnTo>
                <a:lnTo>
                  <a:pt x="432053" y="216027"/>
                </a:lnTo>
                <a:lnTo>
                  <a:pt x="426345" y="166471"/>
                </a:lnTo>
                <a:lnTo>
                  <a:pt x="410087" y="120992"/>
                </a:lnTo>
                <a:lnTo>
                  <a:pt x="384577" y="80883"/>
                </a:lnTo>
                <a:lnTo>
                  <a:pt x="351117" y="47436"/>
                </a:lnTo>
                <a:lnTo>
                  <a:pt x="311005" y="21944"/>
                </a:lnTo>
                <a:lnTo>
                  <a:pt x="265542" y="5701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5039021" y="4866302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69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99121" y="4900168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511" y="5708"/>
                </a:lnTo>
                <a:lnTo>
                  <a:pt x="121048" y="21966"/>
                </a:lnTo>
                <a:lnTo>
                  <a:pt x="80936" y="47476"/>
                </a:lnTo>
                <a:lnTo>
                  <a:pt x="47476" y="80936"/>
                </a:lnTo>
                <a:lnTo>
                  <a:pt x="21966" y="121048"/>
                </a:lnTo>
                <a:lnTo>
                  <a:pt x="5708" y="166511"/>
                </a:lnTo>
                <a:lnTo>
                  <a:pt x="0" y="216027"/>
                </a:lnTo>
                <a:lnTo>
                  <a:pt x="5708" y="265553"/>
                </a:lnTo>
                <a:lnTo>
                  <a:pt x="21966" y="311017"/>
                </a:lnTo>
                <a:lnTo>
                  <a:pt x="47476" y="351123"/>
                </a:lnTo>
                <a:lnTo>
                  <a:pt x="80936" y="384574"/>
                </a:lnTo>
                <a:lnTo>
                  <a:pt x="121048" y="410073"/>
                </a:lnTo>
                <a:lnTo>
                  <a:pt x="166511" y="426323"/>
                </a:lnTo>
                <a:lnTo>
                  <a:pt x="216026" y="432028"/>
                </a:lnTo>
                <a:lnTo>
                  <a:pt x="265542" y="426323"/>
                </a:lnTo>
                <a:lnTo>
                  <a:pt x="311005" y="410073"/>
                </a:lnTo>
                <a:lnTo>
                  <a:pt x="351117" y="384574"/>
                </a:lnTo>
                <a:lnTo>
                  <a:pt x="384577" y="351123"/>
                </a:lnTo>
                <a:lnTo>
                  <a:pt x="410087" y="311017"/>
                </a:lnTo>
                <a:lnTo>
                  <a:pt x="426345" y="265553"/>
                </a:lnTo>
                <a:lnTo>
                  <a:pt x="432053" y="216027"/>
                </a:lnTo>
                <a:lnTo>
                  <a:pt x="426345" y="166511"/>
                </a:lnTo>
                <a:lnTo>
                  <a:pt x="410087" y="121048"/>
                </a:lnTo>
                <a:lnTo>
                  <a:pt x="384577" y="80936"/>
                </a:lnTo>
                <a:lnTo>
                  <a:pt x="351117" y="47476"/>
                </a:lnTo>
                <a:lnTo>
                  <a:pt x="311005" y="21966"/>
                </a:lnTo>
                <a:lnTo>
                  <a:pt x="265542" y="5708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8" name="object 18"/>
          <p:cNvSpPr txBox="1"/>
          <p:nvPr/>
        </p:nvSpPr>
        <p:spPr>
          <a:xfrm>
            <a:off x="3466761" y="5038682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61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57931" y="3808305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471" y="5708"/>
                </a:lnTo>
                <a:lnTo>
                  <a:pt x="120992" y="21966"/>
                </a:lnTo>
                <a:lnTo>
                  <a:pt x="80883" y="47476"/>
                </a:lnTo>
                <a:lnTo>
                  <a:pt x="47436" y="80936"/>
                </a:lnTo>
                <a:lnTo>
                  <a:pt x="21944" y="121048"/>
                </a:lnTo>
                <a:lnTo>
                  <a:pt x="5701" y="166511"/>
                </a:lnTo>
                <a:lnTo>
                  <a:pt x="0" y="216026"/>
                </a:lnTo>
                <a:lnTo>
                  <a:pt x="5701" y="265582"/>
                </a:lnTo>
                <a:lnTo>
                  <a:pt x="21944" y="311061"/>
                </a:lnTo>
                <a:lnTo>
                  <a:pt x="47436" y="351170"/>
                </a:lnTo>
                <a:lnTo>
                  <a:pt x="80883" y="384617"/>
                </a:lnTo>
                <a:lnTo>
                  <a:pt x="120992" y="410109"/>
                </a:lnTo>
                <a:lnTo>
                  <a:pt x="166471" y="426352"/>
                </a:lnTo>
                <a:lnTo>
                  <a:pt x="216026" y="432053"/>
                </a:lnTo>
                <a:lnTo>
                  <a:pt x="265535" y="426352"/>
                </a:lnTo>
                <a:lnTo>
                  <a:pt x="310980" y="410109"/>
                </a:lnTo>
                <a:lnTo>
                  <a:pt x="351067" y="384617"/>
                </a:lnTo>
                <a:lnTo>
                  <a:pt x="384500" y="351170"/>
                </a:lnTo>
                <a:lnTo>
                  <a:pt x="409985" y="311061"/>
                </a:lnTo>
                <a:lnTo>
                  <a:pt x="426225" y="265582"/>
                </a:lnTo>
                <a:lnTo>
                  <a:pt x="431926" y="216026"/>
                </a:lnTo>
                <a:lnTo>
                  <a:pt x="426225" y="166511"/>
                </a:lnTo>
                <a:lnTo>
                  <a:pt x="409985" y="121048"/>
                </a:lnTo>
                <a:lnTo>
                  <a:pt x="384500" y="80936"/>
                </a:lnTo>
                <a:lnTo>
                  <a:pt x="351067" y="47476"/>
                </a:lnTo>
                <a:lnTo>
                  <a:pt x="310980" y="21966"/>
                </a:lnTo>
                <a:lnTo>
                  <a:pt x="265535" y="5708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object 20"/>
          <p:cNvSpPr txBox="1"/>
          <p:nvPr/>
        </p:nvSpPr>
        <p:spPr>
          <a:xfrm>
            <a:off x="2925402" y="3946314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50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273043" y="2911347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7" y="0"/>
                </a:move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6"/>
                </a:lnTo>
                <a:lnTo>
                  <a:pt x="5708" y="265535"/>
                </a:lnTo>
                <a:lnTo>
                  <a:pt x="21966" y="310980"/>
                </a:lnTo>
                <a:lnTo>
                  <a:pt x="47476" y="351067"/>
                </a:lnTo>
                <a:lnTo>
                  <a:pt x="80936" y="384500"/>
                </a:lnTo>
                <a:lnTo>
                  <a:pt x="121048" y="409985"/>
                </a:lnTo>
                <a:lnTo>
                  <a:pt x="166511" y="426225"/>
                </a:lnTo>
                <a:lnTo>
                  <a:pt x="216027" y="431926"/>
                </a:lnTo>
                <a:lnTo>
                  <a:pt x="265582" y="426225"/>
                </a:lnTo>
                <a:lnTo>
                  <a:pt x="311061" y="409985"/>
                </a:lnTo>
                <a:lnTo>
                  <a:pt x="351170" y="384500"/>
                </a:lnTo>
                <a:lnTo>
                  <a:pt x="384617" y="351067"/>
                </a:lnTo>
                <a:lnTo>
                  <a:pt x="410109" y="310980"/>
                </a:lnTo>
                <a:lnTo>
                  <a:pt x="426352" y="265535"/>
                </a:lnTo>
                <a:lnTo>
                  <a:pt x="432054" y="216026"/>
                </a:lnTo>
                <a:lnTo>
                  <a:pt x="426352" y="166471"/>
                </a:lnTo>
                <a:lnTo>
                  <a:pt x="410109" y="120992"/>
                </a:lnTo>
                <a:lnTo>
                  <a:pt x="384617" y="80883"/>
                </a:lnTo>
                <a:lnTo>
                  <a:pt x="351170" y="47436"/>
                </a:lnTo>
                <a:lnTo>
                  <a:pt x="311061" y="21944"/>
                </a:lnTo>
                <a:lnTo>
                  <a:pt x="265582" y="5701"/>
                </a:lnTo>
                <a:lnTo>
                  <a:pt x="21602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 txBox="1"/>
          <p:nvPr/>
        </p:nvSpPr>
        <p:spPr>
          <a:xfrm>
            <a:off x="3440685" y="304861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14617" y="2988056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900" y="0"/>
                </a:moveTo>
                <a:lnTo>
                  <a:pt x="166391" y="5708"/>
                </a:lnTo>
                <a:lnTo>
                  <a:pt x="120946" y="21966"/>
                </a:lnTo>
                <a:lnTo>
                  <a:pt x="80859" y="47476"/>
                </a:lnTo>
                <a:lnTo>
                  <a:pt x="47426" y="80936"/>
                </a:lnTo>
                <a:lnTo>
                  <a:pt x="21941" y="121048"/>
                </a:lnTo>
                <a:lnTo>
                  <a:pt x="5701" y="166511"/>
                </a:lnTo>
                <a:lnTo>
                  <a:pt x="0" y="216026"/>
                </a:lnTo>
                <a:lnTo>
                  <a:pt x="5701" y="265542"/>
                </a:lnTo>
                <a:lnTo>
                  <a:pt x="21941" y="311005"/>
                </a:lnTo>
                <a:lnTo>
                  <a:pt x="47426" y="351117"/>
                </a:lnTo>
                <a:lnTo>
                  <a:pt x="80859" y="384577"/>
                </a:lnTo>
                <a:lnTo>
                  <a:pt x="120946" y="410087"/>
                </a:lnTo>
                <a:lnTo>
                  <a:pt x="166391" y="426345"/>
                </a:lnTo>
                <a:lnTo>
                  <a:pt x="215900" y="432053"/>
                </a:lnTo>
                <a:lnTo>
                  <a:pt x="265455" y="426345"/>
                </a:lnTo>
                <a:lnTo>
                  <a:pt x="310934" y="410087"/>
                </a:lnTo>
                <a:lnTo>
                  <a:pt x="351043" y="384577"/>
                </a:lnTo>
                <a:lnTo>
                  <a:pt x="384490" y="351117"/>
                </a:lnTo>
                <a:lnTo>
                  <a:pt x="409982" y="311005"/>
                </a:lnTo>
                <a:lnTo>
                  <a:pt x="426225" y="265542"/>
                </a:lnTo>
                <a:lnTo>
                  <a:pt x="431926" y="216026"/>
                </a:lnTo>
                <a:lnTo>
                  <a:pt x="426225" y="166511"/>
                </a:lnTo>
                <a:lnTo>
                  <a:pt x="409982" y="121048"/>
                </a:lnTo>
                <a:lnTo>
                  <a:pt x="384490" y="80936"/>
                </a:lnTo>
                <a:lnTo>
                  <a:pt x="351043" y="47476"/>
                </a:lnTo>
                <a:lnTo>
                  <a:pt x="310934" y="21966"/>
                </a:lnTo>
                <a:lnTo>
                  <a:pt x="265455" y="5708"/>
                </a:lnTo>
                <a:lnTo>
                  <a:pt x="21590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4" name="object 24"/>
          <p:cNvSpPr txBox="1"/>
          <p:nvPr/>
        </p:nvSpPr>
        <p:spPr>
          <a:xfrm>
            <a:off x="2482089" y="3125724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98100" y="2592323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950" y="0"/>
                </a:moveTo>
                <a:lnTo>
                  <a:pt x="166439" y="5701"/>
                </a:lnTo>
                <a:lnTo>
                  <a:pt x="120986" y="21944"/>
                </a:lnTo>
                <a:lnTo>
                  <a:pt x="80890" y="47436"/>
                </a:lnTo>
                <a:lnTo>
                  <a:pt x="47446" y="80883"/>
                </a:lnTo>
                <a:lnTo>
                  <a:pt x="21951" y="120992"/>
                </a:lnTo>
                <a:lnTo>
                  <a:pt x="5704" y="166471"/>
                </a:lnTo>
                <a:lnTo>
                  <a:pt x="0" y="216026"/>
                </a:lnTo>
                <a:lnTo>
                  <a:pt x="5704" y="265535"/>
                </a:lnTo>
                <a:lnTo>
                  <a:pt x="21951" y="310980"/>
                </a:lnTo>
                <a:lnTo>
                  <a:pt x="47446" y="351067"/>
                </a:lnTo>
                <a:lnTo>
                  <a:pt x="80890" y="384500"/>
                </a:lnTo>
                <a:lnTo>
                  <a:pt x="120986" y="409985"/>
                </a:lnTo>
                <a:lnTo>
                  <a:pt x="166439" y="426225"/>
                </a:lnTo>
                <a:lnTo>
                  <a:pt x="215950" y="431926"/>
                </a:lnTo>
                <a:lnTo>
                  <a:pt x="265506" y="426225"/>
                </a:lnTo>
                <a:lnTo>
                  <a:pt x="310985" y="409985"/>
                </a:lnTo>
                <a:lnTo>
                  <a:pt x="351094" y="384500"/>
                </a:lnTo>
                <a:lnTo>
                  <a:pt x="384541" y="351067"/>
                </a:lnTo>
                <a:lnTo>
                  <a:pt x="410033" y="310980"/>
                </a:lnTo>
                <a:lnTo>
                  <a:pt x="426276" y="265535"/>
                </a:lnTo>
                <a:lnTo>
                  <a:pt x="431977" y="216026"/>
                </a:lnTo>
                <a:lnTo>
                  <a:pt x="426276" y="166471"/>
                </a:lnTo>
                <a:lnTo>
                  <a:pt x="410033" y="120992"/>
                </a:lnTo>
                <a:lnTo>
                  <a:pt x="384541" y="80883"/>
                </a:lnTo>
                <a:lnTo>
                  <a:pt x="351094" y="47436"/>
                </a:lnTo>
                <a:lnTo>
                  <a:pt x="310985" y="21944"/>
                </a:lnTo>
                <a:lnTo>
                  <a:pt x="265506" y="5701"/>
                </a:lnTo>
                <a:lnTo>
                  <a:pt x="21595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object 26"/>
          <p:cNvSpPr txBox="1"/>
          <p:nvPr/>
        </p:nvSpPr>
        <p:spPr>
          <a:xfrm>
            <a:off x="1765470" y="2729993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681393" y="2094821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7" y="0"/>
                </a:moveTo>
                <a:lnTo>
                  <a:pt x="166511" y="5708"/>
                </a:lnTo>
                <a:lnTo>
                  <a:pt x="121048" y="21966"/>
                </a:lnTo>
                <a:lnTo>
                  <a:pt x="80936" y="47476"/>
                </a:lnTo>
                <a:lnTo>
                  <a:pt x="47476" y="80936"/>
                </a:lnTo>
                <a:lnTo>
                  <a:pt x="21966" y="121048"/>
                </a:lnTo>
                <a:lnTo>
                  <a:pt x="5708" y="166511"/>
                </a:lnTo>
                <a:lnTo>
                  <a:pt x="0" y="216027"/>
                </a:lnTo>
                <a:lnTo>
                  <a:pt x="5708" y="265542"/>
                </a:lnTo>
                <a:lnTo>
                  <a:pt x="21966" y="311005"/>
                </a:lnTo>
                <a:lnTo>
                  <a:pt x="47476" y="351117"/>
                </a:lnTo>
                <a:lnTo>
                  <a:pt x="80936" y="384577"/>
                </a:lnTo>
                <a:lnTo>
                  <a:pt x="121048" y="410087"/>
                </a:lnTo>
                <a:lnTo>
                  <a:pt x="166511" y="426345"/>
                </a:lnTo>
                <a:lnTo>
                  <a:pt x="216027" y="432054"/>
                </a:lnTo>
                <a:lnTo>
                  <a:pt x="265542" y="426345"/>
                </a:lnTo>
                <a:lnTo>
                  <a:pt x="311005" y="410087"/>
                </a:lnTo>
                <a:lnTo>
                  <a:pt x="351117" y="384577"/>
                </a:lnTo>
                <a:lnTo>
                  <a:pt x="384577" y="351117"/>
                </a:lnTo>
                <a:lnTo>
                  <a:pt x="410087" y="311005"/>
                </a:lnTo>
                <a:lnTo>
                  <a:pt x="426345" y="265542"/>
                </a:lnTo>
                <a:lnTo>
                  <a:pt x="432054" y="216027"/>
                </a:lnTo>
                <a:lnTo>
                  <a:pt x="426345" y="166511"/>
                </a:lnTo>
                <a:lnTo>
                  <a:pt x="410087" y="121048"/>
                </a:lnTo>
                <a:lnTo>
                  <a:pt x="384577" y="80936"/>
                </a:lnTo>
                <a:lnTo>
                  <a:pt x="351117" y="47476"/>
                </a:lnTo>
                <a:lnTo>
                  <a:pt x="311005" y="21966"/>
                </a:lnTo>
                <a:lnTo>
                  <a:pt x="265542" y="5708"/>
                </a:lnTo>
                <a:lnTo>
                  <a:pt x="21602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8" name="object 28"/>
          <p:cNvSpPr txBox="1"/>
          <p:nvPr/>
        </p:nvSpPr>
        <p:spPr>
          <a:xfrm>
            <a:off x="2849034" y="223249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355844" y="5561347"/>
            <a:ext cx="1508760" cy="591820"/>
          </a:xfrm>
          <a:custGeom>
            <a:avLst/>
            <a:gdLst/>
            <a:ahLst/>
            <a:cxnLst/>
            <a:rect l="l" t="t" r="r" b="b"/>
            <a:pathLst>
              <a:path w="1131570" h="443864">
                <a:moveTo>
                  <a:pt x="432054" y="216001"/>
                </a:moveTo>
                <a:lnTo>
                  <a:pt x="426339" y="166471"/>
                </a:lnTo>
                <a:lnTo>
                  <a:pt x="410083" y="121005"/>
                </a:lnTo>
                <a:lnTo>
                  <a:pt x="384568" y="80911"/>
                </a:lnTo>
                <a:lnTo>
                  <a:pt x="351116" y="47459"/>
                </a:lnTo>
                <a:lnTo>
                  <a:pt x="310997" y="21958"/>
                </a:lnTo>
                <a:lnTo>
                  <a:pt x="265531" y="5715"/>
                </a:lnTo>
                <a:lnTo>
                  <a:pt x="216027" y="0"/>
                </a:lnTo>
                <a:lnTo>
                  <a:pt x="166509" y="5715"/>
                </a:lnTo>
                <a:lnTo>
                  <a:pt x="121043" y="21958"/>
                </a:lnTo>
                <a:lnTo>
                  <a:pt x="80924" y="47459"/>
                </a:lnTo>
                <a:lnTo>
                  <a:pt x="47472" y="80911"/>
                </a:lnTo>
                <a:lnTo>
                  <a:pt x="21958" y="121005"/>
                </a:lnTo>
                <a:lnTo>
                  <a:pt x="5702" y="166471"/>
                </a:lnTo>
                <a:lnTo>
                  <a:pt x="0" y="216001"/>
                </a:lnTo>
                <a:lnTo>
                  <a:pt x="5702" y="265531"/>
                </a:lnTo>
                <a:lnTo>
                  <a:pt x="21958" y="310997"/>
                </a:lnTo>
                <a:lnTo>
                  <a:pt x="47472" y="351104"/>
                </a:lnTo>
                <a:lnTo>
                  <a:pt x="80924" y="384556"/>
                </a:lnTo>
                <a:lnTo>
                  <a:pt x="121043" y="410057"/>
                </a:lnTo>
                <a:lnTo>
                  <a:pt x="166509" y="426300"/>
                </a:lnTo>
                <a:lnTo>
                  <a:pt x="216027" y="432003"/>
                </a:lnTo>
                <a:lnTo>
                  <a:pt x="265531" y="426300"/>
                </a:lnTo>
                <a:lnTo>
                  <a:pt x="310997" y="410057"/>
                </a:lnTo>
                <a:lnTo>
                  <a:pt x="351116" y="384556"/>
                </a:lnTo>
                <a:lnTo>
                  <a:pt x="384568" y="351104"/>
                </a:lnTo>
                <a:lnTo>
                  <a:pt x="410083" y="310997"/>
                </a:lnTo>
                <a:lnTo>
                  <a:pt x="426339" y="265531"/>
                </a:lnTo>
                <a:lnTo>
                  <a:pt x="432054" y="216001"/>
                </a:lnTo>
                <a:close/>
              </a:path>
              <a:path w="1131570" h="443864">
                <a:moveTo>
                  <a:pt x="1131189" y="227482"/>
                </a:moveTo>
                <a:lnTo>
                  <a:pt x="1125474" y="177965"/>
                </a:lnTo>
                <a:lnTo>
                  <a:pt x="1109218" y="132499"/>
                </a:lnTo>
                <a:lnTo>
                  <a:pt x="1083703" y="92392"/>
                </a:lnTo>
                <a:lnTo>
                  <a:pt x="1050251" y="58940"/>
                </a:lnTo>
                <a:lnTo>
                  <a:pt x="1010132" y="33439"/>
                </a:lnTo>
                <a:lnTo>
                  <a:pt x="964666" y="17195"/>
                </a:lnTo>
                <a:lnTo>
                  <a:pt x="915162" y="11480"/>
                </a:lnTo>
                <a:lnTo>
                  <a:pt x="865644" y="17195"/>
                </a:lnTo>
                <a:lnTo>
                  <a:pt x="820178" y="33439"/>
                </a:lnTo>
                <a:lnTo>
                  <a:pt x="780059" y="58940"/>
                </a:lnTo>
                <a:lnTo>
                  <a:pt x="746607" y="92392"/>
                </a:lnTo>
                <a:lnTo>
                  <a:pt x="721093" y="132499"/>
                </a:lnTo>
                <a:lnTo>
                  <a:pt x="704837" y="177965"/>
                </a:lnTo>
                <a:lnTo>
                  <a:pt x="699135" y="227482"/>
                </a:lnTo>
                <a:lnTo>
                  <a:pt x="704837" y="277025"/>
                </a:lnTo>
                <a:lnTo>
                  <a:pt x="721093" y="322491"/>
                </a:lnTo>
                <a:lnTo>
                  <a:pt x="746607" y="362585"/>
                </a:lnTo>
                <a:lnTo>
                  <a:pt x="780059" y="396036"/>
                </a:lnTo>
                <a:lnTo>
                  <a:pt x="820178" y="421538"/>
                </a:lnTo>
                <a:lnTo>
                  <a:pt x="865644" y="437781"/>
                </a:lnTo>
                <a:lnTo>
                  <a:pt x="915162" y="443484"/>
                </a:lnTo>
                <a:lnTo>
                  <a:pt x="964666" y="437781"/>
                </a:lnTo>
                <a:lnTo>
                  <a:pt x="1010132" y="421538"/>
                </a:lnTo>
                <a:lnTo>
                  <a:pt x="1050251" y="396036"/>
                </a:lnTo>
                <a:lnTo>
                  <a:pt x="1083703" y="362585"/>
                </a:lnTo>
                <a:lnTo>
                  <a:pt x="1109218" y="322491"/>
                </a:lnTo>
                <a:lnTo>
                  <a:pt x="1125474" y="277025"/>
                </a:lnTo>
                <a:lnTo>
                  <a:pt x="1131189" y="227482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0" name="object 30"/>
          <p:cNvSpPr txBox="1"/>
          <p:nvPr/>
        </p:nvSpPr>
        <p:spPr>
          <a:xfrm>
            <a:off x="4121403" y="5715337"/>
            <a:ext cx="3948007" cy="100974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418978">
              <a:spcBef>
                <a:spcPts val="133"/>
              </a:spcBef>
              <a:tabLst>
                <a:tab pos="2401933" algn="l"/>
              </a:tabLst>
            </a:pPr>
            <a:r>
              <a:rPr sz="2400" b="1" spc="-49" baseline="4629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r>
              <a:rPr sz="2400" b="1" baseline="4629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1600" b="1" spc="-67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600">
              <a:latin typeface="Calibri"/>
              <a:cs typeface="Calibri"/>
            </a:endParaRPr>
          </a:p>
          <a:p>
            <a:pPr>
              <a:spcBef>
                <a:spcPts val="693"/>
              </a:spcBef>
            </a:pPr>
            <a:endParaRPr sz="1600">
              <a:latin typeface="Calibri"/>
              <a:cs typeface="Calibri"/>
            </a:endParaRPr>
          </a:p>
          <a:p>
            <a:pPr marL="16933"/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Participation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stable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2023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77629" y="3514852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4" h="432435">
                <a:moveTo>
                  <a:pt x="216001" y="0"/>
                </a:moveTo>
                <a:lnTo>
                  <a:pt x="166475" y="5708"/>
                </a:lnTo>
                <a:lnTo>
                  <a:pt x="121011" y="21966"/>
                </a:lnTo>
                <a:lnTo>
                  <a:pt x="80904" y="47476"/>
                </a:lnTo>
                <a:lnTo>
                  <a:pt x="47454" y="80936"/>
                </a:lnTo>
                <a:lnTo>
                  <a:pt x="21955" y="121048"/>
                </a:lnTo>
                <a:lnTo>
                  <a:pt x="5704" y="166511"/>
                </a:lnTo>
                <a:lnTo>
                  <a:pt x="0" y="216027"/>
                </a:lnTo>
                <a:lnTo>
                  <a:pt x="5704" y="265542"/>
                </a:lnTo>
                <a:lnTo>
                  <a:pt x="21955" y="311005"/>
                </a:lnTo>
                <a:lnTo>
                  <a:pt x="47454" y="351117"/>
                </a:lnTo>
                <a:lnTo>
                  <a:pt x="80904" y="384577"/>
                </a:lnTo>
                <a:lnTo>
                  <a:pt x="121011" y="410087"/>
                </a:lnTo>
                <a:lnTo>
                  <a:pt x="166475" y="426345"/>
                </a:lnTo>
                <a:lnTo>
                  <a:pt x="216001" y="432054"/>
                </a:lnTo>
                <a:lnTo>
                  <a:pt x="265527" y="426345"/>
                </a:lnTo>
                <a:lnTo>
                  <a:pt x="310992" y="410087"/>
                </a:lnTo>
                <a:lnTo>
                  <a:pt x="351098" y="384577"/>
                </a:lnTo>
                <a:lnTo>
                  <a:pt x="384549" y="351117"/>
                </a:lnTo>
                <a:lnTo>
                  <a:pt x="410047" y="311005"/>
                </a:lnTo>
                <a:lnTo>
                  <a:pt x="426298" y="265542"/>
                </a:lnTo>
                <a:lnTo>
                  <a:pt x="432003" y="216027"/>
                </a:lnTo>
                <a:lnTo>
                  <a:pt x="426298" y="166511"/>
                </a:lnTo>
                <a:lnTo>
                  <a:pt x="410047" y="121048"/>
                </a:lnTo>
                <a:lnTo>
                  <a:pt x="384549" y="80936"/>
                </a:lnTo>
                <a:lnTo>
                  <a:pt x="351098" y="47476"/>
                </a:lnTo>
                <a:lnTo>
                  <a:pt x="310992" y="21966"/>
                </a:lnTo>
                <a:lnTo>
                  <a:pt x="265527" y="5708"/>
                </a:lnTo>
                <a:lnTo>
                  <a:pt x="216001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2" name="object 32"/>
          <p:cNvSpPr txBox="1"/>
          <p:nvPr/>
        </p:nvSpPr>
        <p:spPr>
          <a:xfrm>
            <a:off x="395563" y="3652860"/>
            <a:ext cx="13716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67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67337" y="2606039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4" h="432435">
                <a:moveTo>
                  <a:pt x="215999" y="0"/>
                </a:moveTo>
                <a:lnTo>
                  <a:pt x="166473" y="5708"/>
                </a:lnTo>
                <a:lnTo>
                  <a:pt x="121008" y="21966"/>
                </a:lnTo>
                <a:lnTo>
                  <a:pt x="80903" y="47476"/>
                </a:lnTo>
                <a:lnTo>
                  <a:pt x="47453" y="80936"/>
                </a:lnTo>
                <a:lnTo>
                  <a:pt x="21954" y="121048"/>
                </a:lnTo>
                <a:lnTo>
                  <a:pt x="5704" y="166511"/>
                </a:lnTo>
                <a:lnTo>
                  <a:pt x="0" y="216026"/>
                </a:lnTo>
                <a:lnTo>
                  <a:pt x="5704" y="265542"/>
                </a:lnTo>
                <a:lnTo>
                  <a:pt x="21954" y="311005"/>
                </a:lnTo>
                <a:lnTo>
                  <a:pt x="47453" y="351117"/>
                </a:lnTo>
                <a:lnTo>
                  <a:pt x="80903" y="384577"/>
                </a:lnTo>
                <a:lnTo>
                  <a:pt x="121008" y="410087"/>
                </a:lnTo>
                <a:lnTo>
                  <a:pt x="166473" y="426345"/>
                </a:lnTo>
                <a:lnTo>
                  <a:pt x="215999" y="432053"/>
                </a:lnTo>
                <a:lnTo>
                  <a:pt x="265525" y="426345"/>
                </a:lnTo>
                <a:lnTo>
                  <a:pt x="310989" y="410087"/>
                </a:lnTo>
                <a:lnTo>
                  <a:pt x="351095" y="384577"/>
                </a:lnTo>
                <a:lnTo>
                  <a:pt x="384546" y="351117"/>
                </a:lnTo>
                <a:lnTo>
                  <a:pt x="410045" y="311005"/>
                </a:lnTo>
                <a:lnTo>
                  <a:pt x="426295" y="265542"/>
                </a:lnTo>
                <a:lnTo>
                  <a:pt x="432000" y="216026"/>
                </a:lnTo>
                <a:lnTo>
                  <a:pt x="426295" y="166511"/>
                </a:lnTo>
                <a:lnTo>
                  <a:pt x="410045" y="121048"/>
                </a:lnTo>
                <a:lnTo>
                  <a:pt x="384546" y="80936"/>
                </a:lnTo>
                <a:lnTo>
                  <a:pt x="351095" y="47476"/>
                </a:lnTo>
                <a:lnTo>
                  <a:pt x="310989" y="21966"/>
                </a:lnTo>
                <a:lnTo>
                  <a:pt x="265525" y="5708"/>
                </a:lnTo>
                <a:lnTo>
                  <a:pt x="2159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4" name="object 34"/>
          <p:cNvSpPr txBox="1"/>
          <p:nvPr/>
        </p:nvSpPr>
        <p:spPr>
          <a:xfrm>
            <a:off x="385403" y="2743708"/>
            <a:ext cx="13716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67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543639" y="2318343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471" y="5701"/>
                </a:lnTo>
                <a:lnTo>
                  <a:pt x="120992" y="21944"/>
                </a:lnTo>
                <a:lnTo>
                  <a:pt x="80883" y="47436"/>
                </a:lnTo>
                <a:lnTo>
                  <a:pt x="47436" y="80883"/>
                </a:lnTo>
                <a:lnTo>
                  <a:pt x="21944" y="120992"/>
                </a:lnTo>
                <a:lnTo>
                  <a:pt x="5701" y="166471"/>
                </a:lnTo>
                <a:lnTo>
                  <a:pt x="0" y="216026"/>
                </a:lnTo>
                <a:lnTo>
                  <a:pt x="5701" y="265542"/>
                </a:lnTo>
                <a:lnTo>
                  <a:pt x="21944" y="311005"/>
                </a:lnTo>
                <a:lnTo>
                  <a:pt x="47436" y="351117"/>
                </a:lnTo>
                <a:lnTo>
                  <a:pt x="80883" y="384577"/>
                </a:lnTo>
                <a:lnTo>
                  <a:pt x="120992" y="410087"/>
                </a:lnTo>
                <a:lnTo>
                  <a:pt x="166471" y="426345"/>
                </a:lnTo>
                <a:lnTo>
                  <a:pt x="216026" y="432053"/>
                </a:lnTo>
                <a:lnTo>
                  <a:pt x="265542" y="426345"/>
                </a:lnTo>
                <a:lnTo>
                  <a:pt x="311005" y="410087"/>
                </a:lnTo>
                <a:lnTo>
                  <a:pt x="351117" y="384577"/>
                </a:lnTo>
                <a:lnTo>
                  <a:pt x="384577" y="351117"/>
                </a:lnTo>
                <a:lnTo>
                  <a:pt x="410087" y="311005"/>
                </a:lnTo>
                <a:lnTo>
                  <a:pt x="426345" y="265542"/>
                </a:lnTo>
                <a:lnTo>
                  <a:pt x="432053" y="216026"/>
                </a:lnTo>
                <a:lnTo>
                  <a:pt x="426345" y="166471"/>
                </a:lnTo>
                <a:lnTo>
                  <a:pt x="410087" y="120992"/>
                </a:lnTo>
                <a:lnTo>
                  <a:pt x="384577" y="80883"/>
                </a:lnTo>
                <a:lnTo>
                  <a:pt x="351117" y="47436"/>
                </a:lnTo>
                <a:lnTo>
                  <a:pt x="311005" y="21944"/>
                </a:lnTo>
                <a:lnTo>
                  <a:pt x="265542" y="5701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6" name="object 36"/>
          <p:cNvSpPr txBox="1"/>
          <p:nvPr/>
        </p:nvSpPr>
        <p:spPr>
          <a:xfrm>
            <a:off x="3711447" y="245601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96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0" y="17"/>
            <a:ext cx="12192000" cy="1338580"/>
            <a:chOff x="0" y="12"/>
            <a:chExt cx="9144000" cy="1003935"/>
          </a:xfrm>
        </p:grpSpPr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"/>
              <a:ext cx="9144000" cy="100379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0430" y="151774"/>
              <a:ext cx="1341207" cy="741642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4627371" y="133096"/>
            <a:ext cx="615865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Participation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programme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endParaRPr sz="2667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6934" y="-11970"/>
            <a:ext cx="12225867" cy="864447"/>
            <a:chOff x="-12700" y="-8978"/>
            <a:chExt cx="9169400" cy="648335"/>
          </a:xfrm>
        </p:grpSpPr>
        <p:sp>
          <p:nvSpPr>
            <p:cNvPr id="3" name="object 3"/>
            <p:cNvSpPr/>
            <p:nvPr/>
          </p:nvSpPr>
          <p:spPr>
            <a:xfrm>
              <a:off x="0" y="3721"/>
              <a:ext cx="9144000" cy="622935"/>
            </a:xfrm>
            <a:custGeom>
              <a:avLst/>
              <a:gdLst/>
              <a:ahLst/>
              <a:cxnLst/>
              <a:rect l="l" t="t" r="r" b="b"/>
              <a:pathLst>
                <a:path w="9144000" h="622935">
                  <a:moveTo>
                    <a:pt x="9144000" y="0"/>
                  </a:moveTo>
                  <a:lnTo>
                    <a:pt x="0" y="0"/>
                  </a:lnTo>
                  <a:lnTo>
                    <a:pt x="0" y="622896"/>
                  </a:lnTo>
                  <a:lnTo>
                    <a:pt x="9144000" y="62289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721"/>
              <a:ext cx="9144000" cy="622935"/>
            </a:xfrm>
            <a:custGeom>
              <a:avLst/>
              <a:gdLst/>
              <a:ahLst/>
              <a:cxnLst/>
              <a:rect l="l" t="t" r="r" b="b"/>
              <a:pathLst>
                <a:path w="9144000" h="622935">
                  <a:moveTo>
                    <a:pt x="0" y="622896"/>
                  </a:moveTo>
                  <a:lnTo>
                    <a:pt x="9144000" y="62289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22896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209769" y="924222"/>
          <a:ext cx="9730738" cy="50639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35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83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08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32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000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507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SEPCIALITES</a:t>
                      </a:r>
                      <a:r>
                        <a:rPr sz="1900" b="1" spc="-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SURVEILLÉES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ETABLISSEMENTS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SERVICES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LITS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JH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REANIMATION</a:t>
                      </a:r>
                      <a:r>
                        <a:rPr sz="1600" b="1" spc="-4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adulte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165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238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(+6)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3005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227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686</a:t>
                      </a:r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REANIMATION</a:t>
                      </a:r>
                      <a:r>
                        <a:rPr sz="1600" b="1" spc="4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pédiatrique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(+3)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119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7280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REANIMATION</a:t>
                      </a:r>
                      <a:r>
                        <a:rPr sz="1600" b="1" spc="4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néonatale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40</a:t>
                      </a:r>
                      <a:r>
                        <a:rPr sz="1600" b="1" spc="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595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41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739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292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(+2%)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3719</a:t>
                      </a:r>
                      <a:r>
                        <a:rPr sz="1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276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705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URGENCES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148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303 128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MEDECINES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387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91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(PED),</a:t>
                      </a:r>
                      <a:r>
                        <a:rPr sz="1600" b="1" spc="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75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(NEO)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</a:t>
                      </a:r>
                      <a:r>
                        <a:rPr sz="1600" b="1" spc="26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577 826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(+11%)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4433">
                <a:tc gridSpan="5"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dont</a:t>
                      </a:r>
                      <a:r>
                        <a:rPr sz="1600" b="1" spc="1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CANCEROLOGIE: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134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11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r>
                        <a:rPr sz="1600" b="1" spc="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et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HEMATOLOGIE</a:t>
                      </a:r>
                      <a:r>
                        <a:rPr sz="1600" b="1" spc="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: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45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CHIRURGIE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281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19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1 293 956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OBSTETRIQUE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132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339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787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(+11%)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DIALYSE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117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626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969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*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SSR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321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12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681 155</a:t>
                      </a:r>
                      <a:r>
                        <a:rPr sz="1600" b="1" spc="27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SLD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120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610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201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(=)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HAD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46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8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458 615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15%)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PSYCHIATRIE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59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15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503</a:t>
                      </a:r>
                      <a:r>
                        <a:rPr sz="1600" b="1" spc="3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591(-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18%)</a:t>
                      </a:r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11053742" y="4258393"/>
            <a:ext cx="1178559" cy="17868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050" b="1" spc="-13" dirty="0">
                <a:solidFill>
                  <a:srgbClr val="001F5F"/>
                </a:solidFill>
                <a:latin typeface="Calibri"/>
                <a:cs typeface="Calibri"/>
              </a:rPr>
              <a:t>*séances </a:t>
            </a:r>
            <a:r>
              <a:rPr sz="105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105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b="1" spc="-13" dirty="0" err="1">
                <a:solidFill>
                  <a:srgbClr val="001F5F"/>
                </a:solidFill>
                <a:latin typeface="Calibri"/>
                <a:cs typeface="Calibri"/>
              </a:rPr>
              <a:t>dialys</a:t>
            </a:r>
            <a:r>
              <a:rPr lang="fr-FR" sz="1050" b="1" spc="-13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endParaRPr sz="105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-16934" y="6212417"/>
            <a:ext cx="12225867" cy="662940"/>
            <a:chOff x="-12700" y="4659312"/>
            <a:chExt cx="9169400" cy="497205"/>
          </a:xfrm>
        </p:grpSpPr>
        <p:sp>
          <p:nvSpPr>
            <p:cNvPr id="9" name="object 9"/>
            <p:cNvSpPr/>
            <p:nvPr/>
          </p:nvSpPr>
          <p:spPr>
            <a:xfrm>
              <a:off x="0" y="4672012"/>
              <a:ext cx="9144000" cy="471805"/>
            </a:xfrm>
            <a:custGeom>
              <a:avLst/>
              <a:gdLst/>
              <a:ahLst/>
              <a:cxnLst/>
              <a:rect l="l" t="t" r="r" b="b"/>
              <a:pathLst>
                <a:path w="9144000" h="471804">
                  <a:moveTo>
                    <a:pt x="9144000" y="0"/>
                  </a:moveTo>
                  <a:lnTo>
                    <a:pt x="0" y="0"/>
                  </a:lnTo>
                  <a:lnTo>
                    <a:pt x="0" y="471487"/>
                  </a:lnTo>
                  <a:lnTo>
                    <a:pt x="9144000" y="471487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4672012"/>
              <a:ext cx="9144000" cy="471805"/>
            </a:xfrm>
            <a:custGeom>
              <a:avLst/>
              <a:gdLst/>
              <a:ahLst/>
              <a:cxnLst/>
              <a:rect l="l" t="t" r="r" b="b"/>
              <a:pathLst>
                <a:path w="9144000" h="471804">
                  <a:moveTo>
                    <a:pt x="0" y="471487"/>
                  </a:moveTo>
                  <a:lnTo>
                    <a:pt x="9144000" y="47148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71487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58096" y="6302992"/>
            <a:ext cx="1087458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couverture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large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avec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progression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(52</a:t>
            </a:r>
            <a:r>
              <a:rPr sz="26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%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lits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français)</a:t>
            </a:r>
            <a:endParaRPr sz="2667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3"/>
            <a:ext cx="12192000" cy="73080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6286669"/>
            <a:ext cx="12192000" cy="571500"/>
          </a:xfrm>
          <a:custGeom>
            <a:avLst/>
            <a:gdLst/>
            <a:ahLst/>
            <a:cxnLst/>
            <a:rect l="l" t="t" r="r" b="b"/>
            <a:pathLst>
              <a:path w="9144000" h="428625">
                <a:moveTo>
                  <a:pt x="9144000" y="0"/>
                </a:moveTo>
                <a:lnTo>
                  <a:pt x="0" y="0"/>
                </a:lnTo>
                <a:lnTo>
                  <a:pt x="0" y="428497"/>
                </a:lnTo>
                <a:lnTo>
                  <a:pt x="9144000" y="42849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1392461" y="6317217"/>
            <a:ext cx="9677400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9037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1%)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dont</a:t>
            </a:r>
            <a:r>
              <a:rPr sz="2667" b="1" spc="5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2751</a:t>
            </a:r>
            <a:r>
              <a:rPr sz="26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BLC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(+2%),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1068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pneumopathies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15%)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6567" y="768942"/>
            <a:ext cx="11879580" cy="4875105"/>
            <a:chOff x="102425" y="576706"/>
            <a:chExt cx="8909685" cy="3656329"/>
          </a:xfrm>
        </p:grpSpPr>
        <p:sp>
          <p:nvSpPr>
            <p:cNvPr id="6" name="object 6"/>
            <p:cNvSpPr/>
            <p:nvPr/>
          </p:nvSpPr>
          <p:spPr>
            <a:xfrm>
              <a:off x="7946897" y="3813683"/>
              <a:ext cx="514350" cy="419734"/>
            </a:xfrm>
            <a:custGeom>
              <a:avLst/>
              <a:gdLst/>
              <a:ahLst/>
              <a:cxnLst/>
              <a:rect l="l" t="t" r="r" b="b"/>
              <a:pathLst>
                <a:path w="514350" h="419735">
                  <a:moveTo>
                    <a:pt x="385699" y="0"/>
                  </a:moveTo>
                  <a:lnTo>
                    <a:pt x="128524" y="0"/>
                  </a:lnTo>
                  <a:lnTo>
                    <a:pt x="128524" y="209626"/>
                  </a:lnTo>
                  <a:lnTo>
                    <a:pt x="0" y="209626"/>
                  </a:lnTo>
                  <a:lnTo>
                    <a:pt x="257175" y="419201"/>
                  </a:lnTo>
                  <a:lnTo>
                    <a:pt x="514350" y="209626"/>
                  </a:lnTo>
                  <a:lnTo>
                    <a:pt x="385699" y="209626"/>
                  </a:lnTo>
                  <a:lnTo>
                    <a:pt x="385699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7" name="object 7"/>
            <p:cNvSpPr/>
            <p:nvPr/>
          </p:nvSpPr>
          <p:spPr>
            <a:xfrm>
              <a:off x="5791834" y="3813683"/>
              <a:ext cx="514350" cy="417830"/>
            </a:xfrm>
            <a:custGeom>
              <a:avLst/>
              <a:gdLst/>
              <a:ahLst/>
              <a:cxnLst/>
              <a:rect l="l" t="t" r="r" b="b"/>
              <a:pathLst>
                <a:path w="514350" h="417829">
                  <a:moveTo>
                    <a:pt x="385825" y="0"/>
                  </a:moveTo>
                  <a:lnTo>
                    <a:pt x="128650" y="0"/>
                  </a:lnTo>
                  <a:lnTo>
                    <a:pt x="128650" y="208826"/>
                  </a:lnTo>
                  <a:lnTo>
                    <a:pt x="0" y="208826"/>
                  </a:lnTo>
                  <a:lnTo>
                    <a:pt x="257175" y="417614"/>
                  </a:lnTo>
                  <a:lnTo>
                    <a:pt x="514350" y="208826"/>
                  </a:lnTo>
                  <a:lnTo>
                    <a:pt x="385825" y="208826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76D6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8" name="object 8"/>
            <p:cNvSpPr/>
            <p:nvPr/>
          </p:nvSpPr>
          <p:spPr>
            <a:xfrm>
              <a:off x="7946897" y="3286886"/>
              <a:ext cx="514350" cy="386080"/>
            </a:xfrm>
            <a:custGeom>
              <a:avLst/>
              <a:gdLst/>
              <a:ahLst/>
              <a:cxnLst/>
              <a:rect l="l" t="t" r="r" b="b"/>
              <a:pathLst>
                <a:path w="514350" h="386079">
                  <a:moveTo>
                    <a:pt x="385699" y="0"/>
                  </a:moveTo>
                  <a:lnTo>
                    <a:pt x="128524" y="0"/>
                  </a:lnTo>
                  <a:lnTo>
                    <a:pt x="128524" y="192912"/>
                  </a:lnTo>
                  <a:lnTo>
                    <a:pt x="0" y="192912"/>
                  </a:lnTo>
                  <a:lnTo>
                    <a:pt x="257175" y="385699"/>
                  </a:lnTo>
                  <a:lnTo>
                    <a:pt x="514350" y="192912"/>
                  </a:lnTo>
                  <a:lnTo>
                    <a:pt x="385699" y="192912"/>
                  </a:lnTo>
                  <a:lnTo>
                    <a:pt x="385699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3971035" y="3811270"/>
              <a:ext cx="514350" cy="417830"/>
            </a:xfrm>
            <a:custGeom>
              <a:avLst/>
              <a:gdLst/>
              <a:ahLst/>
              <a:cxnLst/>
              <a:rect l="l" t="t" r="r" b="b"/>
              <a:pathLst>
                <a:path w="514350" h="417829">
                  <a:moveTo>
                    <a:pt x="385825" y="0"/>
                  </a:moveTo>
                  <a:lnTo>
                    <a:pt x="128650" y="0"/>
                  </a:lnTo>
                  <a:lnTo>
                    <a:pt x="128650" y="208813"/>
                  </a:lnTo>
                  <a:lnTo>
                    <a:pt x="0" y="208813"/>
                  </a:lnTo>
                  <a:lnTo>
                    <a:pt x="257175" y="417601"/>
                  </a:lnTo>
                  <a:lnTo>
                    <a:pt x="514350" y="208813"/>
                  </a:lnTo>
                  <a:lnTo>
                    <a:pt x="385825" y="208813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1913890" y="3285108"/>
              <a:ext cx="514350" cy="892175"/>
            </a:xfrm>
            <a:custGeom>
              <a:avLst/>
              <a:gdLst/>
              <a:ahLst/>
              <a:cxnLst/>
              <a:rect l="l" t="t" r="r" b="b"/>
              <a:pathLst>
                <a:path w="514350" h="892175">
                  <a:moveTo>
                    <a:pt x="514350" y="623468"/>
                  </a:moveTo>
                  <a:lnTo>
                    <a:pt x="385699" y="623468"/>
                  </a:lnTo>
                  <a:lnTo>
                    <a:pt x="385699" y="384937"/>
                  </a:lnTo>
                  <a:lnTo>
                    <a:pt x="385699" y="0"/>
                  </a:lnTo>
                  <a:lnTo>
                    <a:pt x="128524" y="0"/>
                  </a:lnTo>
                  <a:lnTo>
                    <a:pt x="128524" y="384937"/>
                  </a:lnTo>
                  <a:lnTo>
                    <a:pt x="128524" y="623468"/>
                  </a:lnTo>
                  <a:lnTo>
                    <a:pt x="0" y="623468"/>
                  </a:lnTo>
                  <a:lnTo>
                    <a:pt x="12306" y="634885"/>
                  </a:lnTo>
                  <a:lnTo>
                    <a:pt x="0" y="634885"/>
                  </a:lnTo>
                  <a:lnTo>
                    <a:pt x="257175" y="892060"/>
                  </a:lnTo>
                  <a:lnTo>
                    <a:pt x="514350" y="634885"/>
                  </a:lnTo>
                  <a:lnTo>
                    <a:pt x="502031" y="634885"/>
                  </a:lnTo>
                  <a:lnTo>
                    <a:pt x="514350" y="623468"/>
                  </a:lnTo>
                  <a:close/>
                </a:path>
              </a:pathLst>
            </a:custGeom>
            <a:solidFill>
              <a:srgbClr val="FF92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3971035" y="3261359"/>
              <a:ext cx="514350" cy="411480"/>
            </a:xfrm>
            <a:custGeom>
              <a:avLst/>
              <a:gdLst/>
              <a:ahLst/>
              <a:cxnLst/>
              <a:rect l="l" t="t" r="r" b="b"/>
              <a:pathLst>
                <a:path w="514350" h="411479">
                  <a:moveTo>
                    <a:pt x="385825" y="0"/>
                  </a:moveTo>
                  <a:lnTo>
                    <a:pt x="128650" y="0"/>
                  </a:lnTo>
                  <a:lnTo>
                    <a:pt x="128650" y="205612"/>
                  </a:lnTo>
                  <a:lnTo>
                    <a:pt x="0" y="205612"/>
                  </a:lnTo>
                  <a:lnTo>
                    <a:pt x="257175" y="411225"/>
                  </a:lnTo>
                  <a:lnTo>
                    <a:pt x="514350" y="205612"/>
                  </a:lnTo>
                  <a:lnTo>
                    <a:pt x="385825" y="205612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5791834" y="3282696"/>
              <a:ext cx="514350" cy="393700"/>
            </a:xfrm>
            <a:custGeom>
              <a:avLst/>
              <a:gdLst/>
              <a:ahLst/>
              <a:cxnLst/>
              <a:rect l="l" t="t" r="r" b="b"/>
              <a:pathLst>
                <a:path w="514350" h="393700">
                  <a:moveTo>
                    <a:pt x="385825" y="0"/>
                  </a:moveTo>
                  <a:lnTo>
                    <a:pt x="128650" y="0"/>
                  </a:lnTo>
                  <a:lnTo>
                    <a:pt x="128650" y="196849"/>
                  </a:lnTo>
                  <a:lnTo>
                    <a:pt x="0" y="196849"/>
                  </a:lnTo>
                  <a:lnTo>
                    <a:pt x="257175" y="393699"/>
                  </a:lnTo>
                  <a:lnTo>
                    <a:pt x="514350" y="196849"/>
                  </a:lnTo>
                  <a:lnTo>
                    <a:pt x="385825" y="196849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76D5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02425" y="576706"/>
              <a:ext cx="8909685" cy="505459"/>
            </a:xfrm>
            <a:custGeom>
              <a:avLst/>
              <a:gdLst/>
              <a:ahLst/>
              <a:cxnLst/>
              <a:rect l="l" t="t" r="r" b="b"/>
              <a:pathLst>
                <a:path w="8909685" h="505459">
                  <a:moveTo>
                    <a:pt x="8824912" y="0"/>
                  </a:moveTo>
                  <a:lnTo>
                    <a:pt x="84201" y="0"/>
                  </a:lnTo>
                  <a:lnTo>
                    <a:pt x="51424" y="6619"/>
                  </a:lnTo>
                  <a:lnTo>
                    <a:pt x="24660" y="24669"/>
                  </a:lnTo>
                  <a:lnTo>
                    <a:pt x="6616" y="51435"/>
                  </a:lnTo>
                  <a:lnTo>
                    <a:pt x="0" y="84200"/>
                  </a:lnTo>
                  <a:lnTo>
                    <a:pt x="0" y="421004"/>
                  </a:lnTo>
                  <a:lnTo>
                    <a:pt x="6616" y="453770"/>
                  </a:lnTo>
                  <a:lnTo>
                    <a:pt x="24660" y="480536"/>
                  </a:lnTo>
                  <a:lnTo>
                    <a:pt x="51424" y="498586"/>
                  </a:lnTo>
                  <a:lnTo>
                    <a:pt x="84201" y="505205"/>
                  </a:lnTo>
                  <a:lnTo>
                    <a:pt x="8824912" y="505205"/>
                  </a:lnTo>
                  <a:lnTo>
                    <a:pt x="8857678" y="498586"/>
                  </a:lnTo>
                  <a:lnTo>
                    <a:pt x="8884443" y="480536"/>
                  </a:lnTo>
                  <a:lnTo>
                    <a:pt x="8902493" y="453770"/>
                  </a:lnTo>
                  <a:lnTo>
                    <a:pt x="8909113" y="421004"/>
                  </a:lnTo>
                  <a:lnTo>
                    <a:pt x="8909113" y="84200"/>
                  </a:lnTo>
                  <a:lnTo>
                    <a:pt x="8902493" y="51435"/>
                  </a:lnTo>
                  <a:lnTo>
                    <a:pt x="8884443" y="24669"/>
                  </a:lnTo>
                  <a:lnTo>
                    <a:pt x="8857678" y="6619"/>
                  </a:lnTo>
                  <a:lnTo>
                    <a:pt x="8824912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524635" y="2267204"/>
              <a:ext cx="1300480" cy="414655"/>
            </a:xfrm>
            <a:custGeom>
              <a:avLst/>
              <a:gdLst/>
              <a:ahLst/>
              <a:cxnLst/>
              <a:rect l="l" t="t" r="r" b="b"/>
              <a:pathLst>
                <a:path w="1300480" h="414655">
                  <a:moveTo>
                    <a:pt x="1230884" y="0"/>
                  </a:moveTo>
                  <a:lnTo>
                    <a:pt x="68961" y="0"/>
                  </a:lnTo>
                  <a:lnTo>
                    <a:pt x="42112" y="5437"/>
                  </a:lnTo>
                  <a:lnTo>
                    <a:pt x="20193" y="20256"/>
                  </a:lnTo>
                  <a:lnTo>
                    <a:pt x="5417" y="42219"/>
                  </a:lnTo>
                  <a:lnTo>
                    <a:pt x="0" y="69087"/>
                  </a:lnTo>
                  <a:lnTo>
                    <a:pt x="0" y="345439"/>
                  </a:lnTo>
                  <a:lnTo>
                    <a:pt x="5417" y="372308"/>
                  </a:lnTo>
                  <a:lnTo>
                    <a:pt x="20193" y="394271"/>
                  </a:lnTo>
                  <a:lnTo>
                    <a:pt x="42112" y="409090"/>
                  </a:lnTo>
                  <a:lnTo>
                    <a:pt x="68961" y="414527"/>
                  </a:lnTo>
                  <a:lnTo>
                    <a:pt x="1230884" y="414527"/>
                  </a:lnTo>
                  <a:lnTo>
                    <a:pt x="1257806" y="409090"/>
                  </a:lnTo>
                  <a:lnTo>
                    <a:pt x="1279763" y="394271"/>
                  </a:lnTo>
                  <a:lnTo>
                    <a:pt x="1294552" y="372308"/>
                  </a:lnTo>
                  <a:lnTo>
                    <a:pt x="1299972" y="345439"/>
                  </a:lnTo>
                  <a:lnTo>
                    <a:pt x="1299972" y="69087"/>
                  </a:lnTo>
                  <a:lnTo>
                    <a:pt x="1294552" y="42219"/>
                  </a:lnTo>
                  <a:lnTo>
                    <a:pt x="1279763" y="20256"/>
                  </a:lnTo>
                  <a:lnTo>
                    <a:pt x="1257806" y="5437"/>
                  </a:lnTo>
                  <a:lnTo>
                    <a:pt x="1230884" y="0"/>
                  </a:lnTo>
                  <a:close/>
                </a:path>
              </a:pathLst>
            </a:custGeom>
            <a:solidFill>
              <a:srgbClr val="FF92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5" name="object 15"/>
          <p:cNvSpPr/>
          <p:nvPr/>
        </p:nvSpPr>
        <p:spPr>
          <a:xfrm>
            <a:off x="126865" y="3616621"/>
            <a:ext cx="1821180" cy="2027767"/>
          </a:xfrm>
          <a:custGeom>
            <a:avLst/>
            <a:gdLst/>
            <a:ahLst/>
            <a:cxnLst/>
            <a:rect l="l" t="t" r="r" b="b"/>
            <a:pathLst>
              <a:path w="1365885" h="1520825">
                <a:moveTo>
                  <a:pt x="1365605" y="74422"/>
                </a:moveTo>
                <a:lnTo>
                  <a:pt x="1359763" y="45440"/>
                </a:lnTo>
                <a:lnTo>
                  <a:pt x="1343837" y="21793"/>
                </a:lnTo>
                <a:lnTo>
                  <a:pt x="1320215" y="5854"/>
                </a:lnTo>
                <a:lnTo>
                  <a:pt x="1291310" y="0"/>
                </a:lnTo>
                <a:lnTo>
                  <a:pt x="74371" y="0"/>
                </a:lnTo>
                <a:lnTo>
                  <a:pt x="45415" y="5854"/>
                </a:lnTo>
                <a:lnTo>
                  <a:pt x="21780" y="21793"/>
                </a:lnTo>
                <a:lnTo>
                  <a:pt x="5842" y="45440"/>
                </a:lnTo>
                <a:lnTo>
                  <a:pt x="0" y="74422"/>
                </a:lnTo>
                <a:lnTo>
                  <a:pt x="0" y="620903"/>
                </a:lnTo>
                <a:lnTo>
                  <a:pt x="5842" y="649897"/>
                </a:lnTo>
                <a:lnTo>
                  <a:pt x="21780" y="673544"/>
                </a:lnTo>
                <a:lnTo>
                  <a:pt x="45415" y="689483"/>
                </a:lnTo>
                <a:lnTo>
                  <a:pt x="74371" y="695325"/>
                </a:lnTo>
                <a:lnTo>
                  <a:pt x="554240" y="695325"/>
                </a:lnTo>
                <a:lnTo>
                  <a:pt x="554240" y="1263243"/>
                </a:lnTo>
                <a:lnTo>
                  <a:pt x="425653" y="1263243"/>
                </a:lnTo>
                <a:lnTo>
                  <a:pt x="682828" y="1520418"/>
                </a:lnTo>
                <a:lnTo>
                  <a:pt x="940003" y="1263243"/>
                </a:lnTo>
                <a:lnTo>
                  <a:pt x="811415" y="1263243"/>
                </a:lnTo>
                <a:lnTo>
                  <a:pt x="811415" y="695325"/>
                </a:lnTo>
                <a:lnTo>
                  <a:pt x="1291310" y="695325"/>
                </a:lnTo>
                <a:lnTo>
                  <a:pt x="1320215" y="689483"/>
                </a:lnTo>
                <a:lnTo>
                  <a:pt x="1343837" y="673544"/>
                </a:lnTo>
                <a:lnTo>
                  <a:pt x="1359763" y="649897"/>
                </a:lnTo>
                <a:lnTo>
                  <a:pt x="1365605" y="620903"/>
                </a:lnTo>
                <a:lnTo>
                  <a:pt x="1365605" y="74422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2380488" y="3079428"/>
            <a:ext cx="103970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Exp-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024548" y="1491657"/>
            <a:ext cx="9991512" cy="3052233"/>
            <a:chOff x="1518411" y="1118742"/>
            <a:chExt cx="7493634" cy="2289175"/>
          </a:xfrm>
        </p:grpSpPr>
        <p:sp>
          <p:nvSpPr>
            <p:cNvPr id="18" name="object 18"/>
            <p:cNvSpPr/>
            <p:nvPr/>
          </p:nvSpPr>
          <p:spPr>
            <a:xfrm>
              <a:off x="2885439" y="2267203"/>
              <a:ext cx="2195830" cy="423545"/>
            </a:xfrm>
            <a:custGeom>
              <a:avLst/>
              <a:gdLst/>
              <a:ahLst/>
              <a:cxnLst/>
              <a:rect l="l" t="t" r="r" b="b"/>
              <a:pathLst>
                <a:path w="2195829" h="423544">
                  <a:moveTo>
                    <a:pt x="2124964" y="0"/>
                  </a:moveTo>
                  <a:lnTo>
                    <a:pt x="70485" y="0"/>
                  </a:lnTo>
                  <a:lnTo>
                    <a:pt x="43023" y="5550"/>
                  </a:lnTo>
                  <a:lnTo>
                    <a:pt x="20621" y="20685"/>
                  </a:lnTo>
                  <a:lnTo>
                    <a:pt x="5530" y="43130"/>
                  </a:lnTo>
                  <a:lnTo>
                    <a:pt x="0" y="70612"/>
                  </a:lnTo>
                  <a:lnTo>
                    <a:pt x="0" y="352806"/>
                  </a:lnTo>
                  <a:lnTo>
                    <a:pt x="5530" y="380214"/>
                  </a:lnTo>
                  <a:lnTo>
                    <a:pt x="20621" y="402621"/>
                  </a:lnTo>
                  <a:lnTo>
                    <a:pt x="43023" y="417742"/>
                  </a:lnTo>
                  <a:lnTo>
                    <a:pt x="70485" y="423290"/>
                  </a:lnTo>
                  <a:lnTo>
                    <a:pt x="2124964" y="423290"/>
                  </a:lnTo>
                  <a:lnTo>
                    <a:pt x="2152425" y="417742"/>
                  </a:lnTo>
                  <a:lnTo>
                    <a:pt x="2174827" y="402621"/>
                  </a:lnTo>
                  <a:lnTo>
                    <a:pt x="2189918" y="380214"/>
                  </a:lnTo>
                  <a:lnTo>
                    <a:pt x="2195449" y="352806"/>
                  </a:lnTo>
                  <a:lnTo>
                    <a:pt x="2195449" y="70612"/>
                  </a:lnTo>
                  <a:lnTo>
                    <a:pt x="2189918" y="43130"/>
                  </a:lnTo>
                  <a:lnTo>
                    <a:pt x="2174827" y="20685"/>
                  </a:lnTo>
                  <a:lnTo>
                    <a:pt x="2152425" y="5550"/>
                  </a:lnTo>
                  <a:lnTo>
                    <a:pt x="2124964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9" name="object 19"/>
            <p:cNvSpPr/>
            <p:nvPr/>
          </p:nvSpPr>
          <p:spPr>
            <a:xfrm>
              <a:off x="1542033" y="1118742"/>
              <a:ext cx="7469505" cy="292735"/>
            </a:xfrm>
            <a:custGeom>
              <a:avLst/>
              <a:gdLst/>
              <a:ahLst/>
              <a:cxnLst/>
              <a:rect l="l" t="t" r="r" b="b"/>
              <a:pathLst>
                <a:path w="7469505" h="292734">
                  <a:moveTo>
                    <a:pt x="7420737" y="0"/>
                  </a:moveTo>
                  <a:lnTo>
                    <a:pt x="48768" y="0"/>
                  </a:lnTo>
                  <a:lnTo>
                    <a:pt x="29789" y="3833"/>
                  </a:lnTo>
                  <a:lnTo>
                    <a:pt x="14287" y="14287"/>
                  </a:lnTo>
                  <a:lnTo>
                    <a:pt x="3833" y="29789"/>
                  </a:lnTo>
                  <a:lnTo>
                    <a:pt x="0" y="48768"/>
                  </a:lnTo>
                  <a:lnTo>
                    <a:pt x="0" y="243840"/>
                  </a:lnTo>
                  <a:lnTo>
                    <a:pt x="3833" y="262872"/>
                  </a:lnTo>
                  <a:lnTo>
                    <a:pt x="14287" y="278368"/>
                  </a:lnTo>
                  <a:lnTo>
                    <a:pt x="29789" y="288792"/>
                  </a:lnTo>
                  <a:lnTo>
                    <a:pt x="48768" y="292608"/>
                  </a:lnTo>
                  <a:lnTo>
                    <a:pt x="7420737" y="292608"/>
                  </a:lnTo>
                  <a:lnTo>
                    <a:pt x="7439715" y="288792"/>
                  </a:lnTo>
                  <a:lnTo>
                    <a:pt x="7455217" y="278368"/>
                  </a:lnTo>
                  <a:lnTo>
                    <a:pt x="7465671" y="262872"/>
                  </a:lnTo>
                  <a:lnTo>
                    <a:pt x="7469505" y="243840"/>
                  </a:lnTo>
                  <a:lnTo>
                    <a:pt x="7469505" y="48768"/>
                  </a:lnTo>
                  <a:lnTo>
                    <a:pt x="7465671" y="29789"/>
                  </a:lnTo>
                  <a:lnTo>
                    <a:pt x="7455217" y="14287"/>
                  </a:lnTo>
                  <a:lnTo>
                    <a:pt x="7439715" y="3833"/>
                  </a:lnTo>
                  <a:lnTo>
                    <a:pt x="7420737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0" name="object 20"/>
            <p:cNvSpPr/>
            <p:nvPr/>
          </p:nvSpPr>
          <p:spPr>
            <a:xfrm>
              <a:off x="5129657" y="2266695"/>
              <a:ext cx="1706245" cy="415290"/>
            </a:xfrm>
            <a:custGeom>
              <a:avLst/>
              <a:gdLst/>
              <a:ahLst/>
              <a:cxnLst/>
              <a:rect l="l" t="t" r="r" b="b"/>
              <a:pathLst>
                <a:path w="1706245" h="415289">
                  <a:moveTo>
                    <a:pt x="1636902" y="0"/>
                  </a:moveTo>
                  <a:lnTo>
                    <a:pt x="69214" y="0"/>
                  </a:lnTo>
                  <a:lnTo>
                    <a:pt x="42273" y="5439"/>
                  </a:lnTo>
                  <a:lnTo>
                    <a:pt x="20272" y="20272"/>
                  </a:lnTo>
                  <a:lnTo>
                    <a:pt x="5439" y="42273"/>
                  </a:lnTo>
                  <a:lnTo>
                    <a:pt x="0" y="69215"/>
                  </a:lnTo>
                  <a:lnTo>
                    <a:pt x="0" y="345821"/>
                  </a:lnTo>
                  <a:lnTo>
                    <a:pt x="5439" y="372762"/>
                  </a:lnTo>
                  <a:lnTo>
                    <a:pt x="20272" y="394763"/>
                  </a:lnTo>
                  <a:lnTo>
                    <a:pt x="42273" y="409596"/>
                  </a:lnTo>
                  <a:lnTo>
                    <a:pt x="69214" y="415036"/>
                  </a:lnTo>
                  <a:lnTo>
                    <a:pt x="1636902" y="415036"/>
                  </a:lnTo>
                  <a:lnTo>
                    <a:pt x="1663771" y="409596"/>
                  </a:lnTo>
                  <a:lnTo>
                    <a:pt x="1685734" y="394763"/>
                  </a:lnTo>
                  <a:lnTo>
                    <a:pt x="1700553" y="372762"/>
                  </a:lnTo>
                  <a:lnTo>
                    <a:pt x="1705990" y="345821"/>
                  </a:lnTo>
                  <a:lnTo>
                    <a:pt x="1705990" y="69215"/>
                  </a:lnTo>
                  <a:lnTo>
                    <a:pt x="1700553" y="42273"/>
                  </a:lnTo>
                  <a:lnTo>
                    <a:pt x="1685734" y="20272"/>
                  </a:lnTo>
                  <a:lnTo>
                    <a:pt x="1663771" y="5439"/>
                  </a:lnTo>
                  <a:lnTo>
                    <a:pt x="1636902" y="0"/>
                  </a:lnTo>
                  <a:close/>
                </a:path>
              </a:pathLst>
            </a:custGeom>
            <a:solidFill>
              <a:srgbClr val="76D5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1" name="object 21"/>
            <p:cNvSpPr/>
            <p:nvPr/>
          </p:nvSpPr>
          <p:spPr>
            <a:xfrm>
              <a:off x="1518411" y="2717926"/>
              <a:ext cx="1320165" cy="690245"/>
            </a:xfrm>
            <a:custGeom>
              <a:avLst/>
              <a:gdLst/>
              <a:ahLst/>
              <a:cxnLst/>
              <a:rect l="l" t="t" r="r" b="b"/>
              <a:pathLst>
                <a:path w="1320164" h="690245">
                  <a:moveTo>
                    <a:pt x="1225550" y="0"/>
                  </a:moveTo>
                  <a:lnTo>
                    <a:pt x="94360" y="0"/>
                  </a:lnTo>
                  <a:lnTo>
                    <a:pt x="57650" y="7421"/>
                  </a:lnTo>
                  <a:lnTo>
                    <a:pt x="27654" y="27654"/>
                  </a:lnTo>
                  <a:lnTo>
                    <a:pt x="7421" y="57650"/>
                  </a:lnTo>
                  <a:lnTo>
                    <a:pt x="0" y="94361"/>
                  </a:lnTo>
                  <a:lnTo>
                    <a:pt x="0" y="595376"/>
                  </a:lnTo>
                  <a:lnTo>
                    <a:pt x="7421" y="632160"/>
                  </a:lnTo>
                  <a:lnTo>
                    <a:pt x="27654" y="662193"/>
                  </a:lnTo>
                  <a:lnTo>
                    <a:pt x="57650" y="682440"/>
                  </a:lnTo>
                  <a:lnTo>
                    <a:pt x="94360" y="689864"/>
                  </a:lnTo>
                  <a:lnTo>
                    <a:pt x="1225550" y="689864"/>
                  </a:lnTo>
                  <a:lnTo>
                    <a:pt x="1262260" y="682440"/>
                  </a:lnTo>
                  <a:lnTo>
                    <a:pt x="1292256" y="662193"/>
                  </a:lnTo>
                  <a:lnTo>
                    <a:pt x="1312489" y="632160"/>
                  </a:lnTo>
                  <a:lnTo>
                    <a:pt x="1319911" y="595376"/>
                  </a:lnTo>
                  <a:lnTo>
                    <a:pt x="1319911" y="94361"/>
                  </a:lnTo>
                  <a:lnTo>
                    <a:pt x="1312489" y="57650"/>
                  </a:lnTo>
                  <a:lnTo>
                    <a:pt x="1292256" y="27654"/>
                  </a:lnTo>
                  <a:lnTo>
                    <a:pt x="1262260" y="7421"/>
                  </a:lnTo>
                  <a:lnTo>
                    <a:pt x="1225550" y="0"/>
                  </a:lnTo>
                  <a:close/>
                </a:path>
              </a:pathLst>
            </a:custGeom>
            <a:solidFill>
              <a:srgbClr val="FF92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15881" y="3905605"/>
            <a:ext cx="1242059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609</a:t>
            </a:r>
            <a:r>
              <a:rPr sz="18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 (-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4%)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272793" y="3766990"/>
            <a:ext cx="1264073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2540" algn="ctr">
              <a:spcBef>
                <a:spcPts val="133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56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(=)</a:t>
            </a:r>
            <a:endParaRPr sz="1867">
              <a:latin typeface="Calibri"/>
              <a:cs typeface="Calibri"/>
            </a:endParaRPr>
          </a:p>
          <a:p>
            <a:pPr algn="ctr">
              <a:spcBef>
                <a:spcPts val="7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(92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services)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864865" y="3618484"/>
            <a:ext cx="2909993" cy="916093"/>
          </a:xfrm>
          <a:custGeom>
            <a:avLst/>
            <a:gdLst/>
            <a:ahLst/>
            <a:cxnLst/>
            <a:rect l="l" t="t" r="r" b="b"/>
            <a:pathLst>
              <a:path w="2182495" h="687070">
                <a:moveTo>
                  <a:pt x="2067814" y="0"/>
                </a:moveTo>
                <a:lnTo>
                  <a:pt x="114553" y="0"/>
                </a:lnTo>
                <a:lnTo>
                  <a:pt x="69973" y="9005"/>
                </a:lnTo>
                <a:lnTo>
                  <a:pt x="33559" y="33559"/>
                </a:lnTo>
                <a:lnTo>
                  <a:pt x="9005" y="69973"/>
                </a:lnTo>
                <a:lnTo>
                  <a:pt x="0" y="114554"/>
                </a:lnTo>
                <a:lnTo>
                  <a:pt x="0" y="572388"/>
                </a:lnTo>
                <a:lnTo>
                  <a:pt x="9005" y="616969"/>
                </a:lnTo>
                <a:lnTo>
                  <a:pt x="33559" y="653383"/>
                </a:lnTo>
                <a:lnTo>
                  <a:pt x="69973" y="677937"/>
                </a:lnTo>
                <a:lnTo>
                  <a:pt x="114553" y="686943"/>
                </a:lnTo>
                <a:lnTo>
                  <a:pt x="2067814" y="686943"/>
                </a:lnTo>
                <a:lnTo>
                  <a:pt x="2112375" y="677937"/>
                </a:lnTo>
                <a:lnTo>
                  <a:pt x="2148744" y="653383"/>
                </a:lnTo>
                <a:lnTo>
                  <a:pt x="2173255" y="616969"/>
                </a:lnTo>
                <a:lnTo>
                  <a:pt x="2182241" y="572388"/>
                </a:lnTo>
                <a:lnTo>
                  <a:pt x="2182241" y="114554"/>
                </a:lnTo>
                <a:lnTo>
                  <a:pt x="2173255" y="69973"/>
                </a:lnTo>
                <a:lnTo>
                  <a:pt x="2148744" y="33559"/>
                </a:lnTo>
                <a:lnTo>
                  <a:pt x="2112375" y="9005"/>
                </a:lnTo>
                <a:lnTo>
                  <a:pt x="2067814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object 25"/>
          <p:cNvSpPr txBox="1"/>
          <p:nvPr/>
        </p:nvSpPr>
        <p:spPr>
          <a:xfrm>
            <a:off x="4316476" y="2974170"/>
            <a:ext cx="1993053" cy="1530525"/>
          </a:xfrm>
          <a:prstGeom prst="rect">
            <a:avLst/>
          </a:prstGeom>
        </p:spPr>
        <p:txBody>
          <a:bodyPr vert="horz" wrap="square" lIns="0" tIns="37252" rIns="0" bIns="0" rtlCol="0">
            <a:spAutoFit/>
          </a:bodyPr>
          <a:lstStyle/>
          <a:p>
            <a:pPr algn="ctr">
              <a:spcBef>
                <a:spcPts val="292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INF-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8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(en</a:t>
            </a:r>
            <a:r>
              <a:rPr sz="12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continuité avec</a:t>
            </a:r>
            <a:r>
              <a:rPr sz="12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1200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3" dirty="0">
                <a:solidFill>
                  <a:srgbClr val="FFFFFF"/>
                </a:solidFill>
                <a:latin typeface="Calibri"/>
                <a:cs typeface="Calibri"/>
              </a:rPr>
              <a:t>Raisin)</a:t>
            </a:r>
            <a:endParaRPr sz="1200">
              <a:latin typeface="Calibri"/>
              <a:cs typeface="Calibri"/>
            </a:endParaRPr>
          </a:p>
          <a:p>
            <a:pPr marL="16086" algn="ctr">
              <a:spcBef>
                <a:spcPts val="507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83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(+17%)</a:t>
            </a:r>
            <a:endParaRPr sz="1867">
              <a:latin typeface="Calibri"/>
              <a:cs typeface="Calibri"/>
            </a:endParaRPr>
          </a:p>
          <a:p>
            <a:pPr marL="665462" marR="6773" indent="-530847"/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96</a:t>
            </a:r>
            <a:r>
              <a:rPr sz="18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UF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AD/PED (+17%)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837171" y="3618485"/>
            <a:ext cx="2277533" cy="927100"/>
          </a:xfrm>
          <a:custGeom>
            <a:avLst/>
            <a:gdLst/>
            <a:ahLst/>
            <a:cxnLst/>
            <a:rect l="l" t="t" r="r" b="b"/>
            <a:pathLst>
              <a:path w="1708150" h="695325">
                <a:moveTo>
                  <a:pt x="1639951" y="0"/>
                </a:moveTo>
                <a:lnTo>
                  <a:pt x="67818" y="0"/>
                </a:lnTo>
                <a:lnTo>
                  <a:pt x="41415" y="5330"/>
                </a:lnTo>
                <a:lnTo>
                  <a:pt x="19859" y="19875"/>
                </a:lnTo>
                <a:lnTo>
                  <a:pt x="5328" y="41469"/>
                </a:lnTo>
                <a:lnTo>
                  <a:pt x="0" y="67944"/>
                </a:lnTo>
                <a:lnTo>
                  <a:pt x="0" y="627380"/>
                </a:lnTo>
                <a:lnTo>
                  <a:pt x="5328" y="653801"/>
                </a:lnTo>
                <a:lnTo>
                  <a:pt x="19859" y="675401"/>
                </a:lnTo>
                <a:lnTo>
                  <a:pt x="41415" y="689977"/>
                </a:lnTo>
                <a:lnTo>
                  <a:pt x="67818" y="695325"/>
                </a:lnTo>
                <a:lnTo>
                  <a:pt x="1639951" y="695325"/>
                </a:lnTo>
                <a:lnTo>
                  <a:pt x="1666353" y="689977"/>
                </a:lnTo>
                <a:lnTo>
                  <a:pt x="1687909" y="675401"/>
                </a:lnTo>
                <a:lnTo>
                  <a:pt x="1702440" y="653801"/>
                </a:lnTo>
                <a:lnTo>
                  <a:pt x="1707769" y="627380"/>
                </a:lnTo>
                <a:lnTo>
                  <a:pt x="1707769" y="67944"/>
                </a:lnTo>
                <a:lnTo>
                  <a:pt x="1702440" y="41469"/>
                </a:lnTo>
                <a:lnTo>
                  <a:pt x="1687909" y="19875"/>
                </a:lnTo>
                <a:lnTo>
                  <a:pt x="1666353" y="5330"/>
                </a:lnTo>
                <a:lnTo>
                  <a:pt x="1639951" y="0"/>
                </a:lnTo>
                <a:close/>
              </a:path>
            </a:pathLst>
          </a:custGeom>
          <a:solidFill>
            <a:srgbClr val="76D5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7" name="object 27"/>
          <p:cNvSpPr txBox="1"/>
          <p:nvPr/>
        </p:nvSpPr>
        <p:spPr>
          <a:xfrm>
            <a:off x="7203610" y="3765466"/>
            <a:ext cx="1702647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21917">
              <a:spcBef>
                <a:spcPts val="133"/>
              </a:spcBef>
            </a:pP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36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ES</a:t>
            </a:r>
            <a:r>
              <a:rPr sz="1867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(+16%)</a:t>
            </a:r>
            <a:endParaRPr sz="1867">
              <a:latin typeface="Calibri"/>
              <a:cs typeface="Calibri"/>
            </a:endParaRPr>
          </a:p>
          <a:p>
            <a:pPr marL="16933">
              <a:spcBef>
                <a:spcPts val="7"/>
              </a:spcBef>
            </a:pP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43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UF</a:t>
            </a:r>
            <a:r>
              <a:rPr sz="1867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RNN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27" dirty="0">
                <a:solidFill>
                  <a:srgbClr val="001F5F"/>
                </a:solidFill>
                <a:latin typeface="Calibri"/>
                <a:cs typeface="Calibri"/>
              </a:rPr>
              <a:t>(+5%)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26870" y="3024970"/>
            <a:ext cx="1821180" cy="552873"/>
          </a:xfrm>
          <a:custGeom>
            <a:avLst/>
            <a:gdLst/>
            <a:ahLst/>
            <a:cxnLst/>
            <a:rect l="l" t="t" r="r" b="b"/>
            <a:pathLst>
              <a:path w="1365885" h="414655">
                <a:moveTo>
                  <a:pt x="1296513" y="0"/>
                </a:moveTo>
                <a:lnTo>
                  <a:pt x="69084" y="0"/>
                </a:lnTo>
                <a:lnTo>
                  <a:pt x="42193" y="5419"/>
                </a:lnTo>
                <a:lnTo>
                  <a:pt x="20234" y="20208"/>
                </a:lnTo>
                <a:lnTo>
                  <a:pt x="5428" y="42165"/>
                </a:lnTo>
                <a:lnTo>
                  <a:pt x="0" y="69088"/>
                </a:lnTo>
                <a:lnTo>
                  <a:pt x="0" y="345440"/>
                </a:lnTo>
                <a:lnTo>
                  <a:pt x="5428" y="372308"/>
                </a:lnTo>
                <a:lnTo>
                  <a:pt x="20234" y="394271"/>
                </a:lnTo>
                <a:lnTo>
                  <a:pt x="42193" y="409090"/>
                </a:lnTo>
                <a:lnTo>
                  <a:pt x="69084" y="414528"/>
                </a:lnTo>
                <a:lnTo>
                  <a:pt x="1296513" y="414528"/>
                </a:lnTo>
                <a:lnTo>
                  <a:pt x="1323435" y="409090"/>
                </a:lnTo>
                <a:lnTo>
                  <a:pt x="1345392" y="394271"/>
                </a:lnTo>
                <a:lnTo>
                  <a:pt x="1360182" y="372308"/>
                </a:lnTo>
                <a:lnTo>
                  <a:pt x="1365601" y="345440"/>
                </a:lnTo>
                <a:lnTo>
                  <a:pt x="1365601" y="69088"/>
                </a:lnTo>
                <a:lnTo>
                  <a:pt x="1360182" y="42165"/>
                </a:lnTo>
                <a:lnTo>
                  <a:pt x="1345392" y="20208"/>
                </a:lnTo>
                <a:lnTo>
                  <a:pt x="1323435" y="5419"/>
                </a:lnTo>
                <a:lnTo>
                  <a:pt x="1296513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9" name="object 29"/>
          <p:cNvSpPr txBox="1"/>
          <p:nvPr/>
        </p:nvSpPr>
        <p:spPr>
          <a:xfrm>
            <a:off x="389467" y="3081867"/>
            <a:ext cx="129285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Bact-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ADI+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847252" y="2351531"/>
            <a:ext cx="2927773" cy="627379"/>
          </a:xfrm>
          <a:custGeom>
            <a:avLst/>
            <a:gdLst/>
            <a:ahLst/>
            <a:cxnLst/>
            <a:rect l="l" t="t" r="r" b="b"/>
            <a:pathLst>
              <a:path w="2195829" h="470535">
                <a:moveTo>
                  <a:pt x="2117090" y="0"/>
                </a:moveTo>
                <a:lnTo>
                  <a:pt x="78359" y="0"/>
                </a:lnTo>
                <a:lnTo>
                  <a:pt x="47845" y="6153"/>
                </a:lnTo>
                <a:lnTo>
                  <a:pt x="22939" y="22939"/>
                </a:lnTo>
                <a:lnTo>
                  <a:pt x="6153" y="47845"/>
                </a:lnTo>
                <a:lnTo>
                  <a:pt x="0" y="78359"/>
                </a:lnTo>
                <a:lnTo>
                  <a:pt x="0" y="391921"/>
                </a:lnTo>
                <a:lnTo>
                  <a:pt x="6153" y="422455"/>
                </a:lnTo>
                <a:lnTo>
                  <a:pt x="22939" y="447405"/>
                </a:lnTo>
                <a:lnTo>
                  <a:pt x="47845" y="464234"/>
                </a:lnTo>
                <a:lnTo>
                  <a:pt x="78359" y="470407"/>
                </a:lnTo>
                <a:lnTo>
                  <a:pt x="2117090" y="470407"/>
                </a:lnTo>
                <a:lnTo>
                  <a:pt x="2147603" y="464234"/>
                </a:lnTo>
                <a:lnTo>
                  <a:pt x="2172509" y="447405"/>
                </a:lnTo>
                <a:lnTo>
                  <a:pt x="2189295" y="422455"/>
                </a:lnTo>
                <a:lnTo>
                  <a:pt x="2195449" y="391921"/>
                </a:lnTo>
                <a:lnTo>
                  <a:pt x="2195449" y="78359"/>
                </a:lnTo>
                <a:lnTo>
                  <a:pt x="2189295" y="47845"/>
                </a:lnTo>
                <a:lnTo>
                  <a:pt x="2172509" y="22939"/>
                </a:lnTo>
                <a:lnTo>
                  <a:pt x="2147603" y="6153"/>
                </a:lnTo>
                <a:lnTo>
                  <a:pt x="2117090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1" name="object 31"/>
          <p:cNvSpPr txBox="1"/>
          <p:nvPr/>
        </p:nvSpPr>
        <p:spPr>
          <a:xfrm>
            <a:off x="4201498" y="2347976"/>
            <a:ext cx="2219113" cy="59259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6773" indent="99058">
              <a:spcBef>
                <a:spcPts val="140"/>
              </a:spcBef>
            </a:pP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r>
              <a:rPr sz="18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ILC,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pneumopathies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867" b="1" spc="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ITU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839544" y="2351532"/>
            <a:ext cx="2274993" cy="629073"/>
          </a:xfrm>
          <a:custGeom>
            <a:avLst/>
            <a:gdLst/>
            <a:ahLst/>
            <a:cxnLst/>
            <a:rect l="l" t="t" r="r" b="b"/>
            <a:pathLst>
              <a:path w="1706245" h="471805">
                <a:moveTo>
                  <a:pt x="1627377" y="0"/>
                </a:moveTo>
                <a:lnTo>
                  <a:pt x="78612" y="0"/>
                </a:lnTo>
                <a:lnTo>
                  <a:pt x="48059" y="6175"/>
                </a:lnTo>
                <a:lnTo>
                  <a:pt x="23066" y="23018"/>
                </a:lnTo>
                <a:lnTo>
                  <a:pt x="6193" y="48005"/>
                </a:lnTo>
                <a:lnTo>
                  <a:pt x="0" y="78612"/>
                </a:lnTo>
                <a:lnTo>
                  <a:pt x="0" y="392938"/>
                </a:lnTo>
                <a:lnTo>
                  <a:pt x="6193" y="423544"/>
                </a:lnTo>
                <a:lnTo>
                  <a:pt x="23066" y="448532"/>
                </a:lnTo>
                <a:lnTo>
                  <a:pt x="48059" y="465375"/>
                </a:lnTo>
                <a:lnTo>
                  <a:pt x="78612" y="471550"/>
                </a:lnTo>
                <a:lnTo>
                  <a:pt x="1627377" y="471550"/>
                </a:lnTo>
                <a:lnTo>
                  <a:pt x="1657985" y="465375"/>
                </a:lnTo>
                <a:lnTo>
                  <a:pt x="1682972" y="448532"/>
                </a:lnTo>
                <a:lnTo>
                  <a:pt x="1699815" y="423544"/>
                </a:lnTo>
                <a:lnTo>
                  <a:pt x="1705990" y="392938"/>
                </a:lnTo>
                <a:lnTo>
                  <a:pt x="1705990" y="78612"/>
                </a:lnTo>
                <a:lnTo>
                  <a:pt x="1699815" y="48005"/>
                </a:lnTo>
                <a:lnTo>
                  <a:pt x="1682972" y="23018"/>
                </a:lnTo>
                <a:lnTo>
                  <a:pt x="1657985" y="6175"/>
                </a:lnTo>
                <a:lnTo>
                  <a:pt x="1627377" y="0"/>
                </a:lnTo>
                <a:close/>
              </a:path>
            </a:pathLst>
          </a:custGeom>
          <a:solidFill>
            <a:srgbClr val="76D5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3" name="object 33"/>
          <p:cNvSpPr txBox="1"/>
          <p:nvPr/>
        </p:nvSpPr>
        <p:spPr>
          <a:xfrm>
            <a:off x="6996684" y="2348653"/>
            <a:ext cx="1959187" cy="122354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086" marR="6773" algn="ctr">
              <a:spcBef>
                <a:spcPts val="140"/>
              </a:spcBef>
            </a:pP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Surveillance</a:t>
            </a:r>
            <a:r>
              <a:rPr sz="1867" b="1" spc="-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des</a:t>
            </a:r>
            <a:r>
              <a:rPr sz="1867" b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ILC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et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des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sepsis</a:t>
            </a:r>
            <a:endParaRPr sz="1867">
              <a:latin typeface="Calibri"/>
              <a:cs typeface="Calibri"/>
            </a:endParaRPr>
          </a:p>
          <a:p>
            <a:pPr marL="847" algn="ctr">
              <a:spcBef>
                <a:spcPts val="545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NEO</a:t>
            </a:r>
            <a:r>
              <a:rPr sz="2400" b="1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INF-</a:t>
            </a:r>
            <a:r>
              <a:rPr sz="2400" b="1" spc="-33" dirty="0">
                <a:solidFill>
                  <a:srgbClr val="001F5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  <a:p>
            <a:pPr marL="2540" algn="ctr">
              <a:spcBef>
                <a:spcPts val="80"/>
              </a:spcBef>
            </a:pPr>
            <a:r>
              <a:rPr sz="1200" b="1" dirty="0">
                <a:solidFill>
                  <a:srgbClr val="001F5F"/>
                </a:solidFill>
                <a:latin typeface="Calibri"/>
                <a:cs typeface="Calibri"/>
              </a:rPr>
              <a:t>(en</a:t>
            </a:r>
            <a:r>
              <a:rPr sz="12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libri"/>
                <a:cs typeface="Calibri"/>
              </a:rPr>
              <a:t>continuité avec</a:t>
            </a:r>
            <a:r>
              <a:rPr sz="1200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libri"/>
                <a:cs typeface="Calibri"/>
              </a:rPr>
              <a:t>NEO</a:t>
            </a:r>
            <a:r>
              <a:rPr sz="1200" b="1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200" b="1" spc="-27" dirty="0">
                <a:solidFill>
                  <a:srgbClr val="001F5F"/>
                </a:solidFill>
                <a:latin typeface="Calibri"/>
                <a:cs typeface="Calibri"/>
              </a:rPr>
              <a:t>CAT)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841664" y="1930062"/>
            <a:ext cx="8144933" cy="380153"/>
          </a:xfrm>
          <a:custGeom>
            <a:avLst/>
            <a:gdLst/>
            <a:ahLst/>
            <a:cxnLst/>
            <a:rect l="l" t="t" r="r" b="b"/>
            <a:pathLst>
              <a:path w="6108700" h="285114">
                <a:moveTo>
                  <a:pt x="6061202" y="0"/>
                </a:moveTo>
                <a:lnTo>
                  <a:pt x="47498" y="0"/>
                </a:lnTo>
                <a:lnTo>
                  <a:pt x="29039" y="3742"/>
                </a:lnTo>
                <a:lnTo>
                  <a:pt x="13938" y="13938"/>
                </a:lnTo>
                <a:lnTo>
                  <a:pt x="3742" y="29039"/>
                </a:lnTo>
                <a:lnTo>
                  <a:pt x="0" y="47498"/>
                </a:lnTo>
                <a:lnTo>
                  <a:pt x="0" y="237236"/>
                </a:lnTo>
                <a:lnTo>
                  <a:pt x="3742" y="255674"/>
                </a:lnTo>
                <a:lnTo>
                  <a:pt x="13938" y="270732"/>
                </a:lnTo>
                <a:lnTo>
                  <a:pt x="29039" y="280884"/>
                </a:lnTo>
                <a:lnTo>
                  <a:pt x="47498" y="284606"/>
                </a:lnTo>
                <a:lnTo>
                  <a:pt x="6061202" y="284606"/>
                </a:lnTo>
                <a:lnTo>
                  <a:pt x="6079714" y="280884"/>
                </a:lnTo>
                <a:lnTo>
                  <a:pt x="6094809" y="270732"/>
                </a:lnTo>
                <a:lnTo>
                  <a:pt x="6104975" y="255674"/>
                </a:lnTo>
                <a:lnTo>
                  <a:pt x="6108700" y="237236"/>
                </a:lnTo>
                <a:lnTo>
                  <a:pt x="6108700" y="47498"/>
                </a:lnTo>
                <a:lnTo>
                  <a:pt x="6104975" y="29039"/>
                </a:lnTo>
                <a:lnTo>
                  <a:pt x="6094809" y="13938"/>
                </a:lnTo>
                <a:lnTo>
                  <a:pt x="6079714" y="3742"/>
                </a:lnTo>
                <a:lnTo>
                  <a:pt x="6061202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5" name="object 35"/>
          <p:cNvSpPr txBox="1"/>
          <p:nvPr/>
        </p:nvSpPr>
        <p:spPr>
          <a:xfrm>
            <a:off x="734500" y="828718"/>
            <a:ext cx="10695093" cy="146200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22859" algn="r">
              <a:spcBef>
                <a:spcPts val="140"/>
              </a:spcBef>
            </a:pP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18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soins</a:t>
            </a:r>
            <a:r>
              <a:rPr sz="1867" b="1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+</a:t>
            </a:r>
            <a:r>
              <a:rPr sz="1867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documentation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associées aux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 cathéters</a:t>
            </a:r>
            <a:endParaRPr sz="1867">
              <a:latin typeface="Calibri"/>
              <a:cs typeface="Calibri"/>
            </a:endParaRPr>
          </a:p>
          <a:p>
            <a:pPr marR="5927" algn="ctr">
              <a:spcBef>
                <a:spcPts val="40"/>
              </a:spcBef>
            </a:pP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(CVC,</a:t>
            </a:r>
            <a:r>
              <a:rPr sz="1333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CVO,</a:t>
            </a:r>
            <a:r>
              <a:rPr sz="1333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CCI,</a:t>
            </a:r>
            <a:r>
              <a:rPr sz="1333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PICClines,</a:t>
            </a:r>
            <a:r>
              <a:rPr sz="1333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MIDlines, CVP,</a:t>
            </a:r>
            <a:r>
              <a:rPr sz="1333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cathéters</a:t>
            </a:r>
            <a:r>
              <a:rPr sz="1333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333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dialyse, cathéters</a:t>
            </a:r>
            <a:r>
              <a:rPr sz="1333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Calibri"/>
                <a:cs typeface="Calibri"/>
              </a:rPr>
              <a:t>artériels</a:t>
            </a:r>
            <a:r>
              <a:rPr sz="1333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333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Calibri"/>
                <a:cs typeface="Calibri"/>
              </a:rPr>
              <a:t>autres)</a:t>
            </a:r>
            <a:endParaRPr sz="1333">
              <a:latin typeface="Calibri"/>
              <a:cs typeface="Calibri"/>
            </a:endParaRPr>
          </a:p>
          <a:p>
            <a:pPr marR="6773" algn="r">
              <a:spcBef>
                <a:spcPts val="1493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Etude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facteurs</a:t>
            </a:r>
            <a:r>
              <a:rPr sz="18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risque</a:t>
            </a:r>
            <a:r>
              <a:rPr sz="18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d’infection</a:t>
            </a:r>
            <a:r>
              <a:rPr sz="18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liés</a:t>
            </a:r>
            <a:r>
              <a:rPr sz="18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18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patient</a:t>
            </a:r>
            <a:r>
              <a:rPr sz="18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cathétérisme</a:t>
            </a:r>
            <a:r>
              <a:rPr sz="18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veineux</a:t>
            </a:r>
            <a:r>
              <a:rPr sz="18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central</a:t>
            </a:r>
            <a:endParaRPr sz="1867">
              <a:latin typeface="Calibri"/>
              <a:cs typeface="Calibri"/>
            </a:endParaRPr>
          </a:p>
          <a:p>
            <a:pPr marL="3965688">
              <a:spcBef>
                <a:spcPts val="81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Etude</a:t>
            </a:r>
            <a:r>
              <a:rPr sz="2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facteurs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risque</a:t>
            </a:r>
            <a:r>
              <a:rPr sz="2400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liés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gestes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invasifs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477513" y="5605611"/>
            <a:ext cx="1926167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indent="109217">
              <a:spcBef>
                <a:spcPts val="127"/>
              </a:spcBef>
            </a:pP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36</a:t>
            </a:r>
            <a:r>
              <a:rPr sz="1333" b="1" spc="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ILC</a:t>
            </a:r>
            <a:r>
              <a:rPr sz="1333" b="1" spc="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(non</a:t>
            </a:r>
            <a:r>
              <a:rPr sz="1333" b="1" spc="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bact.)(-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20%)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713</a:t>
            </a:r>
            <a:r>
              <a:rPr sz="1333" b="1" spc="5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pneumopathies</a:t>
            </a:r>
            <a:r>
              <a:rPr sz="1333" b="1" spc="-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(-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23%)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841665" y="4896781"/>
            <a:ext cx="8164407" cy="363220"/>
          </a:xfrm>
          <a:custGeom>
            <a:avLst/>
            <a:gdLst/>
            <a:ahLst/>
            <a:cxnLst/>
            <a:rect l="l" t="t" r="r" b="b"/>
            <a:pathLst>
              <a:path w="6123305" h="272414">
                <a:moveTo>
                  <a:pt x="6077711" y="0"/>
                </a:moveTo>
                <a:lnTo>
                  <a:pt x="45465" y="0"/>
                </a:lnTo>
                <a:lnTo>
                  <a:pt x="27753" y="3565"/>
                </a:lnTo>
                <a:lnTo>
                  <a:pt x="13303" y="13287"/>
                </a:lnTo>
                <a:lnTo>
                  <a:pt x="3567" y="27699"/>
                </a:lnTo>
                <a:lnTo>
                  <a:pt x="0" y="45338"/>
                </a:lnTo>
                <a:lnTo>
                  <a:pt x="0" y="226834"/>
                </a:lnTo>
                <a:lnTo>
                  <a:pt x="3567" y="244493"/>
                </a:lnTo>
                <a:lnTo>
                  <a:pt x="13303" y="258913"/>
                </a:lnTo>
                <a:lnTo>
                  <a:pt x="27753" y="268634"/>
                </a:lnTo>
                <a:lnTo>
                  <a:pt x="45465" y="272199"/>
                </a:lnTo>
                <a:lnTo>
                  <a:pt x="6077711" y="272199"/>
                </a:lnTo>
                <a:lnTo>
                  <a:pt x="6095351" y="268634"/>
                </a:lnTo>
                <a:lnTo>
                  <a:pt x="6109763" y="258913"/>
                </a:lnTo>
                <a:lnTo>
                  <a:pt x="6119485" y="244493"/>
                </a:lnTo>
                <a:lnTo>
                  <a:pt x="6123051" y="226834"/>
                </a:lnTo>
                <a:lnTo>
                  <a:pt x="6123051" y="45338"/>
                </a:lnTo>
                <a:lnTo>
                  <a:pt x="6119485" y="27699"/>
                </a:lnTo>
                <a:lnTo>
                  <a:pt x="6109763" y="13287"/>
                </a:lnTo>
                <a:lnTo>
                  <a:pt x="6095351" y="3565"/>
                </a:lnTo>
                <a:lnTo>
                  <a:pt x="6077711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8" name="object 38"/>
          <p:cNvSpPr txBox="1"/>
          <p:nvPr/>
        </p:nvSpPr>
        <p:spPr>
          <a:xfrm>
            <a:off x="4380314" y="4928616"/>
            <a:ext cx="708236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7604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patients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(6915 AD</a:t>
            </a: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1160</a:t>
            </a:r>
            <a:r>
              <a:rPr sz="1600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NN)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+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1579 </a:t>
            </a:r>
            <a:r>
              <a:rPr sz="1600" b="1" spc="-13" dirty="0">
                <a:solidFill>
                  <a:srgbClr val="FFFFFF"/>
                </a:solidFill>
                <a:latin typeface="Calibri"/>
                <a:cs typeface="Calibri"/>
              </a:rPr>
              <a:t>patients</a:t>
            </a:r>
            <a:r>
              <a:rPr sz="16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hémodialysés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3" dirty="0">
                <a:solidFill>
                  <a:srgbClr val="FFFFFF"/>
                </a:solidFill>
                <a:latin typeface="Calibri"/>
                <a:cs typeface="Calibri"/>
              </a:rPr>
              <a:t>surveillés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04110" y="1161325"/>
            <a:ext cx="11601873" cy="3363807"/>
            <a:chOff x="303082" y="870993"/>
            <a:chExt cx="8701405" cy="2522855"/>
          </a:xfrm>
        </p:grpSpPr>
        <p:sp>
          <p:nvSpPr>
            <p:cNvPr id="40" name="object 40"/>
            <p:cNvSpPr/>
            <p:nvPr/>
          </p:nvSpPr>
          <p:spPr>
            <a:xfrm>
              <a:off x="303082" y="870993"/>
              <a:ext cx="939800" cy="606425"/>
            </a:xfrm>
            <a:custGeom>
              <a:avLst/>
              <a:gdLst/>
              <a:ahLst/>
              <a:cxnLst/>
              <a:rect l="l" t="t" r="r" b="b"/>
              <a:pathLst>
                <a:path w="939800" h="606425">
                  <a:moveTo>
                    <a:pt x="805519" y="0"/>
                  </a:moveTo>
                  <a:lnTo>
                    <a:pt x="36045" y="288516"/>
                  </a:lnTo>
                  <a:lnTo>
                    <a:pt x="4878" y="317980"/>
                  </a:lnTo>
                  <a:lnTo>
                    <a:pt x="0" y="338879"/>
                  </a:lnTo>
                  <a:lnTo>
                    <a:pt x="3647" y="360779"/>
                  </a:lnTo>
                  <a:lnTo>
                    <a:pt x="83416" y="570202"/>
                  </a:lnTo>
                  <a:lnTo>
                    <a:pt x="95290" y="588960"/>
                  </a:lnTo>
                  <a:lnTo>
                    <a:pt x="112844" y="601301"/>
                  </a:lnTo>
                  <a:lnTo>
                    <a:pt x="133753" y="606188"/>
                  </a:lnTo>
                  <a:lnTo>
                    <a:pt x="155692" y="602587"/>
                  </a:lnTo>
                  <a:lnTo>
                    <a:pt x="903226" y="317726"/>
                  </a:lnTo>
                  <a:lnTo>
                    <a:pt x="922031" y="305827"/>
                  </a:lnTo>
                  <a:lnTo>
                    <a:pt x="934394" y="288262"/>
                  </a:lnTo>
                  <a:lnTo>
                    <a:pt x="939272" y="267362"/>
                  </a:lnTo>
                  <a:lnTo>
                    <a:pt x="935624" y="245463"/>
                  </a:lnTo>
                  <a:lnTo>
                    <a:pt x="855855" y="36040"/>
                  </a:lnTo>
                  <a:lnTo>
                    <a:pt x="843982" y="17264"/>
                  </a:lnTo>
                  <a:lnTo>
                    <a:pt x="826428" y="4893"/>
                  </a:lnTo>
                  <a:lnTo>
                    <a:pt x="80551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1" name="object 41"/>
            <p:cNvSpPr/>
            <p:nvPr/>
          </p:nvSpPr>
          <p:spPr>
            <a:xfrm>
              <a:off x="443369" y="999108"/>
              <a:ext cx="661670" cy="359410"/>
            </a:xfrm>
            <a:custGeom>
              <a:avLst/>
              <a:gdLst/>
              <a:ahLst/>
              <a:cxnLst/>
              <a:rect l="l" t="t" r="r" b="b"/>
              <a:pathLst>
                <a:path w="661669" h="359409">
                  <a:moveTo>
                    <a:pt x="36271" y="335661"/>
                  </a:moveTo>
                  <a:lnTo>
                    <a:pt x="35572" y="336041"/>
                  </a:lnTo>
                  <a:lnTo>
                    <a:pt x="34467" y="336423"/>
                  </a:lnTo>
                  <a:lnTo>
                    <a:pt x="33870" y="337312"/>
                  </a:lnTo>
                  <a:lnTo>
                    <a:pt x="33743" y="340360"/>
                  </a:lnTo>
                  <a:lnTo>
                    <a:pt x="34340" y="342773"/>
                  </a:lnTo>
                  <a:lnTo>
                    <a:pt x="35623" y="346075"/>
                  </a:lnTo>
                  <a:lnTo>
                    <a:pt x="36385" y="348106"/>
                  </a:lnTo>
                  <a:lnTo>
                    <a:pt x="43510" y="358013"/>
                  </a:lnTo>
                  <a:lnTo>
                    <a:pt x="44348" y="358393"/>
                  </a:lnTo>
                  <a:lnTo>
                    <a:pt x="45974" y="358648"/>
                  </a:lnTo>
                  <a:lnTo>
                    <a:pt x="50800" y="359155"/>
                  </a:lnTo>
                  <a:lnTo>
                    <a:pt x="53733" y="359282"/>
                  </a:lnTo>
                  <a:lnTo>
                    <a:pt x="60667" y="358775"/>
                  </a:lnTo>
                  <a:lnTo>
                    <a:pt x="64541" y="358266"/>
                  </a:lnTo>
                  <a:lnTo>
                    <a:pt x="73113" y="356488"/>
                  </a:lnTo>
                  <a:lnTo>
                    <a:pt x="77546" y="355218"/>
                  </a:lnTo>
                  <a:lnTo>
                    <a:pt x="82143" y="353440"/>
                  </a:lnTo>
                  <a:lnTo>
                    <a:pt x="89725" y="350646"/>
                  </a:lnTo>
                  <a:lnTo>
                    <a:pt x="96354" y="346963"/>
                  </a:lnTo>
                  <a:lnTo>
                    <a:pt x="102057" y="342773"/>
                  </a:lnTo>
                  <a:lnTo>
                    <a:pt x="107746" y="338454"/>
                  </a:lnTo>
                  <a:lnTo>
                    <a:pt x="109393" y="336676"/>
                  </a:lnTo>
                  <a:lnTo>
                    <a:pt x="50431" y="336676"/>
                  </a:lnTo>
                  <a:lnTo>
                    <a:pt x="47383" y="336550"/>
                  </a:lnTo>
                  <a:lnTo>
                    <a:pt x="44335" y="336550"/>
                  </a:lnTo>
                  <a:lnTo>
                    <a:pt x="41770" y="336295"/>
                  </a:lnTo>
                  <a:lnTo>
                    <a:pt x="37655" y="335788"/>
                  </a:lnTo>
                  <a:lnTo>
                    <a:pt x="36271" y="335661"/>
                  </a:lnTo>
                  <a:close/>
                </a:path>
                <a:path w="661669" h="359409">
                  <a:moveTo>
                    <a:pt x="118211" y="291718"/>
                  </a:moveTo>
                  <a:lnTo>
                    <a:pt x="67398" y="291718"/>
                  </a:lnTo>
                  <a:lnTo>
                    <a:pt x="70954" y="291973"/>
                  </a:lnTo>
                  <a:lnTo>
                    <a:pt x="77101" y="293750"/>
                  </a:lnTo>
                  <a:lnTo>
                    <a:pt x="88506" y="310641"/>
                  </a:lnTo>
                  <a:lnTo>
                    <a:pt x="88265" y="315975"/>
                  </a:lnTo>
                  <a:lnTo>
                    <a:pt x="53911" y="336423"/>
                  </a:lnTo>
                  <a:lnTo>
                    <a:pt x="50431" y="336676"/>
                  </a:lnTo>
                  <a:lnTo>
                    <a:pt x="109393" y="336676"/>
                  </a:lnTo>
                  <a:lnTo>
                    <a:pt x="121767" y="304926"/>
                  </a:lnTo>
                  <a:lnTo>
                    <a:pt x="120777" y="298450"/>
                  </a:lnTo>
                  <a:lnTo>
                    <a:pt x="118211" y="291718"/>
                  </a:lnTo>
                  <a:close/>
                </a:path>
                <a:path w="661669" h="359409">
                  <a:moveTo>
                    <a:pt x="89334" y="234568"/>
                  </a:moveTo>
                  <a:lnTo>
                    <a:pt x="46113" y="234568"/>
                  </a:lnTo>
                  <a:lnTo>
                    <a:pt x="48501" y="235076"/>
                  </a:lnTo>
                  <a:lnTo>
                    <a:pt x="52628" y="236854"/>
                  </a:lnTo>
                  <a:lnTo>
                    <a:pt x="61164" y="253237"/>
                  </a:lnTo>
                  <a:lnTo>
                    <a:pt x="60903" y="257682"/>
                  </a:lnTo>
                  <a:lnTo>
                    <a:pt x="30276" y="280035"/>
                  </a:lnTo>
                  <a:lnTo>
                    <a:pt x="29438" y="280415"/>
                  </a:lnTo>
                  <a:lnTo>
                    <a:pt x="28778" y="280796"/>
                  </a:lnTo>
                  <a:lnTo>
                    <a:pt x="27813" y="281813"/>
                  </a:lnTo>
                  <a:lnTo>
                    <a:pt x="27508" y="282448"/>
                  </a:lnTo>
                  <a:lnTo>
                    <a:pt x="27381" y="285241"/>
                  </a:lnTo>
                  <a:lnTo>
                    <a:pt x="27698" y="286638"/>
                  </a:lnTo>
                  <a:lnTo>
                    <a:pt x="35115" y="300608"/>
                  </a:lnTo>
                  <a:lnTo>
                    <a:pt x="36550" y="300608"/>
                  </a:lnTo>
                  <a:lnTo>
                    <a:pt x="37363" y="300481"/>
                  </a:lnTo>
                  <a:lnTo>
                    <a:pt x="38265" y="300100"/>
                  </a:lnTo>
                  <a:lnTo>
                    <a:pt x="54876" y="293750"/>
                  </a:lnTo>
                  <a:lnTo>
                    <a:pt x="59359" y="292607"/>
                  </a:lnTo>
                  <a:lnTo>
                    <a:pt x="63385" y="292226"/>
                  </a:lnTo>
                  <a:lnTo>
                    <a:pt x="67398" y="291718"/>
                  </a:lnTo>
                  <a:lnTo>
                    <a:pt x="118211" y="291718"/>
                  </a:lnTo>
                  <a:lnTo>
                    <a:pt x="116674" y="287654"/>
                  </a:lnTo>
                  <a:lnTo>
                    <a:pt x="97648" y="272033"/>
                  </a:lnTo>
                  <a:lnTo>
                    <a:pt x="75933" y="272033"/>
                  </a:lnTo>
                  <a:lnTo>
                    <a:pt x="75819" y="271652"/>
                  </a:lnTo>
                  <a:lnTo>
                    <a:pt x="79413" y="269239"/>
                  </a:lnTo>
                  <a:lnTo>
                    <a:pt x="82346" y="266445"/>
                  </a:lnTo>
                  <a:lnTo>
                    <a:pt x="84632" y="263270"/>
                  </a:lnTo>
                  <a:lnTo>
                    <a:pt x="86906" y="260223"/>
                  </a:lnTo>
                  <a:lnTo>
                    <a:pt x="88531" y="256920"/>
                  </a:lnTo>
                  <a:lnTo>
                    <a:pt x="90449" y="249808"/>
                  </a:lnTo>
                  <a:lnTo>
                    <a:pt x="90713" y="246633"/>
                  </a:lnTo>
                  <a:lnTo>
                    <a:pt x="90599" y="243839"/>
                  </a:lnTo>
                  <a:lnTo>
                    <a:pt x="90157" y="238125"/>
                  </a:lnTo>
                  <a:lnTo>
                    <a:pt x="89334" y="234568"/>
                  </a:lnTo>
                  <a:close/>
                </a:path>
                <a:path w="661669" h="359409">
                  <a:moveTo>
                    <a:pt x="85572" y="270382"/>
                  </a:moveTo>
                  <a:lnTo>
                    <a:pt x="80873" y="270763"/>
                  </a:lnTo>
                  <a:lnTo>
                    <a:pt x="75933" y="272033"/>
                  </a:lnTo>
                  <a:lnTo>
                    <a:pt x="97648" y="272033"/>
                  </a:lnTo>
                  <a:lnTo>
                    <a:pt x="94488" y="271144"/>
                  </a:lnTo>
                  <a:lnTo>
                    <a:pt x="85572" y="270382"/>
                  </a:lnTo>
                  <a:close/>
                </a:path>
                <a:path w="661669" h="359409">
                  <a:moveTo>
                    <a:pt x="58064" y="207010"/>
                  </a:moveTo>
                  <a:lnTo>
                    <a:pt x="16827" y="220852"/>
                  </a:lnTo>
                  <a:lnTo>
                    <a:pt x="0" y="241807"/>
                  </a:lnTo>
                  <a:lnTo>
                    <a:pt x="101" y="242824"/>
                  </a:lnTo>
                  <a:lnTo>
                    <a:pt x="7239" y="258190"/>
                  </a:lnTo>
                  <a:lnTo>
                    <a:pt x="7747" y="258190"/>
                  </a:lnTo>
                  <a:lnTo>
                    <a:pt x="8255" y="258317"/>
                  </a:lnTo>
                  <a:lnTo>
                    <a:pt x="8788" y="258317"/>
                  </a:lnTo>
                  <a:lnTo>
                    <a:pt x="10185" y="257682"/>
                  </a:lnTo>
                  <a:lnTo>
                    <a:pt x="11277" y="256666"/>
                  </a:lnTo>
                  <a:lnTo>
                    <a:pt x="13970" y="253111"/>
                  </a:lnTo>
                  <a:lnTo>
                    <a:pt x="15671" y="251078"/>
                  </a:lnTo>
                  <a:lnTo>
                    <a:pt x="43421" y="234568"/>
                  </a:lnTo>
                  <a:lnTo>
                    <a:pt x="89334" y="234568"/>
                  </a:lnTo>
                  <a:lnTo>
                    <a:pt x="89217" y="234061"/>
                  </a:lnTo>
                  <a:lnTo>
                    <a:pt x="67691" y="209168"/>
                  </a:lnTo>
                  <a:lnTo>
                    <a:pt x="63157" y="207517"/>
                  </a:lnTo>
                  <a:lnTo>
                    <a:pt x="58064" y="207010"/>
                  </a:lnTo>
                  <a:close/>
                </a:path>
                <a:path w="661669" h="359409">
                  <a:moveTo>
                    <a:pt x="195732" y="156210"/>
                  </a:moveTo>
                  <a:lnTo>
                    <a:pt x="188429" y="156210"/>
                  </a:lnTo>
                  <a:lnTo>
                    <a:pt x="185585" y="157480"/>
                  </a:lnTo>
                  <a:lnTo>
                    <a:pt x="182384" y="158750"/>
                  </a:lnTo>
                  <a:lnTo>
                    <a:pt x="164439" y="165100"/>
                  </a:lnTo>
                  <a:lnTo>
                    <a:pt x="161315" y="166370"/>
                  </a:lnTo>
                  <a:lnTo>
                    <a:pt x="159169" y="168910"/>
                  </a:lnTo>
                  <a:lnTo>
                    <a:pt x="156845" y="173989"/>
                  </a:lnTo>
                  <a:lnTo>
                    <a:pt x="156933" y="176530"/>
                  </a:lnTo>
                  <a:lnTo>
                    <a:pt x="204114" y="300989"/>
                  </a:lnTo>
                  <a:lnTo>
                    <a:pt x="204381" y="300989"/>
                  </a:lnTo>
                  <a:lnTo>
                    <a:pt x="204812" y="302260"/>
                  </a:lnTo>
                  <a:lnTo>
                    <a:pt x="212344" y="302260"/>
                  </a:lnTo>
                  <a:lnTo>
                    <a:pt x="216217" y="300989"/>
                  </a:lnTo>
                  <a:lnTo>
                    <a:pt x="218719" y="299720"/>
                  </a:lnTo>
                  <a:lnTo>
                    <a:pt x="221284" y="298450"/>
                  </a:lnTo>
                  <a:lnTo>
                    <a:pt x="223354" y="298450"/>
                  </a:lnTo>
                  <a:lnTo>
                    <a:pt x="226466" y="295910"/>
                  </a:lnTo>
                  <a:lnTo>
                    <a:pt x="228600" y="294639"/>
                  </a:lnTo>
                  <a:lnTo>
                    <a:pt x="229514" y="294639"/>
                  </a:lnTo>
                  <a:lnTo>
                    <a:pt x="230060" y="293370"/>
                  </a:lnTo>
                  <a:lnTo>
                    <a:pt x="230225" y="292100"/>
                  </a:lnTo>
                  <a:lnTo>
                    <a:pt x="230403" y="292100"/>
                  </a:lnTo>
                  <a:lnTo>
                    <a:pt x="230352" y="290830"/>
                  </a:lnTo>
                  <a:lnTo>
                    <a:pt x="230085" y="290830"/>
                  </a:lnTo>
                  <a:lnTo>
                    <a:pt x="188239" y="180339"/>
                  </a:lnTo>
                  <a:lnTo>
                    <a:pt x="221778" y="180339"/>
                  </a:lnTo>
                  <a:lnTo>
                    <a:pt x="209588" y="166370"/>
                  </a:lnTo>
                  <a:lnTo>
                    <a:pt x="207632" y="163830"/>
                  </a:lnTo>
                  <a:lnTo>
                    <a:pt x="205727" y="161289"/>
                  </a:lnTo>
                  <a:lnTo>
                    <a:pt x="201993" y="158750"/>
                  </a:lnTo>
                  <a:lnTo>
                    <a:pt x="199986" y="157480"/>
                  </a:lnTo>
                  <a:lnTo>
                    <a:pt x="195732" y="156210"/>
                  </a:lnTo>
                  <a:close/>
                </a:path>
                <a:path w="661669" h="359409">
                  <a:moveTo>
                    <a:pt x="277545" y="276860"/>
                  </a:moveTo>
                  <a:lnTo>
                    <a:pt x="269176" y="276860"/>
                  </a:lnTo>
                  <a:lnTo>
                    <a:pt x="270014" y="278130"/>
                  </a:lnTo>
                  <a:lnTo>
                    <a:pt x="275818" y="278130"/>
                  </a:lnTo>
                  <a:lnTo>
                    <a:pt x="277545" y="276860"/>
                  </a:lnTo>
                  <a:close/>
                </a:path>
                <a:path w="661669" h="359409">
                  <a:moveTo>
                    <a:pt x="221778" y="180339"/>
                  </a:moveTo>
                  <a:lnTo>
                    <a:pt x="188442" y="180339"/>
                  </a:lnTo>
                  <a:lnTo>
                    <a:pt x="268008" y="275589"/>
                  </a:lnTo>
                  <a:lnTo>
                    <a:pt x="268516" y="276860"/>
                  </a:lnTo>
                  <a:lnTo>
                    <a:pt x="279285" y="276860"/>
                  </a:lnTo>
                  <a:lnTo>
                    <a:pt x="281330" y="275589"/>
                  </a:lnTo>
                  <a:lnTo>
                    <a:pt x="283705" y="275589"/>
                  </a:lnTo>
                  <a:lnTo>
                    <a:pt x="286067" y="274320"/>
                  </a:lnTo>
                  <a:lnTo>
                    <a:pt x="288061" y="273050"/>
                  </a:lnTo>
                  <a:lnTo>
                    <a:pt x="291312" y="271780"/>
                  </a:lnTo>
                  <a:lnTo>
                    <a:pt x="292608" y="271780"/>
                  </a:lnTo>
                  <a:lnTo>
                    <a:pt x="294500" y="269239"/>
                  </a:lnTo>
                  <a:lnTo>
                    <a:pt x="295173" y="269239"/>
                  </a:lnTo>
                  <a:lnTo>
                    <a:pt x="295973" y="266700"/>
                  </a:lnTo>
                  <a:lnTo>
                    <a:pt x="296138" y="266700"/>
                  </a:lnTo>
                  <a:lnTo>
                    <a:pt x="296075" y="265430"/>
                  </a:lnTo>
                  <a:lnTo>
                    <a:pt x="295412" y="234950"/>
                  </a:lnTo>
                  <a:lnTo>
                    <a:pt x="269430" y="234950"/>
                  </a:lnTo>
                  <a:lnTo>
                    <a:pt x="221778" y="180339"/>
                  </a:lnTo>
                  <a:close/>
                </a:path>
                <a:path w="661669" h="359409">
                  <a:moveTo>
                    <a:pt x="343662" y="251460"/>
                  </a:moveTo>
                  <a:lnTo>
                    <a:pt x="336143" y="251460"/>
                  </a:lnTo>
                  <a:lnTo>
                    <a:pt x="337400" y="252730"/>
                  </a:lnTo>
                  <a:lnTo>
                    <a:pt x="341909" y="252730"/>
                  </a:lnTo>
                  <a:lnTo>
                    <a:pt x="343662" y="251460"/>
                  </a:lnTo>
                  <a:close/>
                </a:path>
                <a:path w="661669" h="359409">
                  <a:moveTo>
                    <a:pt x="323381" y="140970"/>
                  </a:moveTo>
                  <a:lnTo>
                    <a:pt x="293585" y="140970"/>
                  </a:lnTo>
                  <a:lnTo>
                    <a:pt x="335432" y="250189"/>
                  </a:lnTo>
                  <a:lnTo>
                    <a:pt x="335699" y="251460"/>
                  </a:lnTo>
                  <a:lnTo>
                    <a:pt x="347535" y="251460"/>
                  </a:lnTo>
                  <a:lnTo>
                    <a:pt x="350037" y="250189"/>
                  </a:lnTo>
                  <a:lnTo>
                    <a:pt x="352615" y="248920"/>
                  </a:lnTo>
                  <a:lnTo>
                    <a:pt x="354685" y="247650"/>
                  </a:lnTo>
                  <a:lnTo>
                    <a:pt x="357873" y="246380"/>
                  </a:lnTo>
                  <a:lnTo>
                    <a:pt x="359105" y="245110"/>
                  </a:lnTo>
                  <a:lnTo>
                    <a:pt x="359981" y="245110"/>
                  </a:lnTo>
                  <a:lnTo>
                    <a:pt x="360857" y="243839"/>
                  </a:lnTo>
                  <a:lnTo>
                    <a:pt x="361378" y="243839"/>
                  </a:lnTo>
                  <a:lnTo>
                    <a:pt x="361543" y="242570"/>
                  </a:lnTo>
                  <a:lnTo>
                    <a:pt x="361721" y="242570"/>
                  </a:lnTo>
                  <a:lnTo>
                    <a:pt x="361670" y="241300"/>
                  </a:lnTo>
                  <a:lnTo>
                    <a:pt x="361403" y="240030"/>
                  </a:lnTo>
                  <a:lnTo>
                    <a:pt x="323381" y="140970"/>
                  </a:lnTo>
                  <a:close/>
                </a:path>
                <a:path w="661669" h="359409">
                  <a:moveTo>
                    <a:pt x="309841" y="113030"/>
                  </a:moveTo>
                  <a:lnTo>
                    <a:pt x="300558" y="113030"/>
                  </a:lnTo>
                  <a:lnTo>
                    <a:pt x="282092" y="120650"/>
                  </a:lnTo>
                  <a:lnTo>
                    <a:pt x="269379" y="137160"/>
                  </a:lnTo>
                  <a:lnTo>
                    <a:pt x="269396" y="140970"/>
                  </a:lnTo>
                  <a:lnTo>
                    <a:pt x="269532" y="143510"/>
                  </a:lnTo>
                  <a:lnTo>
                    <a:pt x="269849" y="234950"/>
                  </a:lnTo>
                  <a:lnTo>
                    <a:pt x="295412" y="234950"/>
                  </a:lnTo>
                  <a:lnTo>
                    <a:pt x="293370" y="140970"/>
                  </a:lnTo>
                  <a:lnTo>
                    <a:pt x="323381" y="140970"/>
                  </a:lnTo>
                  <a:lnTo>
                    <a:pt x="315582" y="120650"/>
                  </a:lnTo>
                  <a:lnTo>
                    <a:pt x="314921" y="118110"/>
                  </a:lnTo>
                  <a:lnTo>
                    <a:pt x="314109" y="116839"/>
                  </a:lnTo>
                  <a:lnTo>
                    <a:pt x="312166" y="114300"/>
                  </a:lnTo>
                  <a:lnTo>
                    <a:pt x="311073" y="114300"/>
                  </a:lnTo>
                  <a:lnTo>
                    <a:pt x="309841" y="113030"/>
                  </a:lnTo>
                  <a:close/>
                </a:path>
                <a:path w="661669" h="359409">
                  <a:moveTo>
                    <a:pt x="436067" y="67310"/>
                  </a:moveTo>
                  <a:lnTo>
                    <a:pt x="420435" y="67310"/>
                  </a:lnTo>
                  <a:lnTo>
                    <a:pt x="413410" y="68580"/>
                  </a:lnTo>
                  <a:lnTo>
                    <a:pt x="406128" y="71120"/>
                  </a:lnTo>
                  <a:lnTo>
                    <a:pt x="390919" y="76200"/>
                  </a:lnTo>
                  <a:lnTo>
                    <a:pt x="383970" y="80010"/>
                  </a:lnTo>
                  <a:lnTo>
                    <a:pt x="377742" y="85089"/>
                  </a:lnTo>
                  <a:lnTo>
                    <a:pt x="372237" y="88900"/>
                  </a:lnTo>
                  <a:lnTo>
                    <a:pt x="353860" y="124460"/>
                  </a:lnTo>
                  <a:lnTo>
                    <a:pt x="353288" y="138430"/>
                  </a:lnTo>
                  <a:lnTo>
                    <a:pt x="354036" y="144780"/>
                  </a:lnTo>
                  <a:lnTo>
                    <a:pt x="367661" y="185420"/>
                  </a:lnTo>
                  <a:lnTo>
                    <a:pt x="395947" y="215900"/>
                  </a:lnTo>
                  <a:lnTo>
                    <a:pt x="411416" y="220980"/>
                  </a:lnTo>
                  <a:lnTo>
                    <a:pt x="420293" y="220980"/>
                  </a:lnTo>
                  <a:lnTo>
                    <a:pt x="434206" y="218439"/>
                  </a:lnTo>
                  <a:lnTo>
                    <a:pt x="441621" y="217170"/>
                  </a:lnTo>
                  <a:lnTo>
                    <a:pt x="475602" y="198120"/>
                  </a:lnTo>
                  <a:lnTo>
                    <a:pt x="480407" y="194310"/>
                  </a:lnTo>
                  <a:lnTo>
                    <a:pt x="418223" y="194310"/>
                  </a:lnTo>
                  <a:lnTo>
                    <a:pt x="413461" y="191770"/>
                  </a:lnTo>
                  <a:lnTo>
                    <a:pt x="386207" y="149860"/>
                  </a:lnTo>
                  <a:lnTo>
                    <a:pt x="382473" y="132080"/>
                  </a:lnTo>
                  <a:lnTo>
                    <a:pt x="382549" y="125730"/>
                  </a:lnTo>
                  <a:lnTo>
                    <a:pt x="412915" y="93980"/>
                  </a:lnTo>
                  <a:lnTo>
                    <a:pt x="418909" y="92710"/>
                  </a:lnTo>
                  <a:lnTo>
                    <a:pt x="474196" y="92710"/>
                  </a:lnTo>
                  <a:lnTo>
                    <a:pt x="471601" y="88900"/>
                  </a:lnTo>
                  <a:lnTo>
                    <a:pt x="467006" y="83820"/>
                  </a:lnTo>
                  <a:lnTo>
                    <a:pt x="462137" y="78739"/>
                  </a:lnTo>
                  <a:lnTo>
                    <a:pt x="456996" y="74930"/>
                  </a:lnTo>
                  <a:lnTo>
                    <a:pt x="451586" y="72389"/>
                  </a:lnTo>
                  <a:lnTo>
                    <a:pt x="444195" y="68580"/>
                  </a:lnTo>
                  <a:lnTo>
                    <a:pt x="436067" y="67310"/>
                  </a:lnTo>
                  <a:close/>
                </a:path>
                <a:path w="661669" h="359409">
                  <a:moveTo>
                    <a:pt x="474196" y="92710"/>
                  </a:moveTo>
                  <a:lnTo>
                    <a:pt x="424218" y="92710"/>
                  </a:lnTo>
                  <a:lnTo>
                    <a:pt x="429526" y="93980"/>
                  </a:lnTo>
                  <a:lnTo>
                    <a:pt x="434314" y="95250"/>
                  </a:lnTo>
                  <a:lnTo>
                    <a:pt x="438569" y="99060"/>
                  </a:lnTo>
                  <a:lnTo>
                    <a:pt x="442810" y="101600"/>
                  </a:lnTo>
                  <a:lnTo>
                    <a:pt x="446608" y="106680"/>
                  </a:lnTo>
                  <a:lnTo>
                    <a:pt x="453250" y="116839"/>
                  </a:lnTo>
                  <a:lnTo>
                    <a:pt x="456272" y="123189"/>
                  </a:lnTo>
                  <a:lnTo>
                    <a:pt x="458978" y="130810"/>
                  </a:lnTo>
                  <a:lnTo>
                    <a:pt x="461441" y="137160"/>
                  </a:lnTo>
                  <a:lnTo>
                    <a:pt x="463194" y="143510"/>
                  </a:lnTo>
                  <a:lnTo>
                    <a:pt x="465264" y="154939"/>
                  </a:lnTo>
                  <a:lnTo>
                    <a:pt x="465213" y="161289"/>
                  </a:lnTo>
                  <a:lnTo>
                    <a:pt x="434809" y="194310"/>
                  </a:lnTo>
                  <a:lnTo>
                    <a:pt x="480407" y="194310"/>
                  </a:lnTo>
                  <a:lnTo>
                    <a:pt x="484514" y="187960"/>
                  </a:lnTo>
                  <a:lnTo>
                    <a:pt x="487921" y="182880"/>
                  </a:lnTo>
                  <a:lnTo>
                    <a:pt x="490626" y="176530"/>
                  </a:lnTo>
                  <a:lnTo>
                    <a:pt x="492638" y="170180"/>
                  </a:lnTo>
                  <a:lnTo>
                    <a:pt x="493950" y="163830"/>
                  </a:lnTo>
                  <a:lnTo>
                    <a:pt x="494440" y="158750"/>
                  </a:lnTo>
                  <a:lnTo>
                    <a:pt x="494474" y="149860"/>
                  </a:lnTo>
                  <a:lnTo>
                    <a:pt x="493691" y="142239"/>
                  </a:lnTo>
                  <a:lnTo>
                    <a:pt x="479967" y="101600"/>
                  </a:lnTo>
                  <a:lnTo>
                    <a:pt x="475926" y="95250"/>
                  </a:lnTo>
                  <a:lnTo>
                    <a:pt x="474196" y="92710"/>
                  </a:lnTo>
                  <a:close/>
                </a:path>
                <a:path w="661669" h="359409">
                  <a:moveTo>
                    <a:pt x="513219" y="35560"/>
                  </a:moveTo>
                  <a:lnTo>
                    <a:pt x="503021" y="35560"/>
                  </a:lnTo>
                  <a:lnTo>
                    <a:pt x="500748" y="36830"/>
                  </a:lnTo>
                  <a:lnTo>
                    <a:pt x="495401" y="38100"/>
                  </a:lnTo>
                  <a:lnTo>
                    <a:pt x="493242" y="39370"/>
                  </a:lnTo>
                  <a:lnTo>
                    <a:pt x="489927" y="40639"/>
                  </a:lnTo>
                  <a:lnTo>
                    <a:pt x="488632" y="41910"/>
                  </a:lnTo>
                  <a:lnTo>
                    <a:pt x="486740" y="43180"/>
                  </a:lnTo>
                  <a:lnTo>
                    <a:pt x="486143" y="44450"/>
                  </a:lnTo>
                  <a:lnTo>
                    <a:pt x="485660" y="45720"/>
                  </a:lnTo>
                  <a:lnTo>
                    <a:pt x="485673" y="46989"/>
                  </a:lnTo>
                  <a:lnTo>
                    <a:pt x="485940" y="46989"/>
                  </a:lnTo>
                  <a:lnTo>
                    <a:pt x="534504" y="175260"/>
                  </a:lnTo>
                  <a:lnTo>
                    <a:pt x="535241" y="175260"/>
                  </a:lnTo>
                  <a:lnTo>
                    <a:pt x="536562" y="176530"/>
                  </a:lnTo>
                  <a:lnTo>
                    <a:pt x="541350" y="176530"/>
                  </a:lnTo>
                  <a:lnTo>
                    <a:pt x="547306" y="175260"/>
                  </a:lnTo>
                  <a:lnTo>
                    <a:pt x="552653" y="172720"/>
                  </a:lnTo>
                  <a:lnTo>
                    <a:pt x="554850" y="171450"/>
                  </a:lnTo>
                  <a:lnTo>
                    <a:pt x="558165" y="170180"/>
                  </a:lnTo>
                  <a:lnTo>
                    <a:pt x="559447" y="168910"/>
                  </a:lnTo>
                  <a:lnTo>
                    <a:pt x="561263" y="167639"/>
                  </a:lnTo>
                  <a:lnTo>
                    <a:pt x="561848" y="167639"/>
                  </a:lnTo>
                  <a:lnTo>
                    <a:pt x="562317" y="165100"/>
                  </a:lnTo>
                  <a:lnTo>
                    <a:pt x="562051" y="163830"/>
                  </a:lnTo>
                  <a:lnTo>
                    <a:pt x="513219" y="35560"/>
                  </a:lnTo>
                  <a:close/>
                </a:path>
                <a:path w="661669" h="359409">
                  <a:moveTo>
                    <a:pt x="616305" y="2539"/>
                  </a:moveTo>
                  <a:lnTo>
                    <a:pt x="583184" y="2539"/>
                  </a:lnTo>
                  <a:lnTo>
                    <a:pt x="579983" y="3810"/>
                  </a:lnTo>
                  <a:lnTo>
                    <a:pt x="573798" y="6350"/>
                  </a:lnTo>
                  <a:lnTo>
                    <a:pt x="568248" y="10160"/>
                  </a:lnTo>
                  <a:lnTo>
                    <a:pt x="558406" y="16510"/>
                  </a:lnTo>
                  <a:lnTo>
                    <a:pt x="554532" y="21589"/>
                  </a:lnTo>
                  <a:lnTo>
                    <a:pt x="551700" y="26670"/>
                  </a:lnTo>
                  <a:lnTo>
                    <a:pt x="548855" y="30480"/>
                  </a:lnTo>
                  <a:lnTo>
                    <a:pt x="547179" y="36830"/>
                  </a:lnTo>
                  <a:lnTo>
                    <a:pt x="546112" y="48260"/>
                  </a:lnTo>
                  <a:lnTo>
                    <a:pt x="547077" y="54610"/>
                  </a:lnTo>
                  <a:lnTo>
                    <a:pt x="571893" y="83820"/>
                  </a:lnTo>
                  <a:lnTo>
                    <a:pt x="580110" y="86360"/>
                  </a:lnTo>
                  <a:lnTo>
                    <a:pt x="584327" y="86360"/>
                  </a:lnTo>
                  <a:lnTo>
                    <a:pt x="588568" y="87630"/>
                  </a:lnTo>
                  <a:lnTo>
                    <a:pt x="605155" y="88900"/>
                  </a:lnTo>
                  <a:lnTo>
                    <a:pt x="612787" y="88900"/>
                  </a:lnTo>
                  <a:lnTo>
                    <a:pt x="619442" y="90170"/>
                  </a:lnTo>
                  <a:lnTo>
                    <a:pt x="622350" y="91439"/>
                  </a:lnTo>
                  <a:lnTo>
                    <a:pt x="624852" y="92710"/>
                  </a:lnTo>
                  <a:lnTo>
                    <a:pt x="627367" y="95250"/>
                  </a:lnTo>
                  <a:lnTo>
                    <a:pt x="629196" y="96520"/>
                  </a:lnTo>
                  <a:lnTo>
                    <a:pt x="631367" y="102870"/>
                  </a:lnTo>
                  <a:lnTo>
                    <a:pt x="631799" y="105410"/>
                  </a:lnTo>
                  <a:lnTo>
                    <a:pt x="631494" y="110489"/>
                  </a:lnTo>
                  <a:lnTo>
                    <a:pt x="605777" y="128270"/>
                  </a:lnTo>
                  <a:lnTo>
                    <a:pt x="601484" y="128270"/>
                  </a:lnTo>
                  <a:lnTo>
                    <a:pt x="597179" y="129539"/>
                  </a:lnTo>
                  <a:lnTo>
                    <a:pt x="574852" y="129539"/>
                  </a:lnTo>
                  <a:lnTo>
                    <a:pt x="574916" y="132080"/>
                  </a:lnTo>
                  <a:lnTo>
                    <a:pt x="575144" y="133350"/>
                  </a:lnTo>
                  <a:lnTo>
                    <a:pt x="575970" y="135889"/>
                  </a:lnTo>
                  <a:lnTo>
                    <a:pt x="576592" y="138430"/>
                  </a:lnTo>
                  <a:lnTo>
                    <a:pt x="584212" y="151130"/>
                  </a:lnTo>
                  <a:lnTo>
                    <a:pt x="585457" y="151130"/>
                  </a:lnTo>
                  <a:lnTo>
                    <a:pt x="587336" y="152400"/>
                  </a:lnTo>
                  <a:lnTo>
                    <a:pt x="606145" y="152400"/>
                  </a:lnTo>
                  <a:lnTo>
                    <a:pt x="614730" y="151130"/>
                  </a:lnTo>
                  <a:lnTo>
                    <a:pt x="619201" y="149860"/>
                  </a:lnTo>
                  <a:lnTo>
                    <a:pt x="623862" y="147320"/>
                  </a:lnTo>
                  <a:lnTo>
                    <a:pt x="630745" y="144780"/>
                  </a:lnTo>
                  <a:lnTo>
                    <a:pt x="636866" y="142239"/>
                  </a:lnTo>
                  <a:lnTo>
                    <a:pt x="642226" y="137160"/>
                  </a:lnTo>
                  <a:lnTo>
                    <a:pt x="647585" y="133350"/>
                  </a:lnTo>
                  <a:lnTo>
                    <a:pt x="651840" y="128270"/>
                  </a:lnTo>
                  <a:lnTo>
                    <a:pt x="658152" y="118110"/>
                  </a:lnTo>
                  <a:lnTo>
                    <a:pt x="660031" y="111760"/>
                  </a:lnTo>
                  <a:lnTo>
                    <a:pt x="661238" y="99060"/>
                  </a:lnTo>
                  <a:lnTo>
                    <a:pt x="660184" y="92710"/>
                  </a:lnTo>
                  <a:lnTo>
                    <a:pt x="657491" y="86360"/>
                  </a:lnTo>
                  <a:lnTo>
                    <a:pt x="655421" y="80010"/>
                  </a:lnTo>
                  <a:lnTo>
                    <a:pt x="631151" y="60960"/>
                  </a:lnTo>
                  <a:lnTo>
                    <a:pt x="626872" y="60960"/>
                  </a:lnTo>
                  <a:lnTo>
                    <a:pt x="622579" y="59689"/>
                  </a:lnTo>
                  <a:lnTo>
                    <a:pt x="618312" y="59689"/>
                  </a:lnTo>
                  <a:lnTo>
                    <a:pt x="614057" y="58420"/>
                  </a:lnTo>
                  <a:lnTo>
                    <a:pt x="597573" y="58420"/>
                  </a:lnTo>
                  <a:lnTo>
                    <a:pt x="593852" y="57150"/>
                  </a:lnTo>
                  <a:lnTo>
                    <a:pt x="587057" y="55880"/>
                  </a:lnTo>
                  <a:lnTo>
                    <a:pt x="584123" y="54610"/>
                  </a:lnTo>
                  <a:lnTo>
                    <a:pt x="579183" y="52070"/>
                  </a:lnTo>
                  <a:lnTo>
                    <a:pt x="577380" y="49530"/>
                  </a:lnTo>
                  <a:lnTo>
                    <a:pt x="575475" y="44450"/>
                  </a:lnTo>
                  <a:lnTo>
                    <a:pt x="575106" y="43180"/>
                  </a:lnTo>
                  <a:lnTo>
                    <a:pt x="575195" y="38100"/>
                  </a:lnTo>
                  <a:lnTo>
                    <a:pt x="575716" y="36830"/>
                  </a:lnTo>
                  <a:lnTo>
                    <a:pt x="577723" y="33020"/>
                  </a:lnTo>
                  <a:lnTo>
                    <a:pt x="579196" y="31750"/>
                  </a:lnTo>
                  <a:lnTo>
                    <a:pt x="581152" y="29210"/>
                  </a:lnTo>
                  <a:lnTo>
                    <a:pt x="583095" y="27939"/>
                  </a:lnTo>
                  <a:lnTo>
                    <a:pt x="585558" y="26670"/>
                  </a:lnTo>
                  <a:lnTo>
                    <a:pt x="588556" y="25400"/>
                  </a:lnTo>
                  <a:lnTo>
                    <a:pt x="592378" y="24130"/>
                  </a:lnTo>
                  <a:lnTo>
                    <a:pt x="596074" y="22860"/>
                  </a:lnTo>
                  <a:lnTo>
                    <a:pt x="622134" y="22860"/>
                  </a:lnTo>
                  <a:lnTo>
                    <a:pt x="622719" y="21589"/>
                  </a:lnTo>
                  <a:lnTo>
                    <a:pt x="622617" y="19050"/>
                  </a:lnTo>
                  <a:lnTo>
                    <a:pt x="622350" y="17780"/>
                  </a:lnTo>
                  <a:lnTo>
                    <a:pt x="621499" y="15239"/>
                  </a:lnTo>
                  <a:lnTo>
                    <a:pt x="620903" y="12700"/>
                  </a:lnTo>
                  <a:lnTo>
                    <a:pt x="620128" y="11430"/>
                  </a:lnTo>
                  <a:lnTo>
                    <a:pt x="618832" y="7620"/>
                  </a:lnTo>
                  <a:lnTo>
                    <a:pt x="617766" y="5080"/>
                  </a:lnTo>
                  <a:lnTo>
                    <a:pt x="617258" y="5080"/>
                  </a:lnTo>
                  <a:lnTo>
                    <a:pt x="616305" y="2539"/>
                  </a:lnTo>
                  <a:close/>
                </a:path>
                <a:path w="661669" h="359409">
                  <a:moveTo>
                    <a:pt x="590067" y="128270"/>
                  </a:moveTo>
                  <a:lnTo>
                    <a:pt x="575398" y="128270"/>
                  </a:lnTo>
                  <a:lnTo>
                    <a:pt x="575030" y="129539"/>
                  </a:lnTo>
                  <a:lnTo>
                    <a:pt x="593382" y="129539"/>
                  </a:lnTo>
                  <a:lnTo>
                    <a:pt x="590067" y="128270"/>
                  </a:lnTo>
                  <a:close/>
                </a:path>
                <a:path w="661669" h="359409">
                  <a:moveTo>
                    <a:pt x="579577" y="127000"/>
                  </a:moveTo>
                  <a:lnTo>
                    <a:pt x="577011" y="127000"/>
                  </a:lnTo>
                  <a:lnTo>
                    <a:pt x="576313" y="128270"/>
                  </a:lnTo>
                  <a:lnTo>
                    <a:pt x="581787" y="128270"/>
                  </a:lnTo>
                  <a:lnTo>
                    <a:pt x="579577" y="127000"/>
                  </a:lnTo>
                  <a:close/>
                </a:path>
                <a:path w="661669" h="359409">
                  <a:moveTo>
                    <a:pt x="307225" y="111760"/>
                  </a:moveTo>
                  <a:lnTo>
                    <a:pt x="305689" y="111760"/>
                  </a:lnTo>
                  <a:lnTo>
                    <a:pt x="304152" y="113030"/>
                  </a:lnTo>
                  <a:lnTo>
                    <a:pt x="308610" y="113030"/>
                  </a:lnTo>
                  <a:lnTo>
                    <a:pt x="307225" y="111760"/>
                  </a:lnTo>
                  <a:close/>
                </a:path>
                <a:path w="661669" h="359409">
                  <a:moveTo>
                    <a:pt x="511416" y="34289"/>
                  </a:moveTo>
                  <a:lnTo>
                    <a:pt x="506653" y="34289"/>
                  </a:lnTo>
                  <a:lnTo>
                    <a:pt x="504837" y="35560"/>
                  </a:lnTo>
                  <a:lnTo>
                    <a:pt x="512749" y="35560"/>
                  </a:lnTo>
                  <a:lnTo>
                    <a:pt x="511416" y="34289"/>
                  </a:lnTo>
                  <a:close/>
                </a:path>
                <a:path w="661669" h="359409">
                  <a:moveTo>
                    <a:pt x="621601" y="22860"/>
                  </a:moveTo>
                  <a:lnTo>
                    <a:pt x="614591" y="22860"/>
                  </a:lnTo>
                  <a:lnTo>
                    <a:pt x="616635" y="24130"/>
                  </a:lnTo>
                  <a:lnTo>
                    <a:pt x="620839" y="24130"/>
                  </a:lnTo>
                  <a:lnTo>
                    <a:pt x="621601" y="22860"/>
                  </a:lnTo>
                  <a:close/>
                </a:path>
                <a:path w="661669" h="359409">
                  <a:moveTo>
                    <a:pt x="612381" y="0"/>
                  </a:moveTo>
                  <a:lnTo>
                    <a:pt x="593242" y="0"/>
                  </a:lnTo>
                  <a:lnTo>
                    <a:pt x="586473" y="2539"/>
                  </a:lnTo>
                  <a:lnTo>
                    <a:pt x="615848" y="2539"/>
                  </a:lnTo>
                  <a:lnTo>
                    <a:pt x="614997" y="1270"/>
                  </a:lnTo>
                  <a:lnTo>
                    <a:pt x="613333" y="1270"/>
                  </a:lnTo>
                  <a:lnTo>
                    <a:pt x="6123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2" name="object 42"/>
            <p:cNvSpPr/>
            <p:nvPr/>
          </p:nvSpPr>
          <p:spPr>
            <a:xfrm>
              <a:off x="6891909" y="2717926"/>
              <a:ext cx="2112645" cy="676275"/>
            </a:xfrm>
            <a:custGeom>
              <a:avLst/>
              <a:gdLst/>
              <a:ahLst/>
              <a:cxnLst/>
              <a:rect l="l" t="t" r="r" b="b"/>
              <a:pathLst>
                <a:path w="2112645" h="676275">
                  <a:moveTo>
                    <a:pt x="2026285" y="0"/>
                  </a:moveTo>
                  <a:lnTo>
                    <a:pt x="86106" y="0"/>
                  </a:lnTo>
                  <a:lnTo>
                    <a:pt x="52560" y="6754"/>
                  </a:lnTo>
                  <a:lnTo>
                    <a:pt x="25193" y="25177"/>
                  </a:lnTo>
                  <a:lnTo>
                    <a:pt x="6756" y="52506"/>
                  </a:lnTo>
                  <a:lnTo>
                    <a:pt x="0" y="85979"/>
                  </a:lnTo>
                  <a:lnTo>
                    <a:pt x="0" y="589788"/>
                  </a:lnTo>
                  <a:lnTo>
                    <a:pt x="6756" y="623333"/>
                  </a:lnTo>
                  <a:lnTo>
                    <a:pt x="25193" y="650700"/>
                  </a:lnTo>
                  <a:lnTo>
                    <a:pt x="52560" y="669137"/>
                  </a:lnTo>
                  <a:lnTo>
                    <a:pt x="86106" y="675894"/>
                  </a:lnTo>
                  <a:lnTo>
                    <a:pt x="2026285" y="675894"/>
                  </a:lnTo>
                  <a:lnTo>
                    <a:pt x="2059777" y="669137"/>
                  </a:lnTo>
                  <a:lnTo>
                    <a:pt x="2087149" y="650700"/>
                  </a:lnTo>
                  <a:lnTo>
                    <a:pt x="2105616" y="623333"/>
                  </a:lnTo>
                  <a:lnTo>
                    <a:pt x="2112391" y="589788"/>
                  </a:lnTo>
                  <a:lnTo>
                    <a:pt x="2112391" y="85979"/>
                  </a:lnTo>
                  <a:lnTo>
                    <a:pt x="2105616" y="52506"/>
                  </a:lnTo>
                  <a:lnTo>
                    <a:pt x="2087149" y="25177"/>
                  </a:lnTo>
                  <a:lnTo>
                    <a:pt x="2059777" y="6754"/>
                  </a:lnTo>
                  <a:lnTo>
                    <a:pt x="2026285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9366504" y="3757677"/>
            <a:ext cx="2465493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" algn="ctr">
              <a:spcBef>
                <a:spcPts val="133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17%)</a:t>
            </a:r>
            <a:endParaRPr sz="1867">
              <a:latin typeface="Calibri"/>
              <a:cs typeface="Calibri"/>
            </a:endParaRPr>
          </a:p>
          <a:p>
            <a:pPr algn="ctr">
              <a:spcBef>
                <a:spcPts val="7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r>
              <a:rPr sz="18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UF</a:t>
            </a:r>
            <a:r>
              <a:rPr sz="18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DIALYSE</a:t>
            </a:r>
            <a:r>
              <a:rPr sz="1867" b="1" spc="29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18%)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179222" y="2351531"/>
            <a:ext cx="2827020" cy="1224280"/>
          </a:xfrm>
          <a:custGeom>
            <a:avLst/>
            <a:gdLst/>
            <a:ahLst/>
            <a:cxnLst/>
            <a:rect l="l" t="t" r="r" b="b"/>
            <a:pathLst>
              <a:path w="2120265" h="918210">
                <a:moveTo>
                  <a:pt x="2119884" y="571754"/>
                </a:moveTo>
                <a:lnTo>
                  <a:pt x="2114435" y="544817"/>
                </a:lnTo>
                <a:lnTo>
                  <a:pt x="2099589" y="522820"/>
                </a:lnTo>
                <a:lnTo>
                  <a:pt x="2077554" y="507987"/>
                </a:lnTo>
                <a:lnTo>
                  <a:pt x="2050542" y="502539"/>
                </a:lnTo>
                <a:lnTo>
                  <a:pt x="76708" y="502539"/>
                </a:lnTo>
                <a:lnTo>
                  <a:pt x="49758" y="507987"/>
                </a:lnTo>
                <a:lnTo>
                  <a:pt x="27762" y="522820"/>
                </a:lnTo>
                <a:lnTo>
                  <a:pt x="12928" y="544817"/>
                </a:lnTo>
                <a:lnTo>
                  <a:pt x="7493" y="571754"/>
                </a:lnTo>
                <a:lnTo>
                  <a:pt x="7493" y="848741"/>
                </a:lnTo>
                <a:lnTo>
                  <a:pt x="12928" y="875766"/>
                </a:lnTo>
                <a:lnTo>
                  <a:pt x="27762" y="897801"/>
                </a:lnTo>
                <a:lnTo>
                  <a:pt x="49758" y="912647"/>
                </a:lnTo>
                <a:lnTo>
                  <a:pt x="76708" y="918083"/>
                </a:lnTo>
                <a:lnTo>
                  <a:pt x="2050542" y="918083"/>
                </a:lnTo>
                <a:lnTo>
                  <a:pt x="2077554" y="912647"/>
                </a:lnTo>
                <a:lnTo>
                  <a:pt x="2099589" y="897801"/>
                </a:lnTo>
                <a:lnTo>
                  <a:pt x="2114435" y="875766"/>
                </a:lnTo>
                <a:lnTo>
                  <a:pt x="2119884" y="848741"/>
                </a:lnTo>
                <a:lnTo>
                  <a:pt x="2119884" y="571754"/>
                </a:lnTo>
                <a:close/>
              </a:path>
              <a:path w="2120265" h="918210">
                <a:moveTo>
                  <a:pt x="2119884" y="47371"/>
                </a:moveTo>
                <a:lnTo>
                  <a:pt x="2116150" y="28943"/>
                </a:lnTo>
                <a:lnTo>
                  <a:pt x="2106003" y="13881"/>
                </a:lnTo>
                <a:lnTo>
                  <a:pt x="2090940" y="3733"/>
                </a:lnTo>
                <a:lnTo>
                  <a:pt x="2072513" y="0"/>
                </a:lnTo>
                <a:lnTo>
                  <a:pt x="47371" y="0"/>
                </a:lnTo>
                <a:lnTo>
                  <a:pt x="28930" y="3733"/>
                </a:lnTo>
                <a:lnTo>
                  <a:pt x="13868" y="13881"/>
                </a:lnTo>
                <a:lnTo>
                  <a:pt x="3721" y="28943"/>
                </a:lnTo>
                <a:lnTo>
                  <a:pt x="0" y="47371"/>
                </a:lnTo>
                <a:lnTo>
                  <a:pt x="0" y="420497"/>
                </a:lnTo>
                <a:lnTo>
                  <a:pt x="3721" y="438937"/>
                </a:lnTo>
                <a:lnTo>
                  <a:pt x="13868" y="453999"/>
                </a:lnTo>
                <a:lnTo>
                  <a:pt x="28930" y="464146"/>
                </a:lnTo>
                <a:lnTo>
                  <a:pt x="47371" y="467868"/>
                </a:lnTo>
                <a:lnTo>
                  <a:pt x="2072513" y="467868"/>
                </a:lnTo>
                <a:lnTo>
                  <a:pt x="2090940" y="464146"/>
                </a:lnTo>
                <a:lnTo>
                  <a:pt x="2106003" y="453999"/>
                </a:lnTo>
                <a:lnTo>
                  <a:pt x="2116150" y="438937"/>
                </a:lnTo>
                <a:lnTo>
                  <a:pt x="2119884" y="420497"/>
                </a:lnTo>
                <a:lnTo>
                  <a:pt x="2119884" y="47371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5" name="object 45"/>
          <p:cNvSpPr txBox="1"/>
          <p:nvPr/>
        </p:nvSpPr>
        <p:spPr>
          <a:xfrm>
            <a:off x="9274217" y="2346283"/>
            <a:ext cx="2639907" cy="12363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spcBef>
                <a:spcPts val="140"/>
              </a:spcBef>
            </a:pP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r>
              <a:rPr sz="18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infections</a:t>
            </a:r>
            <a:endParaRPr sz="1867">
              <a:latin typeface="Calibri"/>
              <a:cs typeface="Calibri"/>
            </a:endParaRPr>
          </a:p>
          <a:p>
            <a:pPr marL="847" algn="ctr"/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SAV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hémodialyse</a:t>
            </a:r>
            <a:endParaRPr sz="1867">
              <a:latin typeface="Calibri"/>
              <a:cs typeface="Calibri"/>
            </a:endParaRPr>
          </a:p>
          <a:p>
            <a:pPr marL="11853" algn="ctr">
              <a:spcBef>
                <a:spcPts val="567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DIA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INF-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  <a:p>
            <a:pPr marL="8466" algn="ctr">
              <a:spcBef>
                <a:spcPts val="8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(en</a:t>
            </a:r>
            <a:r>
              <a:rPr sz="1200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continuité avec</a:t>
            </a:r>
            <a:r>
              <a:rPr sz="12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3" dirty="0">
                <a:solidFill>
                  <a:srgbClr val="FFFFFF"/>
                </a:solidFill>
                <a:latin typeface="Calibri"/>
                <a:cs typeface="Calibri"/>
              </a:rPr>
              <a:t>DIALIN)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416970" y="5589760"/>
            <a:ext cx="1167553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52396" marR="6773" indent="-136310">
              <a:spcBef>
                <a:spcPts val="127"/>
              </a:spcBef>
            </a:pP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2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ILC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(non</a:t>
            </a:r>
            <a:r>
              <a:rPr sz="1333" b="1" spc="-2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bact.)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17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sepsis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33" dirty="0">
                <a:solidFill>
                  <a:srgbClr val="00AFEF"/>
                </a:solidFill>
                <a:latin typeface="Calibri"/>
                <a:cs typeface="Calibri"/>
              </a:rPr>
              <a:t>(=)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207256" y="6012011"/>
            <a:ext cx="5057139" cy="22142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364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BAS</a:t>
            </a:r>
            <a:r>
              <a:rPr sz="1333" b="1" spc="-3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(-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12%)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dont</a:t>
            </a:r>
            <a:r>
              <a:rPr sz="1333" b="1" spc="-3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84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BLC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(-15%)</a:t>
            </a:r>
            <a:r>
              <a:rPr sz="1333" b="1" spc="37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138 BAS</a:t>
            </a:r>
            <a:r>
              <a:rPr sz="2000" b="1" spc="-49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(+23%)</a:t>
            </a:r>
            <a:r>
              <a:rPr sz="2000" b="1" spc="-20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dont</a:t>
            </a:r>
            <a:r>
              <a:rPr sz="2000" b="1" spc="-29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98</a:t>
            </a:r>
            <a:r>
              <a:rPr sz="2000" b="1" spc="-20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BLC</a:t>
            </a:r>
            <a:r>
              <a:rPr sz="2000" b="1" spc="-40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spc="-20" baseline="5555" dirty="0">
                <a:solidFill>
                  <a:srgbClr val="00AFEF"/>
                </a:solidFill>
                <a:latin typeface="Calibri"/>
                <a:cs typeface="Calibri"/>
              </a:rPr>
              <a:t>(+40%)</a:t>
            </a:r>
            <a:endParaRPr sz="2000" baseline="5555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505865" y="5612519"/>
            <a:ext cx="2202180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9265" marR="6773" indent="-43178">
              <a:spcBef>
                <a:spcPts val="127"/>
              </a:spcBef>
            </a:pP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15</a:t>
            </a:r>
            <a:r>
              <a:rPr sz="1333" b="1" spc="-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inf.</a:t>
            </a:r>
            <a:r>
              <a:rPr sz="13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du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SAV</a:t>
            </a:r>
            <a:r>
              <a:rPr sz="13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non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bact.</a:t>
            </a:r>
            <a:r>
              <a:rPr sz="1333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(-</a:t>
            </a:r>
            <a:r>
              <a:rPr sz="1333" b="1" spc="-27" dirty="0">
                <a:solidFill>
                  <a:srgbClr val="001F5F"/>
                </a:solidFill>
                <a:latin typeface="Calibri"/>
                <a:cs typeface="Calibri"/>
              </a:rPr>
              <a:t>50%)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42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BAS</a:t>
            </a:r>
            <a:r>
              <a:rPr sz="13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(-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26%)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dont</a:t>
            </a:r>
            <a:r>
              <a:rPr sz="1333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13</a:t>
            </a:r>
            <a:r>
              <a:rPr sz="1333" b="1" spc="-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BLC</a:t>
            </a:r>
            <a:r>
              <a:rPr sz="1333" b="1" spc="-33" dirty="0">
                <a:solidFill>
                  <a:srgbClr val="001F5F"/>
                </a:solidFill>
                <a:latin typeface="Calibri"/>
                <a:cs typeface="Calibri"/>
              </a:rPr>
              <a:t> (=)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089911" y="5502792"/>
            <a:ext cx="1871133" cy="63160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algn="ctr">
              <a:spcBef>
                <a:spcPts val="127"/>
              </a:spcBef>
            </a:pP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355</a:t>
            </a:r>
            <a:r>
              <a:rPr sz="1333" b="1" spc="53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pneumopathies </a:t>
            </a:r>
            <a:r>
              <a:rPr sz="1333" b="1" spc="-27" dirty="0">
                <a:solidFill>
                  <a:srgbClr val="F79546"/>
                </a:solidFill>
                <a:latin typeface="Calibri"/>
                <a:cs typeface="Calibri"/>
              </a:rPr>
              <a:t>(+7%)</a:t>
            </a:r>
            <a:endParaRPr sz="1333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359</a:t>
            </a:r>
            <a:r>
              <a:rPr sz="1333" b="1" spc="-7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BAS</a:t>
            </a:r>
            <a:r>
              <a:rPr sz="1333" b="1" spc="-40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(+11%)</a:t>
            </a:r>
            <a:endParaRPr sz="1333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dont</a:t>
            </a:r>
            <a:r>
              <a:rPr sz="1333" b="1" spc="-47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109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BLC</a:t>
            </a:r>
            <a:r>
              <a:rPr sz="1333" b="1" spc="-33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(+25%)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89061" y="5623086"/>
            <a:ext cx="1272540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indent="174409">
              <a:spcBef>
                <a:spcPts val="127"/>
              </a:spcBef>
            </a:pP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8134</a:t>
            </a:r>
            <a:r>
              <a:rPr sz="1333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BAS</a:t>
            </a:r>
            <a:r>
              <a:rPr sz="1333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spc="-33" dirty="0">
                <a:solidFill>
                  <a:srgbClr val="00AF50"/>
                </a:solidFill>
                <a:latin typeface="Calibri"/>
                <a:cs typeface="Calibri"/>
              </a:rPr>
              <a:t>(=)</a:t>
            </a: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 dont</a:t>
            </a:r>
            <a:r>
              <a:rPr sz="1333" b="1" spc="-53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2447 BLC</a:t>
            </a:r>
            <a:r>
              <a:rPr sz="1333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spc="-33" dirty="0">
                <a:solidFill>
                  <a:srgbClr val="00AF50"/>
                </a:solidFill>
                <a:latin typeface="Calibri"/>
                <a:cs typeface="Calibri"/>
              </a:rPr>
              <a:t>(=)</a:t>
            </a:r>
            <a:endParaRPr sz="1333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4941" y="862549"/>
            <a:ext cx="8518992" cy="51816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/>
              <a:t>bactériémies</a:t>
            </a:r>
            <a:r>
              <a:rPr spc="-27" dirty="0"/>
              <a:t> </a:t>
            </a:r>
            <a:r>
              <a:rPr dirty="0"/>
              <a:t>liées</a:t>
            </a:r>
            <a:r>
              <a:rPr spc="-27" dirty="0"/>
              <a:t> </a:t>
            </a:r>
            <a:r>
              <a:rPr dirty="0"/>
              <a:t>à</a:t>
            </a:r>
            <a:r>
              <a:rPr spc="-13" dirty="0"/>
              <a:t> </a:t>
            </a:r>
            <a:r>
              <a:rPr dirty="0"/>
              <a:t>un</a:t>
            </a:r>
            <a:r>
              <a:rPr spc="-33" dirty="0"/>
              <a:t> </a:t>
            </a:r>
            <a:r>
              <a:rPr spc="-13" dirty="0"/>
              <a:t>cathéter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6286669"/>
            <a:ext cx="12192000" cy="571500"/>
          </a:xfrm>
          <a:custGeom>
            <a:avLst/>
            <a:gdLst/>
            <a:ahLst/>
            <a:cxnLst/>
            <a:rect l="l" t="t" r="r" b="b"/>
            <a:pathLst>
              <a:path w="9144000" h="428625">
                <a:moveTo>
                  <a:pt x="9144000" y="0"/>
                </a:moveTo>
                <a:lnTo>
                  <a:pt x="0" y="0"/>
                </a:lnTo>
                <a:lnTo>
                  <a:pt x="0" y="428497"/>
                </a:lnTo>
                <a:lnTo>
                  <a:pt x="9144000" y="42849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1136430" y="6317217"/>
            <a:ext cx="10186245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part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CVPs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MIDlines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(p&lt;0,001).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014036" y="1587838"/>
            <a:ext cx="898313" cy="1226820"/>
            <a:chOff x="7510526" y="1190878"/>
            <a:chExt cx="673735" cy="920115"/>
          </a:xfrm>
        </p:grpSpPr>
        <p:sp>
          <p:nvSpPr>
            <p:cNvPr id="8" name="object 8"/>
            <p:cNvSpPr/>
            <p:nvPr/>
          </p:nvSpPr>
          <p:spPr>
            <a:xfrm>
              <a:off x="7523226" y="120357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324103" y="0"/>
                  </a:moveTo>
                  <a:lnTo>
                    <a:pt x="0" y="324104"/>
                  </a:lnTo>
                  <a:lnTo>
                    <a:pt x="324103" y="648081"/>
                  </a:lnTo>
                  <a:lnTo>
                    <a:pt x="324103" y="486029"/>
                  </a:lnTo>
                  <a:lnTo>
                    <a:pt x="648080" y="486029"/>
                  </a:lnTo>
                  <a:lnTo>
                    <a:pt x="648080" y="162051"/>
                  </a:lnTo>
                  <a:lnTo>
                    <a:pt x="324103" y="162051"/>
                  </a:lnTo>
                  <a:lnTo>
                    <a:pt x="32410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7523226" y="120357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0" y="324104"/>
                  </a:moveTo>
                  <a:lnTo>
                    <a:pt x="324103" y="0"/>
                  </a:lnTo>
                  <a:lnTo>
                    <a:pt x="324103" y="162051"/>
                  </a:lnTo>
                  <a:lnTo>
                    <a:pt x="648080" y="162051"/>
                  </a:lnTo>
                  <a:lnTo>
                    <a:pt x="648080" y="486029"/>
                  </a:lnTo>
                  <a:lnTo>
                    <a:pt x="324103" y="486029"/>
                  </a:lnTo>
                  <a:lnTo>
                    <a:pt x="324103" y="648081"/>
                  </a:lnTo>
                  <a:lnTo>
                    <a:pt x="0" y="32410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7523226" y="1450085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324103" y="0"/>
                  </a:moveTo>
                  <a:lnTo>
                    <a:pt x="0" y="323976"/>
                  </a:lnTo>
                  <a:lnTo>
                    <a:pt x="324103" y="648081"/>
                  </a:lnTo>
                  <a:lnTo>
                    <a:pt x="324103" y="486028"/>
                  </a:lnTo>
                  <a:lnTo>
                    <a:pt x="648080" y="486028"/>
                  </a:lnTo>
                  <a:lnTo>
                    <a:pt x="648080" y="161925"/>
                  </a:lnTo>
                  <a:lnTo>
                    <a:pt x="324103" y="161925"/>
                  </a:lnTo>
                  <a:lnTo>
                    <a:pt x="32410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523226" y="1450085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0" y="323976"/>
                  </a:moveTo>
                  <a:lnTo>
                    <a:pt x="324103" y="0"/>
                  </a:lnTo>
                  <a:lnTo>
                    <a:pt x="324103" y="161925"/>
                  </a:lnTo>
                  <a:lnTo>
                    <a:pt x="648080" y="161925"/>
                  </a:lnTo>
                  <a:lnTo>
                    <a:pt x="648080" y="486028"/>
                  </a:lnTo>
                  <a:lnTo>
                    <a:pt x="324103" y="486028"/>
                  </a:lnTo>
                  <a:lnTo>
                    <a:pt x="324103" y="648081"/>
                  </a:lnTo>
                  <a:lnTo>
                    <a:pt x="0" y="323976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33254"/>
            <a:ext cx="12191999" cy="4069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6816" y="764704"/>
            <a:ext cx="5004729" cy="5532187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Périphériques: cathéters vasculaires périphériques (VVP), MID-line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Cathéters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vasculaires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centraux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(CVC) </a:t>
            </a:r>
            <a:r>
              <a:rPr lang="en-US" sz="2400" dirty="0" err="1"/>
              <a:t>courte</a:t>
            </a:r>
            <a:r>
              <a:rPr lang="en-US" sz="2400" dirty="0"/>
              <a:t> durée</a:t>
            </a:r>
            <a:r>
              <a:rPr lang="fr-FR" sz="2400" dirty="0"/>
              <a:t>: cathéter artériel (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réanimation), Quinton (dialyse)</a:t>
            </a:r>
            <a:endParaRPr lang="fr-FR" sz="2400" dirty="0"/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sz="2400" dirty="0"/>
              <a:t>Cathéters vasculaires centraux (CVC)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longue durée: </a:t>
            </a:r>
            <a:r>
              <a:rPr kumimoji="0" lang="fr-FR" sz="2400" u="none" strike="noStrike" kern="1200" cap="none" spc="0" normalizeH="0" baseline="0" noProof="0" dirty="0">
                <a:ln>
                  <a:noFill/>
                </a:ln>
                <a:solidFill>
                  <a:srgbClr val="040C28"/>
                </a:solidFill>
                <a:uLnTx/>
                <a:uFillTx/>
                <a:ea typeface="+mn-ea"/>
                <a:cs typeface="+mn-cs"/>
              </a:rPr>
              <a:t>c</a:t>
            </a:r>
            <a:r>
              <a:rPr lang="fr-FR" sz="2400" b="0" i="0" dirty="0" err="1">
                <a:solidFill>
                  <a:srgbClr val="040C28"/>
                </a:solidFill>
                <a:effectLst/>
              </a:rPr>
              <a:t>athéter</a:t>
            </a:r>
            <a:r>
              <a:rPr lang="fr-FR" sz="2400" b="0" i="0" dirty="0">
                <a:solidFill>
                  <a:srgbClr val="040C28"/>
                </a:solidFill>
                <a:effectLst/>
              </a:rPr>
              <a:t> veineux central </a:t>
            </a:r>
            <a:r>
              <a:rPr lang="fr-FR" sz="2400" b="0" i="0" dirty="0" err="1">
                <a:solidFill>
                  <a:srgbClr val="040C28"/>
                </a:solidFill>
                <a:effectLst/>
              </a:rPr>
              <a:t>tunnellisé</a:t>
            </a:r>
            <a:r>
              <a:rPr lang="fr-FR" sz="2400" b="0" i="0" dirty="0">
                <a:solidFill>
                  <a:srgbClr val="040C28"/>
                </a:solidFill>
                <a:effectLst/>
              </a:rPr>
              <a:t> (réanimation), cathéter central inséré par voie périphérique (CCIP) et chambre à cathéter implantable</a:t>
            </a:r>
            <a:r>
              <a:rPr lang="fr-FR" sz="2400" dirty="0">
                <a:solidFill>
                  <a:srgbClr val="040C28"/>
                </a:solidFill>
              </a:rPr>
              <a:t> (CCI)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643449" y="0"/>
            <a:ext cx="8229600" cy="68125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Les cathéters</a:t>
            </a:r>
          </a:p>
        </p:txBody>
      </p:sp>
      <p:pic>
        <p:nvPicPr>
          <p:cNvPr id="8" name="object 6">
            <a:extLst>
              <a:ext uri="{FF2B5EF4-FFF2-40B4-BE49-F238E27FC236}">
                <a16:creationId xmlns:a16="http://schemas.microsoft.com/office/drawing/2014/main" xmlns="" id="{84834B7E-44AD-4447-D6A0-2EBD07A18172}"/>
              </a:ext>
            </a:extLst>
          </p:cNvPr>
          <p:cNvPicPr/>
          <p:nvPr/>
        </p:nvPicPr>
        <p:blipFill rotWithShape="1">
          <a:blip r:embed="rId2" cstate="print"/>
          <a:srcRect t="3587" r="3858" b="763"/>
          <a:stretch/>
        </p:blipFill>
        <p:spPr>
          <a:xfrm>
            <a:off x="5527965" y="681256"/>
            <a:ext cx="6359236" cy="59481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8931" y="844262"/>
            <a:ext cx="8519160" cy="51816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286669"/>
            <a:ext cx="12192000" cy="571500"/>
          </a:xfrm>
          <a:custGeom>
            <a:avLst/>
            <a:gdLst/>
            <a:ahLst/>
            <a:cxnLst/>
            <a:rect l="l" t="t" r="r" b="b"/>
            <a:pathLst>
              <a:path w="9144000" h="428625">
                <a:moveTo>
                  <a:pt x="9144000" y="0"/>
                </a:moveTo>
                <a:lnTo>
                  <a:pt x="0" y="0"/>
                </a:lnTo>
                <a:lnTo>
                  <a:pt x="0" y="428497"/>
                </a:lnTo>
                <a:lnTo>
                  <a:pt x="9144000" y="42849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1963929" y="6317217"/>
            <a:ext cx="8530167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part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bactériemies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PICC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(p&lt;0,001).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9890422" y="2049612"/>
            <a:ext cx="898313" cy="898313"/>
            <a:chOff x="7417816" y="1537208"/>
            <a:chExt cx="673735" cy="673735"/>
          </a:xfrm>
        </p:grpSpPr>
        <p:sp>
          <p:nvSpPr>
            <p:cNvPr id="8" name="object 8"/>
            <p:cNvSpPr/>
            <p:nvPr/>
          </p:nvSpPr>
          <p:spPr>
            <a:xfrm>
              <a:off x="7430516" y="154990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324103" y="0"/>
                  </a:moveTo>
                  <a:lnTo>
                    <a:pt x="0" y="323976"/>
                  </a:lnTo>
                  <a:lnTo>
                    <a:pt x="324103" y="648080"/>
                  </a:lnTo>
                  <a:lnTo>
                    <a:pt x="324103" y="486028"/>
                  </a:lnTo>
                  <a:lnTo>
                    <a:pt x="648080" y="486028"/>
                  </a:lnTo>
                  <a:lnTo>
                    <a:pt x="648080" y="162051"/>
                  </a:lnTo>
                  <a:lnTo>
                    <a:pt x="324103" y="162051"/>
                  </a:lnTo>
                  <a:lnTo>
                    <a:pt x="32410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7430516" y="154990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0" y="323976"/>
                  </a:moveTo>
                  <a:lnTo>
                    <a:pt x="324103" y="0"/>
                  </a:lnTo>
                  <a:lnTo>
                    <a:pt x="324103" y="162051"/>
                  </a:lnTo>
                  <a:lnTo>
                    <a:pt x="648080" y="162051"/>
                  </a:lnTo>
                  <a:lnTo>
                    <a:pt x="648080" y="486028"/>
                  </a:lnTo>
                  <a:lnTo>
                    <a:pt x="324103" y="486028"/>
                  </a:lnTo>
                  <a:lnTo>
                    <a:pt x="324103" y="648080"/>
                  </a:lnTo>
                  <a:lnTo>
                    <a:pt x="0" y="323976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396010"/>
            <a:ext cx="11195981" cy="841433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:a16="http://schemas.microsoft.com/office/drawing/2014/main" xmlns="" id="{F1C38AF9-F3A2-406A-2E25-5CC2BED4C5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/>
              <a:t>bactériémies</a:t>
            </a:r>
            <a:r>
              <a:rPr spc="-27" dirty="0"/>
              <a:t> </a:t>
            </a:r>
            <a:r>
              <a:rPr dirty="0"/>
              <a:t>liées</a:t>
            </a:r>
            <a:r>
              <a:rPr spc="-27" dirty="0"/>
              <a:t> </a:t>
            </a:r>
            <a:r>
              <a:rPr dirty="0"/>
              <a:t>à</a:t>
            </a:r>
            <a:r>
              <a:rPr spc="-13" dirty="0"/>
              <a:t> </a:t>
            </a:r>
            <a:r>
              <a:rPr dirty="0"/>
              <a:t>un</a:t>
            </a:r>
            <a:r>
              <a:rPr spc="-33" dirty="0"/>
              <a:t> </a:t>
            </a:r>
            <a:r>
              <a:rPr spc="-13" dirty="0"/>
              <a:t>cathéter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1072" y="4555744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1211072" y="4037584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1211072" y="3519423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" name="object 5"/>
          <p:cNvSpPr/>
          <p:nvPr/>
        </p:nvSpPr>
        <p:spPr>
          <a:xfrm>
            <a:off x="1211072" y="3001264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/>
          <p:nvPr/>
        </p:nvSpPr>
        <p:spPr>
          <a:xfrm>
            <a:off x="1211072" y="2485135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/>
          <p:nvPr/>
        </p:nvSpPr>
        <p:spPr>
          <a:xfrm>
            <a:off x="1211072" y="1966976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" name="object 8"/>
          <p:cNvSpPr/>
          <p:nvPr/>
        </p:nvSpPr>
        <p:spPr>
          <a:xfrm>
            <a:off x="1211072" y="1448815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" name="object 9"/>
          <p:cNvSpPr/>
          <p:nvPr/>
        </p:nvSpPr>
        <p:spPr>
          <a:xfrm>
            <a:off x="1211072" y="5071871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10" name="object 10"/>
          <p:cNvGrpSpPr/>
          <p:nvPr/>
        </p:nvGrpSpPr>
        <p:grpSpPr>
          <a:xfrm>
            <a:off x="1685545" y="1679278"/>
            <a:ext cx="4611793" cy="2801620"/>
            <a:chOff x="1264158" y="1259458"/>
            <a:chExt cx="3458845" cy="2101215"/>
          </a:xfrm>
        </p:grpSpPr>
        <p:sp>
          <p:nvSpPr>
            <p:cNvPr id="11" name="object 11"/>
            <p:cNvSpPr/>
            <p:nvPr/>
          </p:nvSpPr>
          <p:spPr>
            <a:xfrm>
              <a:off x="1325118" y="1320545"/>
              <a:ext cx="3337560" cy="1979930"/>
            </a:xfrm>
            <a:custGeom>
              <a:avLst/>
              <a:gdLst/>
              <a:ahLst/>
              <a:cxnLst/>
              <a:rect l="l" t="t" r="r" b="b"/>
              <a:pathLst>
                <a:path w="3337560" h="1979929">
                  <a:moveTo>
                    <a:pt x="0" y="1979676"/>
                  </a:moveTo>
                  <a:lnTo>
                    <a:pt x="835151" y="1357883"/>
                  </a:lnTo>
                  <a:lnTo>
                    <a:pt x="1668780" y="0"/>
                  </a:lnTo>
                  <a:lnTo>
                    <a:pt x="2503932" y="1552955"/>
                  </a:lnTo>
                  <a:lnTo>
                    <a:pt x="3337559" y="1940052"/>
                  </a:lnTo>
                </a:path>
              </a:pathLst>
            </a:custGeom>
            <a:ln w="56388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4158" y="3239135"/>
              <a:ext cx="121157" cy="12115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99310" y="2617342"/>
              <a:ext cx="121157" cy="12115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2937" y="1259458"/>
              <a:ext cx="121157" cy="12115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68090" y="2812414"/>
              <a:ext cx="121158" cy="12115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1717" y="3199510"/>
              <a:ext cx="121158" cy="12115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325118" y="1940813"/>
              <a:ext cx="3337560" cy="1282065"/>
            </a:xfrm>
            <a:custGeom>
              <a:avLst/>
              <a:gdLst/>
              <a:ahLst/>
              <a:cxnLst/>
              <a:rect l="l" t="t" r="r" b="b"/>
              <a:pathLst>
                <a:path w="3337560" h="1282064">
                  <a:moveTo>
                    <a:pt x="0" y="0"/>
                  </a:moveTo>
                  <a:lnTo>
                    <a:pt x="835151" y="854963"/>
                  </a:lnTo>
                  <a:lnTo>
                    <a:pt x="1668780" y="1281684"/>
                  </a:lnTo>
                  <a:lnTo>
                    <a:pt x="2503932" y="1048512"/>
                  </a:lnTo>
                  <a:lnTo>
                    <a:pt x="3337559" y="970788"/>
                  </a:lnTo>
                </a:path>
              </a:pathLst>
            </a:custGeom>
            <a:ln w="56387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64158" y="1879726"/>
              <a:ext cx="121157" cy="12115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99310" y="2734691"/>
              <a:ext cx="121157" cy="12115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32937" y="3161410"/>
              <a:ext cx="121157" cy="12115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68090" y="2928238"/>
              <a:ext cx="121158" cy="12115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01717" y="2850514"/>
              <a:ext cx="121158" cy="12115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325118" y="2484881"/>
              <a:ext cx="3337560" cy="660400"/>
            </a:xfrm>
            <a:custGeom>
              <a:avLst/>
              <a:gdLst/>
              <a:ahLst/>
              <a:cxnLst/>
              <a:rect l="l" t="t" r="r" b="b"/>
              <a:pathLst>
                <a:path w="3337560" h="660400">
                  <a:moveTo>
                    <a:pt x="0" y="0"/>
                  </a:moveTo>
                  <a:lnTo>
                    <a:pt x="835151" y="426719"/>
                  </a:lnTo>
                  <a:lnTo>
                    <a:pt x="1668780" y="115824"/>
                  </a:lnTo>
                  <a:lnTo>
                    <a:pt x="2503932" y="542544"/>
                  </a:lnTo>
                  <a:lnTo>
                    <a:pt x="3337559" y="659892"/>
                  </a:lnTo>
                </a:path>
              </a:pathLst>
            </a:custGeom>
            <a:ln w="56388">
              <a:solidFill>
                <a:srgbClr val="00AFE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64158" y="2423794"/>
              <a:ext cx="121157" cy="12115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99310" y="2850514"/>
              <a:ext cx="121157" cy="12115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32937" y="2539619"/>
              <a:ext cx="121157" cy="12115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68090" y="2966338"/>
              <a:ext cx="121158" cy="12115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01717" y="3083686"/>
              <a:ext cx="121158" cy="121157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1895517" y="4183989"/>
            <a:ext cx="5774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F79546"/>
                </a:solidFill>
                <a:latin typeface="Calibri"/>
                <a:cs typeface="Calibri"/>
              </a:rPr>
              <a:t>0,13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346104" y="4132409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F79546"/>
                </a:solidFill>
                <a:latin typeface="Calibri"/>
                <a:cs typeface="Calibri"/>
              </a:rPr>
              <a:t>0,14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895517" y="2371852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404040"/>
                </a:solidFill>
                <a:latin typeface="Calibri"/>
                <a:cs typeface="Calibri"/>
              </a:rPr>
              <a:t>0,48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46104" y="3666337"/>
            <a:ext cx="5774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404040"/>
                </a:solidFill>
                <a:latin typeface="Calibri"/>
                <a:cs typeface="Calibri"/>
              </a:rPr>
              <a:t>0,23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895517" y="3096936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00AFEF"/>
                </a:solidFill>
                <a:latin typeface="Calibri"/>
                <a:cs typeface="Calibri"/>
              </a:rPr>
              <a:t>0,34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46104" y="3977131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00AFEF"/>
                </a:solidFill>
                <a:latin typeface="Calibri"/>
                <a:cs typeface="Calibri"/>
              </a:rPr>
              <a:t>0,17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24797" y="1064259"/>
            <a:ext cx="421640" cy="4202003"/>
          </a:xfrm>
          <a:prstGeom prst="rect">
            <a:avLst/>
          </a:prstGeom>
        </p:spPr>
        <p:txBody>
          <a:bodyPr vert="horz" wrap="square" lIns="0" tIns="168485" rIns="0" bIns="0" rtlCol="0">
            <a:spAutoFit/>
          </a:bodyPr>
          <a:lstStyle/>
          <a:p>
            <a:pPr marR="6773" algn="r">
              <a:spcBef>
                <a:spcPts val="1325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0,7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0,6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192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0,5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192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0,4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0,3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0,2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192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0,1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165096" y="5902960"/>
            <a:ext cx="2538307" cy="160867"/>
            <a:chOff x="1623822" y="4427220"/>
            <a:chExt cx="1903730" cy="120650"/>
          </a:xfrm>
        </p:grpSpPr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3822" y="4427220"/>
              <a:ext cx="243840" cy="12039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16302" y="4427220"/>
              <a:ext cx="243840" cy="12039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283457" y="4427220"/>
              <a:ext cx="243839" cy="120395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1442448" y="5088263"/>
            <a:ext cx="5102013" cy="1059264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6933">
              <a:spcBef>
                <a:spcPts val="1300"/>
              </a:spcBef>
              <a:tabLst>
                <a:tab pos="1128578" algn="l"/>
                <a:tab pos="2241071" algn="l"/>
                <a:tab pos="3354409" algn="l"/>
                <a:tab pos="4466055" algn="l"/>
              </a:tabLst>
            </a:pP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2400">
              <a:latin typeface="Calibri"/>
              <a:cs typeface="Calibri"/>
            </a:endParaRPr>
          </a:p>
          <a:p>
            <a:pPr marL="1082860">
              <a:spcBef>
                <a:spcPts val="1173"/>
              </a:spcBef>
              <a:tabLst>
                <a:tab pos="2138627" algn="l"/>
                <a:tab pos="3295991" algn="l"/>
              </a:tabLst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REA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HEM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CAN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920737" y="460044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2" name="object 42"/>
          <p:cNvSpPr/>
          <p:nvPr/>
        </p:nvSpPr>
        <p:spPr>
          <a:xfrm>
            <a:off x="7920737" y="415340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3" name="object 43"/>
          <p:cNvSpPr/>
          <p:nvPr/>
        </p:nvSpPr>
        <p:spPr>
          <a:xfrm>
            <a:off x="7920737" y="3706368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4" name="object 44"/>
          <p:cNvSpPr/>
          <p:nvPr/>
        </p:nvSpPr>
        <p:spPr>
          <a:xfrm>
            <a:off x="7920737" y="325932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45" name="object 45"/>
          <p:cNvGrpSpPr/>
          <p:nvPr/>
        </p:nvGrpSpPr>
        <p:grpSpPr>
          <a:xfrm>
            <a:off x="7920737" y="2001605"/>
            <a:ext cx="3751580" cy="1170940"/>
            <a:chOff x="5940552" y="1501203"/>
            <a:chExt cx="2813685" cy="878205"/>
          </a:xfrm>
        </p:grpSpPr>
        <p:sp>
          <p:nvSpPr>
            <p:cNvPr id="46" name="object 46"/>
            <p:cNvSpPr/>
            <p:nvPr/>
          </p:nvSpPr>
          <p:spPr>
            <a:xfrm>
              <a:off x="5940552" y="2109216"/>
              <a:ext cx="2813685" cy="0"/>
            </a:xfrm>
            <a:custGeom>
              <a:avLst/>
              <a:gdLst/>
              <a:ahLst/>
              <a:cxnLst/>
              <a:rect l="l" t="t" r="r" b="b"/>
              <a:pathLst>
                <a:path w="2813684">
                  <a:moveTo>
                    <a:pt x="0" y="0"/>
                  </a:moveTo>
                  <a:lnTo>
                    <a:pt x="1380744" y="0"/>
                  </a:lnTo>
                </a:path>
                <a:path w="2813684">
                  <a:moveTo>
                    <a:pt x="1993392" y="0"/>
                  </a:moveTo>
                  <a:lnTo>
                    <a:pt x="2813304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7" name="object 47"/>
            <p:cNvSpPr/>
            <p:nvPr/>
          </p:nvSpPr>
          <p:spPr>
            <a:xfrm>
              <a:off x="5940552" y="1773936"/>
              <a:ext cx="2813685" cy="0"/>
            </a:xfrm>
            <a:custGeom>
              <a:avLst/>
              <a:gdLst/>
              <a:ahLst/>
              <a:cxnLst/>
              <a:rect l="l" t="t" r="r" b="b"/>
              <a:pathLst>
                <a:path w="2813684">
                  <a:moveTo>
                    <a:pt x="0" y="0"/>
                  </a:moveTo>
                  <a:lnTo>
                    <a:pt x="2813304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8" name="object 48"/>
            <p:cNvSpPr/>
            <p:nvPr/>
          </p:nvSpPr>
          <p:spPr>
            <a:xfrm>
              <a:off x="6221730" y="1538478"/>
              <a:ext cx="2249805" cy="805180"/>
            </a:xfrm>
            <a:custGeom>
              <a:avLst/>
              <a:gdLst/>
              <a:ahLst/>
              <a:cxnLst/>
              <a:rect l="l" t="t" r="r" b="b"/>
              <a:pathLst>
                <a:path w="2249804" h="805180">
                  <a:moveTo>
                    <a:pt x="0" y="0"/>
                  </a:moveTo>
                  <a:lnTo>
                    <a:pt x="562355" y="402336"/>
                  </a:lnTo>
                </a:path>
                <a:path w="2249804" h="805180">
                  <a:moveTo>
                    <a:pt x="562355" y="402336"/>
                  </a:moveTo>
                  <a:lnTo>
                    <a:pt x="1124712" y="586740"/>
                  </a:lnTo>
                </a:path>
                <a:path w="2249804" h="805180">
                  <a:moveTo>
                    <a:pt x="1124712" y="586740"/>
                  </a:moveTo>
                  <a:lnTo>
                    <a:pt x="1687068" y="603504"/>
                  </a:lnTo>
                </a:path>
                <a:path w="2249804" h="805180">
                  <a:moveTo>
                    <a:pt x="1687068" y="603504"/>
                  </a:moveTo>
                  <a:lnTo>
                    <a:pt x="2249424" y="804672"/>
                  </a:lnTo>
                </a:path>
              </a:pathLst>
            </a:custGeom>
            <a:ln w="502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49" name="object 4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183820" y="1501203"/>
              <a:ext cx="73532" cy="7353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48272" y="1905000"/>
              <a:ext cx="71627" cy="71628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310628" y="2089404"/>
              <a:ext cx="71627" cy="7162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872984" y="2106168"/>
              <a:ext cx="73152" cy="71628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435340" y="2307336"/>
              <a:ext cx="73152" cy="71628"/>
            </a:xfrm>
            <a:prstGeom prst="rect">
              <a:avLst/>
            </a:prstGeom>
          </p:spPr>
        </p:pic>
      </p:grpSp>
      <p:sp>
        <p:nvSpPr>
          <p:cNvPr id="54" name="object 54"/>
          <p:cNvSpPr/>
          <p:nvPr/>
        </p:nvSpPr>
        <p:spPr>
          <a:xfrm>
            <a:off x="7920737" y="1916176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5" name="object 55"/>
          <p:cNvSpPr/>
          <p:nvPr/>
        </p:nvSpPr>
        <p:spPr>
          <a:xfrm>
            <a:off x="7920737" y="1469136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6" name="object 56"/>
          <p:cNvSpPr/>
          <p:nvPr/>
        </p:nvSpPr>
        <p:spPr>
          <a:xfrm>
            <a:off x="7920737" y="504748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7" name="object 57"/>
          <p:cNvSpPr txBox="1"/>
          <p:nvPr/>
        </p:nvSpPr>
        <p:spPr>
          <a:xfrm>
            <a:off x="8420270" y="1812205"/>
            <a:ext cx="63923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27" dirty="0">
                <a:solidFill>
                  <a:srgbClr val="FF0000"/>
                </a:solidFill>
                <a:latin typeface="Calibri"/>
                <a:cs typeface="Calibri"/>
              </a:rPr>
              <a:t>13,4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9171431" y="2349162"/>
            <a:ext cx="379307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11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922763" y="2595033"/>
            <a:ext cx="46566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9,9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0673079" y="2617385"/>
            <a:ext cx="46566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9,8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1359389" y="2885542"/>
            <a:ext cx="46651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8,6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246620" y="1171921"/>
            <a:ext cx="377613" cy="4059808"/>
          </a:xfrm>
          <a:prstGeom prst="rect">
            <a:avLst/>
          </a:prstGeom>
        </p:spPr>
        <p:txBody>
          <a:bodyPr vert="horz" wrap="square" lIns="0" tIns="57573" rIns="0" bIns="0" rtlCol="0">
            <a:spAutoFit/>
          </a:bodyPr>
          <a:lstStyle/>
          <a:p>
            <a:pPr marR="8466" algn="r">
              <a:spcBef>
                <a:spcPts val="453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16</a:t>
            </a:r>
            <a:endParaRPr sz="2667">
              <a:latin typeface="Calibri"/>
              <a:cs typeface="Calibri"/>
            </a:endParaRPr>
          </a:p>
          <a:p>
            <a:pPr marR="8466" algn="r">
              <a:spcBef>
                <a:spcPts val="320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14</a:t>
            </a:r>
            <a:endParaRPr sz="2667">
              <a:latin typeface="Calibri"/>
              <a:cs typeface="Calibri"/>
            </a:endParaRPr>
          </a:p>
          <a:p>
            <a:pPr marR="8466" algn="r">
              <a:spcBef>
                <a:spcPts val="327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12</a:t>
            </a:r>
            <a:endParaRPr sz="2667">
              <a:latin typeface="Calibri"/>
              <a:cs typeface="Calibri"/>
            </a:endParaRPr>
          </a:p>
          <a:p>
            <a:pPr marR="8466" algn="r">
              <a:spcBef>
                <a:spcPts val="320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10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7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970013" y="5211403"/>
            <a:ext cx="365336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2400" b="1" spc="427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2400" b="1" spc="433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2400" b="1" spc="433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2400" b="1" spc="433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0" y="6117029"/>
            <a:ext cx="12192000" cy="741680"/>
          </a:xfrm>
          <a:custGeom>
            <a:avLst/>
            <a:gdLst/>
            <a:ahLst/>
            <a:cxnLst/>
            <a:rect l="l" t="t" r="r" b="b"/>
            <a:pathLst>
              <a:path w="9144000" h="556260">
                <a:moveTo>
                  <a:pt x="9144000" y="0"/>
                </a:moveTo>
                <a:lnTo>
                  <a:pt x="0" y="0"/>
                </a:lnTo>
                <a:lnTo>
                  <a:pt x="0" y="555725"/>
                </a:lnTo>
                <a:lnTo>
                  <a:pt x="9144000" y="555725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6" name="object 66"/>
          <p:cNvSpPr txBox="1"/>
          <p:nvPr/>
        </p:nvSpPr>
        <p:spPr>
          <a:xfrm>
            <a:off x="2750312" y="6232685"/>
            <a:ext cx="6958753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BLC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i="1" dirty="0">
                <a:solidFill>
                  <a:srgbClr val="FFFFFF"/>
                </a:solidFill>
                <a:latin typeface="Calibri"/>
                <a:cs typeface="Calibri"/>
              </a:rPr>
              <a:t>S.</a:t>
            </a:r>
            <a:r>
              <a:rPr sz="2667" b="1" i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i="1" dirty="0">
                <a:solidFill>
                  <a:srgbClr val="FFFFFF"/>
                </a:solidFill>
                <a:latin typeface="Calibri"/>
                <a:cs typeface="Calibri"/>
              </a:rPr>
              <a:t>aureus</a:t>
            </a:r>
            <a:r>
              <a:rPr sz="2667" b="1" i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évolue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baisse.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880955" y="956734"/>
            <a:ext cx="848360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  <a:tabLst>
                <a:tab pos="7410688" algn="l"/>
              </a:tabLst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Incidence</a:t>
            </a:r>
            <a:r>
              <a:rPr sz="2400" b="1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des</a:t>
            </a:r>
            <a:r>
              <a:rPr sz="2400" b="1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BLC à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Calibri"/>
                <a:cs typeface="Calibri"/>
              </a:rPr>
              <a:t>S.</a:t>
            </a:r>
            <a:r>
              <a:rPr sz="2400" b="1" i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001F5F"/>
                </a:solidFill>
                <a:latin typeface="Calibri"/>
                <a:cs typeface="Calibri"/>
              </a:rPr>
              <a:t>aureus</a:t>
            </a:r>
            <a:r>
              <a:rPr sz="2400" b="1" i="1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%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1F5F"/>
                </a:solidFill>
                <a:latin typeface="Calibri"/>
                <a:cs typeface="Calibri"/>
              </a:rPr>
              <a:t>SARM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9" name="object 4">
            <a:extLst>
              <a:ext uri="{FF2B5EF4-FFF2-40B4-BE49-F238E27FC236}">
                <a16:creationId xmlns:a16="http://schemas.microsoft.com/office/drawing/2014/main" xmlns="" id="{CC51BF71-6B34-F111-1926-54A644E88641}"/>
              </a:ext>
            </a:extLst>
          </p:cNvPr>
          <p:cNvSpPr txBox="1">
            <a:spLocks/>
          </p:cNvSpPr>
          <p:nvPr/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dirty="0"/>
              <a:t>Les</a:t>
            </a:r>
            <a:r>
              <a:rPr lang="fr-FR" spc="-27" dirty="0"/>
              <a:t> </a:t>
            </a:r>
            <a:r>
              <a:rPr lang="fr-FR" dirty="0"/>
              <a:t>bactériémies</a:t>
            </a:r>
            <a:r>
              <a:rPr lang="fr-FR" spc="-27" dirty="0"/>
              <a:t> à </a:t>
            </a:r>
            <a:r>
              <a:rPr lang="fr-FR" i="1" spc="-27" dirty="0"/>
              <a:t>Staphylococcus aureus</a:t>
            </a:r>
            <a:endParaRPr lang="fr-FR" spc="-13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"/>
            <a:ext cx="12192000" cy="6858000"/>
            <a:chOff x="0" y="12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9144000" cy="514348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85800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41677" y="2688136"/>
            <a:ext cx="6703060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356325" marR="6773" indent="-1340240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Services</a:t>
            </a:r>
            <a:r>
              <a:rPr sz="4800" spc="-93" dirty="0"/>
              <a:t> </a:t>
            </a:r>
            <a:r>
              <a:rPr sz="4800" dirty="0"/>
              <a:t>de</a:t>
            </a:r>
            <a:r>
              <a:rPr sz="4800" spc="-73" dirty="0"/>
              <a:t> </a:t>
            </a:r>
            <a:r>
              <a:rPr sz="4800" spc="-40" dirty="0"/>
              <a:t>REANIMATION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191467" y="915213"/>
            <a:ext cx="4809067" cy="5106247"/>
            <a:chOff x="893600" y="686409"/>
            <a:chExt cx="3606800" cy="38296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3600" y="686409"/>
              <a:ext cx="3424313" cy="38295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9605" y="1131646"/>
              <a:ext cx="3080385" cy="241858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-16934" y="6100369"/>
            <a:ext cx="12225867" cy="774700"/>
            <a:chOff x="-12700" y="4575276"/>
            <a:chExt cx="9169400" cy="581025"/>
          </a:xfrm>
        </p:grpSpPr>
        <p:sp>
          <p:nvSpPr>
            <p:cNvPr id="7" name="object 7"/>
            <p:cNvSpPr/>
            <p:nvPr/>
          </p:nvSpPr>
          <p:spPr>
            <a:xfrm>
              <a:off x="0" y="4587976"/>
              <a:ext cx="9144000" cy="555625"/>
            </a:xfrm>
            <a:custGeom>
              <a:avLst/>
              <a:gdLst/>
              <a:ahLst/>
              <a:cxnLst/>
              <a:rect l="l" t="t" r="r" b="b"/>
              <a:pathLst>
                <a:path w="9144000" h="555625">
                  <a:moveTo>
                    <a:pt x="9144000" y="0"/>
                  </a:moveTo>
                  <a:lnTo>
                    <a:pt x="0" y="0"/>
                  </a:lnTo>
                  <a:lnTo>
                    <a:pt x="0" y="555523"/>
                  </a:lnTo>
                  <a:lnTo>
                    <a:pt x="9144000" y="55552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4587976"/>
              <a:ext cx="9144000" cy="555625"/>
            </a:xfrm>
            <a:custGeom>
              <a:avLst/>
              <a:gdLst/>
              <a:ahLst/>
              <a:cxnLst/>
              <a:rect l="l" t="t" r="r" b="b"/>
              <a:pathLst>
                <a:path w="9144000" h="555625">
                  <a:moveTo>
                    <a:pt x="0" y="555523"/>
                  </a:moveTo>
                  <a:lnTo>
                    <a:pt x="9144000" y="55552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55523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392462" y="6246909"/>
            <a:ext cx="9405620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Diminution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2023.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46676" y="3660478"/>
            <a:ext cx="1233592" cy="610445"/>
            <a:chOff x="260007" y="2745358"/>
            <a:chExt cx="925194" cy="457834"/>
          </a:xfrm>
        </p:grpSpPr>
        <p:sp>
          <p:nvSpPr>
            <p:cNvPr id="11" name="object 11"/>
            <p:cNvSpPr/>
            <p:nvPr/>
          </p:nvSpPr>
          <p:spPr>
            <a:xfrm>
              <a:off x="272707" y="27580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683564" y="0"/>
                  </a:moveTo>
                  <a:lnTo>
                    <a:pt x="683564" y="107950"/>
                  </a:lnTo>
                  <a:lnTo>
                    <a:pt x="0" y="107950"/>
                  </a:lnTo>
                  <a:lnTo>
                    <a:pt x="0" y="323977"/>
                  </a:lnTo>
                  <a:lnTo>
                    <a:pt x="683564" y="323977"/>
                  </a:lnTo>
                  <a:lnTo>
                    <a:pt x="683564" y="432054"/>
                  </a:lnTo>
                  <a:lnTo>
                    <a:pt x="899591" y="216027"/>
                  </a:lnTo>
                  <a:lnTo>
                    <a:pt x="683564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272707" y="27580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0" y="107950"/>
                  </a:moveTo>
                  <a:lnTo>
                    <a:pt x="683564" y="107950"/>
                  </a:lnTo>
                  <a:lnTo>
                    <a:pt x="683564" y="0"/>
                  </a:lnTo>
                  <a:lnTo>
                    <a:pt x="899591" y="216027"/>
                  </a:lnTo>
                  <a:lnTo>
                    <a:pt x="683564" y="432054"/>
                  </a:lnTo>
                  <a:lnTo>
                    <a:pt x="683564" y="323977"/>
                  </a:lnTo>
                  <a:lnTo>
                    <a:pt x="0" y="323977"/>
                  </a:lnTo>
                  <a:lnTo>
                    <a:pt x="0" y="10795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2113" y="3746331"/>
            <a:ext cx="7171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18298" y="1720597"/>
            <a:ext cx="4764959" cy="298703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009979" y="4841579"/>
            <a:ext cx="986367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dirty="0">
                <a:latin typeface="Calibri"/>
                <a:cs typeface="Calibri"/>
              </a:rPr>
              <a:t>MEDIANE</a:t>
            </a:r>
            <a:r>
              <a:rPr sz="1467" b="1" spc="-33" dirty="0">
                <a:latin typeface="Calibri"/>
                <a:cs typeface="Calibri"/>
              </a:rPr>
              <a:t> (j)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55162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6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254363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7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153938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8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053512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7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910276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6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22" name="object 4">
            <a:extLst>
              <a:ext uri="{FF2B5EF4-FFF2-40B4-BE49-F238E27FC236}">
                <a16:creationId xmlns:a16="http://schemas.microsoft.com/office/drawing/2014/main" xmlns="" id="{031FA23C-FD3C-7FA4-ADD1-2EB7A6EE38A5}"/>
              </a:ext>
            </a:extLst>
          </p:cNvPr>
          <p:cNvSpPr txBox="1">
            <a:spLocks/>
          </p:cNvSpPr>
          <p:nvPr/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dirty="0"/>
              <a:t>Les</a:t>
            </a:r>
            <a:r>
              <a:rPr lang="fr-FR" spc="-27" dirty="0"/>
              <a:t> </a:t>
            </a:r>
            <a:r>
              <a:rPr lang="fr-FR" dirty="0"/>
              <a:t>bactériémies</a:t>
            </a:r>
            <a:r>
              <a:rPr lang="fr-FR" spc="-27" dirty="0"/>
              <a:t> sur CVC en réa adulte</a:t>
            </a:r>
            <a:endParaRPr lang="fr-FR" spc="-13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"/>
            <a:ext cx="12192000" cy="6858000"/>
            <a:chOff x="0" y="12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9144000" cy="514348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85800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65627" y="2688136"/>
            <a:ext cx="6458373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231869" marR="6773" indent="-1215783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Services</a:t>
            </a:r>
            <a:r>
              <a:rPr sz="4800" spc="-100" dirty="0"/>
              <a:t> </a:t>
            </a:r>
            <a:r>
              <a:rPr sz="4800" spc="-53" dirty="0"/>
              <a:t>d’HEMATOLOGIE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360" y="785334"/>
            <a:ext cx="4834444" cy="542798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-16934" y="1357822"/>
            <a:ext cx="12225867" cy="5517727"/>
            <a:chOff x="-12700" y="1018366"/>
            <a:chExt cx="9169400" cy="413829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5541" y="1118996"/>
              <a:ext cx="4082034" cy="21602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4689081"/>
              <a:ext cx="9144000" cy="454659"/>
            </a:xfrm>
            <a:custGeom>
              <a:avLst/>
              <a:gdLst/>
              <a:ahLst/>
              <a:cxnLst/>
              <a:rect l="l" t="t" r="r" b="b"/>
              <a:pathLst>
                <a:path w="9144000" h="454660">
                  <a:moveTo>
                    <a:pt x="9144000" y="0"/>
                  </a:moveTo>
                  <a:lnTo>
                    <a:pt x="0" y="0"/>
                  </a:lnTo>
                  <a:lnTo>
                    <a:pt x="0" y="454418"/>
                  </a:lnTo>
                  <a:lnTo>
                    <a:pt x="9144000" y="454418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4689081"/>
              <a:ext cx="9144000" cy="454659"/>
            </a:xfrm>
            <a:custGeom>
              <a:avLst/>
              <a:gdLst/>
              <a:ahLst/>
              <a:cxnLst/>
              <a:rect l="l" t="t" r="r" b="b"/>
              <a:pathLst>
                <a:path w="9144000" h="454660">
                  <a:moveTo>
                    <a:pt x="0" y="454418"/>
                  </a:moveTo>
                  <a:lnTo>
                    <a:pt x="9144000" y="454418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54418"/>
                  </a:lnTo>
                  <a:close/>
                </a:path>
              </a:pathLst>
            </a:custGeom>
            <a:ln w="253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16958" y="1018366"/>
              <a:ext cx="4305907" cy="228029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36280" y="4759960"/>
            <a:ext cx="11916833" cy="199608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728403">
              <a:spcBef>
                <a:spcPts val="127"/>
              </a:spcBef>
            </a:pP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Durée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cathétérisme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4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28</a:t>
            </a:r>
            <a:r>
              <a:rPr sz="2133" b="1" spc="-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(médiane)</a:t>
            </a:r>
            <a:endParaRPr sz="2133">
              <a:latin typeface="Calibri"/>
              <a:cs typeface="Calibri"/>
            </a:endParaRPr>
          </a:p>
          <a:p>
            <a:pPr marL="5728403"/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ligne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(7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précédant</a:t>
            </a:r>
            <a:r>
              <a:rPr sz="2133" b="1" spc="-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B-picc)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89%</a:t>
            </a:r>
            <a:endParaRPr sz="2133">
              <a:latin typeface="Calibri"/>
              <a:cs typeface="Calibri"/>
            </a:endParaRPr>
          </a:p>
          <a:p>
            <a:pPr marL="6947573"/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-</a:t>
            </a:r>
            <a:r>
              <a:rPr sz="2133" b="1" spc="-5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5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proximale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79%</a:t>
            </a:r>
            <a:endParaRPr sz="2133">
              <a:latin typeface="Calibri"/>
              <a:cs typeface="Calibri"/>
            </a:endParaRPr>
          </a:p>
          <a:p>
            <a:pPr>
              <a:spcBef>
                <a:spcPts val="1967"/>
              </a:spcBef>
            </a:pPr>
            <a:endParaRPr sz="2133">
              <a:latin typeface="Calibri"/>
              <a:cs typeface="Calibri"/>
            </a:endParaRPr>
          </a:p>
          <a:p>
            <a:pPr marL="16933"/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picc.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Acquisition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HJ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ou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ville/domicile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cas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sur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3.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-16933" y="3508078"/>
            <a:ext cx="1233592" cy="610445"/>
            <a:chOff x="-12700" y="2631058"/>
            <a:chExt cx="925194" cy="457834"/>
          </a:xfrm>
        </p:grpSpPr>
        <p:sp>
          <p:nvSpPr>
            <p:cNvPr id="13" name="object 13"/>
            <p:cNvSpPr/>
            <p:nvPr/>
          </p:nvSpPr>
          <p:spPr>
            <a:xfrm>
              <a:off x="0" y="26437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683564" y="0"/>
                  </a:moveTo>
                  <a:lnTo>
                    <a:pt x="683564" y="107950"/>
                  </a:lnTo>
                  <a:lnTo>
                    <a:pt x="0" y="107950"/>
                  </a:lnTo>
                  <a:lnTo>
                    <a:pt x="0" y="323977"/>
                  </a:lnTo>
                  <a:lnTo>
                    <a:pt x="683564" y="323977"/>
                  </a:lnTo>
                  <a:lnTo>
                    <a:pt x="683564" y="432054"/>
                  </a:lnTo>
                  <a:lnTo>
                    <a:pt x="899591" y="216027"/>
                  </a:lnTo>
                  <a:lnTo>
                    <a:pt x="683564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26437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0" y="107950"/>
                  </a:moveTo>
                  <a:lnTo>
                    <a:pt x="683564" y="107950"/>
                  </a:lnTo>
                  <a:lnTo>
                    <a:pt x="683564" y="0"/>
                  </a:lnTo>
                  <a:lnTo>
                    <a:pt x="899591" y="216027"/>
                  </a:lnTo>
                  <a:lnTo>
                    <a:pt x="683564" y="432054"/>
                  </a:lnTo>
                  <a:lnTo>
                    <a:pt x="683564" y="323977"/>
                  </a:lnTo>
                  <a:lnTo>
                    <a:pt x="0" y="323977"/>
                  </a:lnTo>
                  <a:lnTo>
                    <a:pt x="0" y="10795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68385" y="3593931"/>
            <a:ext cx="7171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196155" y="1004315"/>
            <a:ext cx="2404533" cy="118921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15240" algn="r">
              <a:spcBef>
                <a:spcPts val="133"/>
              </a:spcBef>
            </a:pP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113</a:t>
            </a:r>
            <a:r>
              <a:rPr sz="2400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B-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picc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en</a:t>
            </a:r>
            <a:r>
              <a:rPr sz="2400" b="1" spc="-4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87C2"/>
                </a:solidFill>
                <a:latin typeface="Calibri"/>
                <a:cs typeface="Calibri"/>
              </a:rPr>
              <a:t>2023</a:t>
            </a:r>
            <a:endParaRPr sz="2400">
              <a:latin typeface="Calibri"/>
              <a:cs typeface="Calibri"/>
            </a:endParaRPr>
          </a:p>
          <a:p>
            <a:pPr>
              <a:spcBef>
                <a:spcPts val="487"/>
              </a:spcBef>
            </a:pPr>
            <a:endParaRPr sz="2400">
              <a:latin typeface="Calibri"/>
              <a:cs typeface="Calibri"/>
            </a:endParaRPr>
          </a:p>
          <a:p>
            <a:pPr marR="6773" algn="r"/>
            <a:r>
              <a:rPr sz="2400" b="1" dirty="0">
                <a:solidFill>
                  <a:srgbClr val="AEAEAE"/>
                </a:solidFill>
                <a:latin typeface="Calibri"/>
                <a:cs typeface="Calibri"/>
              </a:rPr>
              <a:t>Lieu</a:t>
            </a:r>
            <a:r>
              <a:rPr sz="2400" b="1" spc="-47" dirty="0">
                <a:solidFill>
                  <a:srgbClr val="AEAEAE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AEAEAE"/>
                </a:solidFill>
                <a:latin typeface="Calibri"/>
                <a:cs typeface="Calibri"/>
              </a:rPr>
              <a:t>d’acquisition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xmlns="" id="{1219354A-02D8-73D8-6F73-B572E9EB66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PICC en hémato adulte</a:t>
            </a:r>
            <a:endParaRPr spc="-13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-16934" y="6138756"/>
            <a:ext cx="12225867" cy="736600"/>
            <a:chOff x="-12700" y="4604067"/>
            <a:chExt cx="9169400" cy="552450"/>
          </a:xfrm>
        </p:grpSpPr>
        <p:sp>
          <p:nvSpPr>
            <p:cNvPr id="5" name="object 5"/>
            <p:cNvSpPr/>
            <p:nvPr/>
          </p:nvSpPr>
          <p:spPr>
            <a:xfrm>
              <a:off x="0" y="4616767"/>
              <a:ext cx="9144000" cy="527050"/>
            </a:xfrm>
            <a:custGeom>
              <a:avLst/>
              <a:gdLst/>
              <a:ahLst/>
              <a:cxnLst/>
              <a:rect l="l" t="t" r="r" b="b"/>
              <a:pathLst>
                <a:path w="9144000" h="527050">
                  <a:moveTo>
                    <a:pt x="9144000" y="0"/>
                  </a:moveTo>
                  <a:lnTo>
                    <a:pt x="0" y="0"/>
                  </a:lnTo>
                  <a:lnTo>
                    <a:pt x="0" y="526732"/>
                  </a:lnTo>
                  <a:lnTo>
                    <a:pt x="9144000" y="52673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616767"/>
              <a:ext cx="9144000" cy="527050"/>
            </a:xfrm>
            <a:custGeom>
              <a:avLst/>
              <a:gdLst/>
              <a:ahLst/>
              <a:cxnLst/>
              <a:rect l="l" t="t" r="r" b="b"/>
              <a:pathLst>
                <a:path w="9144000" h="527050">
                  <a:moveTo>
                    <a:pt x="0" y="526732"/>
                  </a:moveTo>
                  <a:lnTo>
                    <a:pt x="9144000" y="52673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2673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25966" y="6266011"/>
            <a:ext cx="1073488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picc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staphylocoques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(non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aureus).</a:t>
            </a:r>
            <a:endParaRPr sz="2667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4460" y="2326359"/>
            <a:ext cx="5224123" cy="306704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592816" y="1128775"/>
            <a:ext cx="3456093" cy="78993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977029" marR="6773" indent="-960943">
              <a:lnSpc>
                <a:spcPct val="107200"/>
              </a:lnSpc>
              <a:spcBef>
                <a:spcPts val="133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Hausse</a:t>
            </a:r>
            <a:r>
              <a:rPr sz="24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la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part des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1F5F"/>
                </a:solidFill>
                <a:latin typeface="Calibri"/>
                <a:cs typeface="Calibri"/>
              </a:rPr>
              <a:t>SCoN 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P=0,002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06196" y="2871368"/>
            <a:ext cx="913553" cy="411222"/>
          </a:xfrm>
          <a:prstGeom prst="rect">
            <a:avLst/>
          </a:prstGeom>
          <a:solidFill>
            <a:srgbClr val="547CF3"/>
          </a:solidFill>
        </p:spPr>
        <p:txBody>
          <a:bodyPr vert="horz" wrap="square" lIns="0" tIns="41485" rIns="0" bIns="0" rtlCol="0">
            <a:spAutoFit/>
          </a:bodyPr>
          <a:lstStyle/>
          <a:p>
            <a:pPr marL="122764">
              <a:spcBef>
                <a:spcPts val="325"/>
              </a:spcBef>
            </a:pP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SCoN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74114" y="4107315"/>
            <a:ext cx="1177713" cy="780556"/>
          </a:xfrm>
          <a:prstGeom prst="rect">
            <a:avLst/>
          </a:prstGeom>
          <a:solidFill>
            <a:srgbClr val="52D1F1"/>
          </a:solidFill>
        </p:spPr>
        <p:txBody>
          <a:bodyPr vert="horz" wrap="square" lIns="0" tIns="41487" rIns="0" bIns="0" rtlCol="0">
            <a:spAutoFit/>
          </a:bodyPr>
          <a:lstStyle/>
          <a:p>
            <a:pPr marL="170176">
              <a:spcBef>
                <a:spcPts val="327"/>
              </a:spcBef>
            </a:pP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Autres</a:t>
            </a:r>
            <a:endParaRPr sz="2400">
              <a:latin typeface="Calibri"/>
              <a:cs typeface="Calibri"/>
            </a:endParaRPr>
          </a:p>
          <a:p>
            <a:pPr marL="125304"/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germes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374128" y="2206074"/>
            <a:ext cx="4422139" cy="2191173"/>
            <a:chOff x="5530596" y="1654555"/>
            <a:chExt cx="3316604" cy="1643380"/>
          </a:xfrm>
        </p:grpSpPr>
        <p:sp>
          <p:nvSpPr>
            <p:cNvPr id="13" name="object 13"/>
            <p:cNvSpPr/>
            <p:nvPr/>
          </p:nvSpPr>
          <p:spPr>
            <a:xfrm>
              <a:off x="5530596" y="1831847"/>
              <a:ext cx="3316604" cy="1461770"/>
            </a:xfrm>
            <a:custGeom>
              <a:avLst/>
              <a:gdLst/>
              <a:ahLst/>
              <a:cxnLst/>
              <a:rect l="l" t="t" r="r" b="b"/>
              <a:pathLst>
                <a:path w="3316604" h="1461770">
                  <a:moveTo>
                    <a:pt x="0" y="1168908"/>
                  </a:moveTo>
                  <a:lnTo>
                    <a:pt x="3316224" y="1168908"/>
                  </a:lnTo>
                </a:path>
                <a:path w="3316604" h="1461770">
                  <a:moveTo>
                    <a:pt x="0" y="876300"/>
                  </a:moveTo>
                  <a:lnTo>
                    <a:pt x="3316224" y="876300"/>
                  </a:lnTo>
                </a:path>
                <a:path w="3316604" h="1461770">
                  <a:moveTo>
                    <a:pt x="0" y="585215"/>
                  </a:moveTo>
                  <a:lnTo>
                    <a:pt x="3316224" y="585215"/>
                  </a:lnTo>
                </a:path>
                <a:path w="3316604" h="1461770">
                  <a:moveTo>
                    <a:pt x="0" y="292607"/>
                  </a:moveTo>
                  <a:lnTo>
                    <a:pt x="3316224" y="292607"/>
                  </a:lnTo>
                </a:path>
                <a:path w="3316604" h="1461770">
                  <a:moveTo>
                    <a:pt x="0" y="0"/>
                  </a:moveTo>
                  <a:lnTo>
                    <a:pt x="3316224" y="0"/>
                  </a:lnTo>
                </a:path>
                <a:path w="3316604" h="1461770">
                  <a:moveTo>
                    <a:pt x="0" y="1461515"/>
                  </a:moveTo>
                  <a:lnTo>
                    <a:pt x="3316224" y="1461515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5862066" y="2884169"/>
              <a:ext cx="2653665" cy="350520"/>
            </a:xfrm>
            <a:custGeom>
              <a:avLst/>
              <a:gdLst/>
              <a:ahLst/>
              <a:cxnLst/>
              <a:rect l="l" t="t" r="r" b="b"/>
              <a:pathLst>
                <a:path w="2653665" h="350519">
                  <a:moveTo>
                    <a:pt x="0" y="292607"/>
                  </a:moveTo>
                  <a:lnTo>
                    <a:pt x="662939" y="350519"/>
                  </a:lnTo>
                  <a:lnTo>
                    <a:pt x="1325880" y="175260"/>
                  </a:lnTo>
                  <a:lnTo>
                    <a:pt x="1990343" y="28956"/>
                  </a:lnTo>
                  <a:lnTo>
                    <a:pt x="2653284" y="0"/>
                  </a:lnTo>
                </a:path>
              </a:pathLst>
            </a:custGeom>
            <a:ln w="56387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99963" y="3116072"/>
              <a:ext cx="121158" cy="12115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62903" y="3173983"/>
              <a:ext cx="121157" cy="12115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25843" y="2998723"/>
              <a:ext cx="121157" cy="12115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90307" y="2852419"/>
              <a:ext cx="121158" cy="12115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53247" y="2823463"/>
              <a:ext cx="121157" cy="12115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862066" y="1715261"/>
              <a:ext cx="2653665" cy="1226820"/>
            </a:xfrm>
            <a:custGeom>
              <a:avLst/>
              <a:gdLst/>
              <a:ahLst/>
              <a:cxnLst/>
              <a:rect l="l" t="t" r="r" b="b"/>
              <a:pathLst>
                <a:path w="2653665" h="1226820">
                  <a:moveTo>
                    <a:pt x="0" y="1226820"/>
                  </a:moveTo>
                  <a:lnTo>
                    <a:pt x="662939" y="964692"/>
                  </a:lnTo>
                  <a:lnTo>
                    <a:pt x="1325880" y="701039"/>
                  </a:lnTo>
                  <a:lnTo>
                    <a:pt x="1990343" y="0"/>
                  </a:lnTo>
                  <a:lnTo>
                    <a:pt x="2653284" y="175260"/>
                  </a:lnTo>
                </a:path>
              </a:pathLst>
            </a:custGeom>
            <a:ln w="56388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9963" y="2881375"/>
              <a:ext cx="121158" cy="12115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62903" y="2619247"/>
              <a:ext cx="121157" cy="12115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25843" y="2355595"/>
              <a:ext cx="121157" cy="12115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90307" y="1654555"/>
              <a:ext cx="121158" cy="12115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53247" y="1829815"/>
              <a:ext cx="121157" cy="121158"/>
            </a:xfrm>
            <a:prstGeom prst="rect">
              <a:avLst/>
            </a:prstGeom>
          </p:spPr>
        </p:pic>
      </p:grpSp>
      <p:sp>
        <p:nvSpPr>
          <p:cNvPr id="26" name="object 26"/>
          <p:cNvSpPr/>
          <p:nvPr/>
        </p:nvSpPr>
        <p:spPr>
          <a:xfrm>
            <a:off x="7374128" y="2052319"/>
            <a:ext cx="4422139" cy="0"/>
          </a:xfrm>
          <a:custGeom>
            <a:avLst/>
            <a:gdLst/>
            <a:ahLst/>
            <a:cxnLst/>
            <a:rect l="l" t="t" r="r" b="b"/>
            <a:pathLst>
              <a:path w="3316604">
                <a:moveTo>
                  <a:pt x="0" y="0"/>
                </a:moveTo>
                <a:lnTo>
                  <a:pt x="331622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7" name="object 27"/>
          <p:cNvSpPr txBox="1"/>
          <p:nvPr/>
        </p:nvSpPr>
        <p:spPr>
          <a:xfrm>
            <a:off x="7945289" y="4249929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897112" y="4226222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0,02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696365" y="3653706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0,08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665292" y="3543131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0,13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1481816" y="3673518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945289" y="3751581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0,12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829547" y="3400484"/>
            <a:ext cx="455507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0,21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712282" y="3049694"/>
            <a:ext cx="336127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33" dirty="0">
                <a:solidFill>
                  <a:srgbClr val="404040"/>
                </a:solidFill>
                <a:latin typeface="Calibri"/>
                <a:cs typeface="Calibri"/>
              </a:rPr>
              <a:t>0,3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0665292" y="1978491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0,54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1481816" y="2347976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0,48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62156" y="1779045"/>
            <a:ext cx="379307" cy="2764411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R="6773" algn="r">
              <a:spcBef>
                <a:spcPts val="640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0,6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13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0,5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07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0,4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07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0,3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13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0,2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12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0,1</a:t>
            </a:r>
            <a:endParaRPr sz="2133">
              <a:latin typeface="Calibri"/>
              <a:cs typeface="Calibri"/>
            </a:endParaRPr>
          </a:p>
          <a:p>
            <a:pPr marR="7620" algn="r">
              <a:spcBef>
                <a:spcPts val="507"/>
              </a:spcBef>
            </a:pPr>
            <a:r>
              <a:rPr sz="2133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38" name="object 3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50761" y="5075937"/>
            <a:ext cx="325119" cy="160527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7692813" y="4948462"/>
            <a:ext cx="172296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13" dirty="0">
                <a:solidFill>
                  <a:srgbClr val="585858"/>
                </a:solidFill>
                <a:latin typeface="Calibri"/>
                <a:cs typeface="Calibri"/>
              </a:rPr>
              <a:t>B-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picc</a:t>
            </a:r>
            <a:r>
              <a:rPr sz="2133" b="1" spc="-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STA</a:t>
            </a: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 HAE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40" name="object 4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699753" y="5075937"/>
            <a:ext cx="325119" cy="160527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7560055" y="4384213"/>
            <a:ext cx="4050453" cy="919055"/>
          </a:xfrm>
          <a:prstGeom prst="rect">
            <a:avLst/>
          </a:prstGeom>
        </p:spPr>
        <p:txBody>
          <a:bodyPr vert="horz" wrap="square" lIns="0" tIns="148167" rIns="0" bIns="0" rtlCol="0">
            <a:spAutoFit/>
          </a:bodyPr>
          <a:lstStyle/>
          <a:p>
            <a:pPr marL="16933">
              <a:spcBef>
                <a:spcPts val="1167"/>
              </a:spcBef>
              <a:tabLst>
                <a:tab pos="900831" algn="l"/>
                <a:tab pos="1784729" algn="l"/>
                <a:tab pos="2668627" algn="l"/>
                <a:tab pos="3552525" algn="l"/>
              </a:tabLst>
            </a:pP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1867">
              <a:latin typeface="Calibri"/>
              <a:cs typeface="Calibri"/>
            </a:endParaRPr>
          </a:p>
          <a:p>
            <a:pPr marL="2499298">
              <a:spcBef>
                <a:spcPts val="1159"/>
              </a:spcBef>
            </a:pPr>
            <a:r>
              <a:rPr sz="2133" b="1" spc="-13" dirty="0">
                <a:solidFill>
                  <a:srgbClr val="585858"/>
                </a:solidFill>
                <a:latin typeface="Calibri"/>
                <a:cs typeface="Calibri"/>
              </a:rPr>
              <a:t>B-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picc</a:t>
            </a:r>
            <a:r>
              <a:rPr sz="2133" b="1" spc="-47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ScoN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738363" y="1150620"/>
            <a:ext cx="331470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Incidence</a:t>
            </a:r>
            <a:r>
              <a:rPr sz="2400" b="1" spc="-7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B-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picc</a:t>
            </a:r>
            <a:r>
              <a:rPr sz="24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1F5F"/>
                </a:solidFill>
                <a:latin typeface="Calibri"/>
                <a:cs typeface="Calibri"/>
              </a:rPr>
              <a:t>JH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5" name="object 4">
            <a:extLst>
              <a:ext uri="{FF2B5EF4-FFF2-40B4-BE49-F238E27FC236}">
                <a16:creationId xmlns:a16="http://schemas.microsoft.com/office/drawing/2014/main" xmlns="" id="{78DA5C7A-03B3-E6C5-664C-5248DCDFF2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PICC en hémato adulte</a:t>
            </a:r>
            <a:endParaRPr spc="-13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65092" y="807653"/>
            <a:ext cx="4882555" cy="5481998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-16934" y="807653"/>
            <a:ext cx="12225867" cy="6068060"/>
            <a:chOff x="-12700" y="605739"/>
            <a:chExt cx="9169400" cy="455104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16017" y="1138427"/>
              <a:ext cx="4111497" cy="21602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5274" y="605739"/>
              <a:ext cx="3661916" cy="41114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2472" y="1138427"/>
              <a:ext cx="4111498" cy="21602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9144000" y="0"/>
                  </a:moveTo>
                  <a:lnTo>
                    <a:pt x="0" y="0"/>
                  </a:lnTo>
                  <a:lnTo>
                    <a:pt x="0" y="426262"/>
                  </a:lnTo>
                  <a:lnTo>
                    <a:pt x="9144000" y="42626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0" y="426262"/>
                  </a:moveTo>
                  <a:lnTo>
                    <a:pt x="9144000" y="42626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2626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34247" y="6333067"/>
            <a:ext cx="11922760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Stabilité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cvc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cci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services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d’hématologie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(2019-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2023).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-2704" y="3531615"/>
            <a:ext cx="1233592" cy="610445"/>
            <a:chOff x="-2028" y="2648711"/>
            <a:chExt cx="925194" cy="457834"/>
          </a:xfrm>
        </p:grpSpPr>
        <p:sp>
          <p:nvSpPr>
            <p:cNvPr id="14" name="object 14"/>
            <p:cNvSpPr/>
            <p:nvPr/>
          </p:nvSpPr>
          <p:spPr>
            <a:xfrm>
              <a:off x="10671" y="2661411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683561" y="0"/>
                  </a:moveTo>
                  <a:lnTo>
                    <a:pt x="683561" y="108076"/>
                  </a:lnTo>
                  <a:lnTo>
                    <a:pt x="0" y="108076"/>
                  </a:lnTo>
                  <a:lnTo>
                    <a:pt x="0" y="324104"/>
                  </a:lnTo>
                  <a:lnTo>
                    <a:pt x="683561" y="324104"/>
                  </a:lnTo>
                  <a:lnTo>
                    <a:pt x="683561" y="432054"/>
                  </a:lnTo>
                  <a:lnTo>
                    <a:pt x="899588" y="216026"/>
                  </a:lnTo>
                  <a:lnTo>
                    <a:pt x="683561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10671" y="2661411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0" y="108076"/>
                  </a:moveTo>
                  <a:lnTo>
                    <a:pt x="683561" y="108076"/>
                  </a:lnTo>
                  <a:lnTo>
                    <a:pt x="683561" y="0"/>
                  </a:lnTo>
                  <a:lnTo>
                    <a:pt x="899588" y="216026"/>
                  </a:lnTo>
                  <a:lnTo>
                    <a:pt x="683561" y="432054"/>
                  </a:lnTo>
                  <a:lnTo>
                    <a:pt x="683561" y="324104"/>
                  </a:lnTo>
                  <a:lnTo>
                    <a:pt x="0" y="324104"/>
                  </a:lnTo>
                  <a:lnTo>
                    <a:pt x="0" y="108076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82609" y="3617468"/>
            <a:ext cx="7171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xmlns="" id="{EC5B7470-9ACC-B1A5-512E-18CE1BB63C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2147455" y="-135118"/>
            <a:ext cx="1523538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CVC et CCI en hémato adulte</a:t>
            </a:r>
            <a:endParaRPr spc="-13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39" cy="51434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5"/>
              <a:ext cx="9144000" cy="589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85799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07565" y="2688136"/>
            <a:ext cx="6975687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490096" marR="6773" indent="-1474010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Services</a:t>
            </a:r>
            <a:r>
              <a:rPr sz="4800" spc="-93" dirty="0"/>
              <a:t> </a:t>
            </a:r>
            <a:r>
              <a:rPr sz="4800" dirty="0"/>
              <a:t>de</a:t>
            </a:r>
            <a:r>
              <a:rPr sz="4800" spc="-73" dirty="0"/>
              <a:t> </a:t>
            </a:r>
            <a:r>
              <a:rPr sz="4800" spc="-13" dirty="0"/>
              <a:t>CANCEROLOGIE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-16934" y="972599"/>
            <a:ext cx="12225867" cy="5902960"/>
            <a:chOff x="-12700" y="729449"/>
            <a:chExt cx="9169400" cy="4427220"/>
          </a:xfrm>
        </p:grpSpPr>
        <p:sp>
          <p:nvSpPr>
            <p:cNvPr id="5" name="object 5"/>
            <p:cNvSpPr/>
            <p:nvPr/>
          </p:nvSpPr>
          <p:spPr>
            <a:xfrm>
              <a:off x="0" y="4576800"/>
              <a:ext cx="9144000" cy="567055"/>
            </a:xfrm>
            <a:custGeom>
              <a:avLst/>
              <a:gdLst/>
              <a:ahLst/>
              <a:cxnLst/>
              <a:rect l="l" t="t" r="r" b="b"/>
              <a:pathLst>
                <a:path w="9144000" h="567054">
                  <a:moveTo>
                    <a:pt x="9144000" y="0"/>
                  </a:moveTo>
                  <a:lnTo>
                    <a:pt x="0" y="0"/>
                  </a:lnTo>
                  <a:lnTo>
                    <a:pt x="0" y="566699"/>
                  </a:lnTo>
                  <a:lnTo>
                    <a:pt x="9144000" y="566699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576800"/>
              <a:ext cx="9144000" cy="567055"/>
            </a:xfrm>
            <a:custGeom>
              <a:avLst/>
              <a:gdLst/>
              <a:ahLst/>
              <a:cxnLst/>
              <a:rect l="l" t="t" r="r" b="b"/>
              <a:pathLst>
                <a:path w="9144000" h="567054">
                  <a:moveTo>
                    <a:pt x="0" y="566699"/>
                  </a:moveTo>
                  <a:lnTo>
                    <a:pt x="9144000" y="566699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66699"/>
                  </a:lnTo>
                  <a:close/>
                </a:path>
              </a:pathLst>
            </a:custGeom>
            <a:ln w="253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6602" y="729449"/>
              <a:ext cx="3395761" cy="379539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6091" y="1203579"/>
              <a:ext cx="3127248" cy="2880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91050" y="1162948"/>
              <a:ext cx="4409439" cy="1984873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52840" y="4537963"/>
            <a:ext cx="11424073" cy="213195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311854">
              <a:spcBef>
                <a:spcPts val="127"/>
              </a:spcBef>
            </a:pP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Durée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cathétérisme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4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116</a:t>
            </a:r>
            <a:r>
              <a:rPr sz="2133" b="1" spc="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(médiane)</a:t>
            </a:r>
            <a:endParaRPr sz="2133">
              <a:latin typeface="Calibri"/>
              <a:cs typeface="Calibri"/>
            </a:endParaRPr>
          </a:p>
          <a:p>
            <a:pPr marL="5311854">
              <a:spcBef>
                <a:spcPts val="7"/>
              </a:spcBef>
            </a:pP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ligne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(7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précédant</a:t>
            </a:r>
            <a:r>
              <a:rPr sz="2133" b="1" spc="-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B-picc)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79%</a:t>
            </a:r>
            <a:endParaRPr sz="2133">
              <a:latin typeface="Calibri"/>
              <a:cs typeface="Calibri"/>
            </a:endParaRPr>
          </a:p>
          <a:p>
            <a:pPr marL="6531023"/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-</a:t>
            </a:r>
            <a:r>
              <a:rPr sz="2133" b="1" spc="-5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6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proximale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70%</a:t>
            </a:r>
            <a:endParaRPr sz="2133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133">
              <a:latin typeface="Calibri"/>
              <a:cs typeface="Calibri"/>
            </a:endParaRPr>
          </a:p>
          <a:p>
            <a:pPr>
              <a:spcBef>
                <a:spcPts val="513"/>
              </a:spcBef>
            </a:pPr>
            <a:endParaRPr sz="2133">
              <a:latin typeface="Calibri"/>
              <a:cs typeface="Calibri"/>
            </a:endParaRPr>
          </a:p>
          <a:p>
            <a:pPr marL="16933"/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65%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établissements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sont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CCI.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60746" y="830581"/>
            <a:ext cx="2238585" cy="110669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27093" marR="6773" indent="-10160">
              <a:lnSpc>
                <a:spcPct val="156000"/>
              </a:lnSpc>
              <a:spcBef>
                <a:spcPts val="133"/>
              </a:spcBef>
            </a:pP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363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 B-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cci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en</a:t>
            </a:r>
            <a:r>
              <a:rPr sz="2400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87C2"/>
                </a:solidFill>
                <a:latin typeface="Calibri"/>
                <a:cs typeface="Calibri"/>
              </a:rPr>
              <a:t>2023 </a:t>
            </a:r>
            <a:r>
              <a:rPr sz="2400" b="1" dirty="0">
                <a:solidFill>
                  <a:srgbClr val="AEAEAE"/>
                </a:solidFill>
                <a:latin typeface="Calibri"/>
                <a:cs typeface="Calibri"/>
              </a:rPr>
              <a:t>Lieu</a:t>
            </a:r>
            <a:r>
              <a:rPr sz="2400" b="1" spc="-47" dirty="0">
                <a:solidFill>
                  <a:srgbClr val="AEAEAE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AEAEAE"/>
                </a:solidFill>
                <a:latin typeface="Calibri"/>
                <a:cs typeface="Calibri"/>
              </a:rPr>
              <a:t>d’acquisition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xmlns="" id="{3423A266-098D-A847-29E6-77800A4ADA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CCI en </a:t>
            </a:r>
            <a:r>
              <a:rPr lang="fr-FR" spc="-27" dirty="0" err="1"/>
              <a:t>cancéro</a:t>
            </a:r>
            <a:r>
              <a:rPr lang="fr-FR" spc="-27" dirty="0"/>
              <a:t> adulte</a:t>
            </a:r>
            <a:endParaRPr spc="-1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B31C568F-228C-F717-37F2-99F622BD5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2563" y="0"/>
            <a:ext cx="67452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445FC8F9-F02F-7CFF-F15D-2E45DA7CFE4C}"/>
              </a:ext>
            </a:extLst>
          </p:cNvPr>
          <p:cNvSpPr txBox="1"/>
          <p:nvPr/>
        </p:nvSpPr>
        <p:spPr>
          <a:xfrm>
            <a:off x="8520545" y="4405746"/>
            <a:ext cx="12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</a:rPr>
              <a:t>3 mois</a:t>
            </a:r>
          </a:p>
        </p:txBody>
      </p:sp>
    </p:spTree>
    <p:extLst>
      <p:ext uri="{BB962C8B-B14F-4D97-AF65-F5344CB8AC3E}">
        <p14:creationId xmlns:p14="http://schemas.microsoft.com/office/powerpoint/2010/main" xmlns="" val="26750296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4845" y="1863292"/>
            <a:ext cx="3663065" cy="410464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53208" y="1378204"/>
            <a:ext cx="1045633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P=0,023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75470" y="956733"/>
            <a:ext cx="39937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Hausse</a:t>
            </a:r>
            <a:r>
              <a:rPr sz="24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la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part des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001F5F"/>
                </a:solidFill>
                <a:latin typeface="Calibri"/>
                <a:cs typeface="Calibri"/>
              </a:rPr>
              <a:t>Klebsiella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75276" y="1717547"/>
            <a:ext cx="1967653" cy="674330"/>
          </a:xfrm>
          <a:prstGeom prst="rect">
            <a:avLst/>
          </a:prstGeom>
        </p:spPr>
        <p:txBody>
          <a:bodyPr vert="horz" wrap="square" lIns="0" tIns="57573" rIns="0" bIns="0" rtlCol="0">
            <a:spAutoFit/>
          </a:bodyPr>
          <a:lstStyle/>
          <a:p>
            <a:pPr marL="16933" marR="6773">
              <a:lnSpc>
                <a:spcPct val="83400"/>
              </a:lnSpc>
              <a:spcBef>
                <a:spcPts val="453"/>
              </a:spcBef>
            </a:pP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Autres</a:t>
            </a:r>
            <a:r>
              <a:rPr sz="1600" b="1" spc="-6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13" dirty="0">
                <a:solidFill>
                  <a:srgbClr val="001F5F"/>
                </a:solidFill>
                <a:latin typeface="Calibri"/>
                <a:cs typeface="Calibri"/>
              </a:rPr>
              <a:t>entérobactéries Serratia </a:t>
            </a: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Proteus/Morganella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75276" y="3140457"/>
            <a:ext cx="841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Klebsiella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75277" y="4359994"/>
            <a:ext cx="5240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i="1" dirty="0">
                <a:solidFill>
                  <a:srgbClr val="001F5F"/>
                </a:solidFill>
                <a:latin typeface="Calibri"/>
                <a:cs typeface="Calibri"/>
              </a:rPr>
              <a:t>E.</a:t>
            </a: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i="1" spc="-27" dirty="0">
                <a:solidFill>
                  <a:srgbClr val="001F5F"/>
                </a:solidFill>
                <a:latin typeface="Calibri"/>
                <a:cs typeface="Calibri"/>
              </a:rPr>
              <a:t>coli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75276" y="5172388"/>
            <a:ext cx="1126067" cy="47876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1760"/>
              </a:lnSpc>
              <a:spcBef>
                <a:spcPts val="133"/>
              </a:spcBef>
            </a:pP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Enterobacter</a:t>
            </a:r>
            <a:endParaRPr sz="1600">
              <a:latin typeface="Calibri"/>
              <a:cs typeface="Calibri"/>
            </a:endParaRPr>
          </a:p>
          <a:p>
            <a:pPr marL="16933">
              <a:lnSpc>
                <a:spcPts val="1760"/>
              </a:lnSpc>
            </a:pP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Citrobacter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898384" y="4267200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/>
          <p:nvPr/>
        </p:nvSpPr>
        <p:spPr>
          <a:xfrm>
            <a:off x="7898384" y="3763264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13" name="object 13"/>
          <p:cNvGrpSpPr/>
          <p:nvPr/>
        </p:nvGrpSpPr>
        <p:grpSpPr>
          <a:xfrm>
            <a:off x="7898384" y="1919055"/>
            <a:ext cx="3674533" cy="1671320"/>
            <a:chOff x="5923788" y="1439291"/>
            <a:chExt cx="2755900" cy="1253490"/>
          </a:xfrm>
        </p:grpSpPr>
        <p:sp>
          <p:nvSpPr>
            <p:cNvPr id="14" name="object 14"/>
            <p:cNvSpPr/>
            <p:nvPr/>
          </p:nvSpPr>
          <p:spPr>
            <a:xfrm>
              <a:off x="5923788" y="1688592"/>
              <a:ext cx="2755900" cy="756285"/>
            </a:xfrm>
            <a:custGeom>
              <a:avLst/>
              <a:gdLst/>
              <a:ahLst/>
              <a:cxnLst/>
              <a:rect l="l" t="t" r="r" b="b"/>
              <a:pathLst>
                <a:path w="2755900" h="756285">
                  <a:moveTo>
                    <a:pt x="0" y="755904"/>
                  </a:moveTo>
                  <a:lnTo>
                    <a:pt x="2755391" y="755904"/>
                  </a:lnTo>
                </a:path>
                <a:path w="2755900" h="756285">
                  <a:moveTo>
                    <a:pt x="0" y="377952"/>
                  </a:moveTo>
                  <a:lnTo>
                    <a:pt x="2755391" y="377952"/>
                  </a:lnTo>
                </a:path>
                <a:path w="2755900" h="756285">
                  <a:moveTo>
                    <a:pt x="0" y="0"/>
                  </a:moveTo>
                  <a:lnTo>
                    <a:pt x="2755391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6198870" y="1500378"/>
              <a:ext cx="2204085" cy="1132840"/>
            </a:xfrm>
            <a:custGeom>
              <a:avLst/>
              <a:gdLst/>
              <a:ahLst/>
              <a:cxnLst/>
              <a:rect l="l" t="t" r="r" b="b"/>
              <a:pathLst>
                <a:path w="2204084" h="1132839">
                  <a:moveTo>
                    <a:pt x="0" y="1132332"/>
                  </a:moveTo>
                  <a:lnTo>
                    <a:pt x="551687" y="565404"/>
                  </a:lnTo>
                  <a:lnTo>
                    <a:pt x="1101852" y="0"/>
                  </a:lnTo>
                  <a:lnTo>
                    <a:pt x="1653539" y="376427"/>
                  </a:lnTo>
                  <a:lnTo>
                    <a:pt x="2203704" y="0"/>
                  </a:lnTo>
                </a:path>
              </a:pathLst>
            </a:custGeom>
            <a:ln w="56388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38291" y="2571623"/>
              <a:ext cx="121158" cy="12115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89979" y="2004695"/>
              <a:ext cx="121157" cy="12115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40143" y="1439291"/>
              <a:ext cx="121157" cy="12115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91830" y="1815719"/>
              <a:ext cx="121158" cy="12115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41995" y="1439291"/>
              <a:ext cx="121157" cy="121158"/>
            </a:xfrm>
            <a:prstGeom prst="rect">
              <a:avLst/>
            </a:prstGeom>
          </p:spPr>
        </p:pic>
      </p:grpSp>
      <p:sp>
        <p:nvSpPr>
          <p:cNvPr id="21" name="object 21"/>
          <p:cNvSpPr/>
          <p:nvPr/>
        </p:nvSpPr>
        <p:spPr>
          <a:xfrm>
            <a:off x="7898384" y="1747519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/>
          <p:nvPr/>
        </p:nvSpPr>
        <p:spPr>
          <a:xfrm>
            <a:off x="7898384" y="4771136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3" name="object 23"/>
          <p:cNvSpPr txBox="1"/>
          <p:nvPr/>
        </p:nvSpPr>
        <p:spPr>
          <a:xfrm>
            <a:off x="9130791" y="2582435"/>
            <a:ext cx="455507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0,08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65529" y="1826428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600268" y="2330365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0,09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272012" y="1826428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150270" y="3879291"/>
            <a:ext cx="515620" cy="103348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R="6773" algn="r">
              <a:spcBef>
                <a:spcPts val="1540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0,02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1407"/>
              </a:spcBef>
            </a:pPr>
            <a:r>
              <a:rPr sz="2133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150269" y="3338745"/>
            <a:ext cx="1701800" cy="56853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262348">
              <a:lnSpc>
                <a:spcPts val="1967"/>
              </a:lnSpc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0,05</a:t>
            </a:r>
            <a:endParaRPr sz="1867">
              <a:latin typeface="Calibri"/>
              <a:cs typeface="Calibri"/>
            </a:endParaRPr>
          </a:p>
          <a:p>
            <a:pPr marL="16933">
              <a:lnSpc>
                <a:spcPts val="2285"/>
              </a:lnSpc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0,04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150270" y="3051047"/>
            <a:ext cx="515620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0,06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150269" y="1863547"/>
            <a:ext cx="516467" cy="103348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R="6773" algn="r">
              <a:spcBef>
                <a:spcPts val="1540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0,1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1407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0,08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150270" y="1539239"/>
            <a:ext cx="515620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0,12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752840" y="5518912"/>
            <a:ext cx="325120" cy="158496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7976615" y="4764361"/>
            <a:ext cx="3522133" cy="978772"/>
          </a:xfrm>
          <a:prstGeom prst="rect">
            <a:avLst/>
          </a:prstGeom>
        </p:spPr>
        <p:txBody>
          <a:bodyPr vert="horz" wrap="square" lIns="0" tIns="166793" rIns="0" bIns="0" rtlCol="0">
            <a:spAutoFit/>
          </a:bodyPr>
          <a:lstStyle/>
          <a:p>
            <a:pPr marL="16933">
              <a:spcBef>
                <a:spcPts val="1313"/>
              </a:spcBef>
              <a:tabLst>
                <a:tab pos="750975" algn="l"/>
                <a:tab pos="1485863" algn="l"/>
                <a:tab pos="2219905" algn="l"/>
                <a:tab pos="2954793" algn="l"/>
              </a:tabLst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2133">
              <a:latin typeface="Calibri"/>
              <a:cs typeface="Calibri"/>
            </a:endParaRPr>
          </a:p>
          <a:p>
            <a:pPr marL="1138738">
              <a:spcBef>
                <a:spcPts val="1180"/>
              </a:spcBef>
            </a:pPr>
            <a:r>
              <a:rPr sz="2133" b="1" spc="-13" dirty="0">
                <a:solidFill>
                  <a:srgbClr val="585858"/>
                </a:solidFill>
                <a:latin typeface="Calibri"/>
                <a:cs typeface="Calibri"/>
              </a:rPr>
              <a:t>B-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cci-</a:t>
            </a: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KLE</a:t>
            </a:r>
            <a:endParaRPr sz="2133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-16934" y="6044895"/>
            <a:ext cx="12225867" cy="830580"/>
            <a:chOff x="-12700" y="4533671"/>
            <a:chExt cx="9169400" cy="622935"/>
          </a:xfrm>
        </p:grpSpPr>
        <p:sp>
          <p:nvSpPr>
            <p:cNvPr id="35" name="object 35"/>
            <p:cNvSpPr/>
            <p:nvPr/>
          </p:nvSpPr>
          <p:spPr>
            <a:xfrm>
              <a:off x="0" y="4546371"/>
              <a:ext cx="9144000" cy="597535"/>
            </a:xfrm>
            <a:custGeom>
              <a:avLst/>
              <a:gdLst/>
              <a:ahLst/>
              <a:cxnLst/>
              <a:rect l="l" t="t" r="r" b="b"/>
              <a:pathLst>
                <a:path w="9144000" h="597535">
                  <a:moveTo>
                    <a:pt x="9144000" y="0"/>
                  </a:moveTo>
                  <a:lnTo>
                    <a:pt x="0" y="0"/>
                  </a:lnTo>
                  <a:lnTo>
                    <a:pt x="0" y="597128"/>
                  </a:lnTo>
                  <a:lnTo>
                    <a:pt x="9144000" y="597128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4546371"/>
              <a:ext cx="9144000" cy="597535"/>
            </a:xfrm>
            <a:custGeom>
              <a:avLst/>
              <a:gdLst/>
              <a:ahLst/>
              <a:cxnLst/>
              <a:rect l="l" t="t" r="r" b="b"/>
              <a:pathLst>
                <a:path w="9144000" h="597535">
                  <a:moveTo>
                    <a:pt x="0" y="597128"/>
                  </a:moveTo>
                  <a:lnTo>
                    <a:pt x="9144000" y="597128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97128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2101597" y="6219273"/>
            <a:ext cx="7988300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cci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Klebsielles.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848944" y="2862410"/>
            <a:ext cx="898313" cy="898313"/>
            <a:chOff x="4386707" y="2146807"/>
            <a:chExt cx="673735" cy="673735"/>
          </a:xfrm>
        </p:grpSpPr>
        <p:sp>
          <p:nvSpPr>
            <p:cNvPr id="39" name="object 39"/>
            <p:cNvSpPr/>
            <p:nvPr/>
          </p:nvSpPr>
          <p:spPr>
            <a:xfrm>
              <a:off x="4399407" y="2159507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5" h="648335">
                  <a:moveTo>
                    <a:pt x="323976" y="0"/>
                  </a:moveTo>
                  <a:lnTo>
                    <a:pt x="0" y="324104"/>
                  </a:lnTo>
                  <a:lnTo>
                    <a:pt x="323976" y="648081"/>
                  </a:lnTo>
                  <a:lnTo>
                    <a:pt x="323976" y="486156"/>
                  </a:lnTo>
                  <a:lnTo>
                    <a:pt x="648080" y="486156"/>
                  </a:lnTo>
                  <a:lnTo>
                    <a:pt x="648080" y="162052"/>
                  </a:lnTo>
                  <a:lnTo>
                    <a:pt x="323976" y="162052"/>
                  </a:lnTo>
                  <a:lnTo>
                    <a:pt x="32397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0" name="object 40"/>
            <p:cNvSpPr/>
            <p:nvPr/>
          </p:nvSpPr>
          <p:spPr>
            <a:xfrm>
              <a:off x="4399407" y="2159507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5" h="648335">
                  <a:moveTo>
                    <a:pt x="0" y="324104"/>
                  </a:moveTo>
                  <a:lnTo>
                    <a:pt x="323976" y="0"/>
                  </a:lnTo>
                  <a:lnTo>
                    <a:pt x="323976" y="162052"/>
                  </a:lnTo>
                  <a:lnTo>
                    <a:pt x="648080" y="162052"/>
                  </a:lnTo>
                  <a:lnTo>
                    <a:pt x="648080" y="486156"/>
                  </a:lnTo>
                  <a:lnTo>
                    <a:pt x="323976" y="486156"/>
                  </a:lnTo>
                  <a:lnTo>
                    <a:pt x="323976" y="648081"/>
                  </a:lnTo>
                  <a:lnTo>
                    <a:pt x="0" y="32410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43" name="object 4">
            <a:extLst>
              <a:ext uri="{FF2B5EF4-FFF2-40B4-BE49-F238E27FC236}">
                <a16:creationId xmlns:a16="http://schemas.microsoft.com/office/drawing/2014/main" xmlns="" id="{E1F77CAE-2E68-DFEB-B522-8A39C0B468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CCI en </a:t>
            </a:r>
            <a:r>
              <a:rPr lang="fr-FR" spc="-27" dirty="0" err="1"/>
              <a:t>cancéro</a:t>
            </a:r>
            <a:r>
              <a:rPr lang="fr-FR" spc="-27" dirty="0"/>
              <a:t> adulte</a:t>
            </a:r>
            <a:endParaRPr spc="-13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3"/>
            <a:ext cx="12192000" cy="6858000"/>
            <a:chOff x="0" y="25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6191"/>
              <a:ext cx="9144000" cy="487730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5"/>
              <a:ext cx="9144000" cy="589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85800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69819" y="2688136"/>
            <a:ext cx="7450667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728003" marR="6773" indent="-1711917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Autres</a:t>
            </a:r>
            <a:r>
              <a:rPr sz="4800" spc="-113" dirty="0"/>
              <a:t> </a:t>
            </a:r>
            <a:r>
              <a:rPr sz="4800" dirty="0"/>
              <a:t>services</a:t>
            </a:r>
            <a:r>
              <a:rPr sz="4800" spc="-133" dirty="0"/>
              <a:t> </a:t>
            </a:r>
            <a:r>
              <a:rPr sz="4800" dirty="0"/>
              <a:t>de</a:t>
            </a:r>
            <a:r>
              <a:rPr sz="4800" spc="-113" dirty="0"/>
              <a:t> </a:t>
            </a:r>
            <a:r>
              <a:rPr sz="4800" spc="-13" dirty="0"/>
              <a:t>MEDECINE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5439" y="1124678"/>
            <a:ext cx="4352544" cy="4896612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731173" y="932689"/>
            <a:ext cx="7266940" cy="5106247"/>
            <a:chOff x="3548379" y="699516"/>
            <a:chExt cx="5450205" cy="38296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41151" y="1663788"/>
              <a:ext cx="2457052" cy="286524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48379" y="699516"/>
              <a:ext cx="2064893" cy="208826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17285" y="770255"/>
              <a:ext cx="1229245" cy="12920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24856" y="2778226"/>
              <a:ext cx="1397253" cy="1419479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-16934" y="5661428"/>
            <a:ext cx="12225867" cy="1214120"/>
            <a:chOff x="-12700" y="4246071"/>
            <a:chExt cx="9169400" cy="910590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60176" y="4246071"/>
              <a:ext cx="1526615" cy="40514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0" y="4670577"/>
              <a:ext cx="9144000" cy="473075"/>
            </a:xfrm>
            <a:custGeom>
              <a:avLst/>
              <a:gdLst/>
              <a:ahLst/>
              <a:cxnLst/>
              <a:rect l="l" t="t" r="r" b="b"/>
              <a:pathLst>
                <a:path w="9144000" h="473075">
                  <a:moveTo>
                    <a:pt x="9144000" y="0"/>
                  </a:moveTo>
                  <a:lnTo>
                    <a:pt x="0" y="0"/>
                  </a:lnTo>
                  <a:lnTo>
                    <a:pt x="0" y="472922"/>
                  </a:lnTo>
                  <a:lnTo>
                    <a:pt x="9144000" y="47292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4670577"/>
              <a:ext cx="9144000" cy="473075"/>
            </a:xfrm>
            <a:custGeom>
              <a:avLst/>
              <a:gdLst/>
              <a:ahLst/>
              <a:cxnLst/>
              <a:rect l="l" t="t" r="r" b="b"/>
              <a:pathLst>
                <a:path w="9144000" h="473075">
                  <a:moveTo>
                    <a:pt x="0" y="472922"/>
                  </a:moveTo>
                  <a:lnTo>
                    <a:pt x="9144000" y="47292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7292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68663" y="6301774"/>
            <a:ext cx="1085257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BLC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sont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dominées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par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cvp.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cvp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évolue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baisse.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51831" y="3812963"/>
            <a:ext cx="1262380" cy="701773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44873" rIns="0" bIns="0" rtlCol="0">
            <a:spAutoFit/>
          </a:bodyPr>
          <a:lstStyle/>
          <a:p>
            <a:pPr marL="127843">
              <a:spcBef>
                <a:spcPts val="353"/>
              </a:spcBef>
            </a:pPr>
            <a:r>
              <a:rPr sz="2133" b="1" dirty="0">
                <a:solidFill>
                  <a:srgbClr val="0099CC"/>
                </a:solidFill>
                <a:latin typeface="Calibri"/>
                <a:cs typeface="Calibri"/>
              </a:rPr>
              <a:t>1</a:t>
            </a:r>
            <a:r>
              <a:rPr sz="2133" b="1" spc="-13" dirty="0">
                <a:solidFill>
                  <a:srgbClr val="0099CC"/>
                </a:solidFill>
                <a:latin typeface="Calibri"/>
                <a:cs typeface="Calibri"/>
              </a:rPr>
              <a:t> patient</a:t>
            </a:r>
            <a:endParaRPr sz="2133">
              <a:latin typeface="Calibri"/>
              <a:cs typeface="Calibri"/>
            </a:endParaRPr>
          </a:p>
          <a:p>
            <a:pPr marL="151548"/>
            <a:r>
              <a:rPr sz="2133" b="1" dirty="0">
                <a:solidFill>
                  <a:srgbClr val="0099CC"/>
                </a:solidFill>
                <a:latin typeface="Calibri"/>
                <a:cs typeface="Calibri"/>
              </a:rPr>
              <a:t>sur</a:t>
            </a:r>
            <a:r>
              <a:rPr sz="2133" b="1" spc="-33" dirty="0">
                <a:solidFill>
                  <a:srgbClr val="0099CC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0099CC"/>
                </a:solidFill>
                <a:latin typeface="Calibri"/>
                <a:cs typeface="Calibri"/>
              </a:rPr>
              <a:t>2000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58478" y="-52661"/>
            <a:ext cx="1266613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spcBef>
                <a:spcPts val="13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264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cvp</a:t>
            </a:r>
            <a:endParaRPr sz="2400">
              <a:latin typeface="Calibri"/>
              <a:cs typeface="Calibri"/>
            </a:endParaRPr>
          </a:p>
          <a:p>
            <a:pPr marL="2540" algn="ctr"/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(2023)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85528" y="1165690"/>
            <a:ext cx="2081953" cy="112509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086" marR="6773" algn="ctr">
              <a:spcBef>
                <a:spcPts val="133"/>
              </a:spcBef>
            </a:pPr>
            <a:r>
              <a:rPr sz="2400" b="1" dirty="0">
                <a:solidFill>
                  <a:srgbClr val="86DFF4"/>
                </a:solidFill>
                <a:latin typeface="Calibri"/>
                <a:cs typeface="Calibri"/>
              </a:rPr>
              <a:t>Durée</a:t>
            </a:r>
            <a:r>
              <a:rPr sz="2400" b="1" spc="-87" dirty="0">
                <a:solidFill>
                  <a:srgbClr val="86DFF4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86DFF4"/>
                </a:solidFill>
                <a:latin typeface="Calibri"/>
                <a:cs typeface="Calibri"/>
              </a:rPr>
              <a:t>du </a:t>
            </a:r>
            <a:r>
              <a:rPr sz="2400" b="1" spc="-13" dirty="0">
                <a:solidFill>
                  <a:srgbClr val="86DFF4"/>
                </a:solidFill>
                <a:latin typeface="Calibri"/>
                <a:cs typeface="Calibri"/>
              </a:rPr>
              <a:t>cathétérisme </a:t>
            </a:r>
            <a:r>
              <a:rPr sz="2400" b="1" dirty="0">
                <a:solidFill>
                  <a:srgbClr val="86DFF4"/>
                </a:solidFill>
                <a:latin typeface="Calibri"/>
                <a:cs typeface="Calibri"/>
              </a:rPr>
              <a:t>Médiane</a:t>
            </a:r>
            <a:r>
              <a:rPr sz="2400" b="1" spc="-67" dirty="0">
                <a:solidFill>
                  <a:srgbClr val="86DFF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6DFF4"/>
                </a:solidFill>
                <a:latin typeface="Calibri"/>
                <a:cs typeface="Calibri"/>
              </a:rPr>
              <a:t>4</a:t>
            </a:r>
            <a:r>
              <a:rPr sz="2400" b="1" spc="13" dirty="0">
                <a:solidFill>
                  <a:srgbClr val="86DFF4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86DFF4"/>
                </a:solidFill>
                <a:latin typeface="Calibri"/>
                <a:cs typeface="Calibri"/>
              </a:rPr>
              <a:t>jours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xmlns="" id="{A746C3F3-2EFF-4D9D-8441-F262F29561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985822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CVP en médecine adulte</a:t>
            </a:r>
            <a:endParaRPr spc="-13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2542" y="2499919"/>
            <a:ext cx="3017284" cy="318346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42277" y="965878"/>
            <a:ext cx="1638993" cy="172279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-16934" y="6034125"/>
            <a:ext cx="12225867" cy="841587"/>
            <a:chOff x="-12700" y="4525594"/>
            <a:chExt cx="9169400" cy="631190"/>
          </a:xfrm>
        </p:grpSpPr>
        <p:sp>
          <p:nvSpPr>
            <p:cNvPr id="6" name="object 6"/>
            <p:cNvSpPr/>
            <p:nvPr/>
          </p:nvSpPr>
          <p:spPr>
            <a:xfrm>
              <a:off x="0" y="4538294"/>
              <a:ext cx="9144000" cy="605790"/>
            </a:xfrm>
            <a:custGeom>
              <a:avLst/>
              <a:gdLst/>
              <a:ahLst/>
              <a:cxnLst/>
              <a:rect l="l" t="t" r="r" b="b"/>
              <a:pathLst>
                <a:path w="9144000" h="605789">
                  <a:moveTo>
                    <a:pt x="9144000" y="0"/>
                  </a:moveTo>
                  <a:lnTo>
                    <a:pt x="0" y="0"/>
                  </a:lnTo>
                  <a:lnTo>
                    <a:pt x="0" y="605205"/>
                  </a:lnTo>
                  <a:lnTo>
                    <a:pt x="9144000" y="605205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4538294"/>
              <a:ext cx="9144000" cy="605790"/>
            </a:xfrm>
            <a:custGeom>
              <a:avLst/>
              <a:gdLst/>
              <a:ahLst/>
              <a:cxnLst/>
              <a:rect l="l" t="t" r="r" b="b"/>
              <a:pathLst>
                <a:path w="9144000" h="605789">
                  <a:moveTo>
                    <a:pt x="0" y="605205"/>
                  </a:moveTo>
                  <a:lnTo>
                    <a:pt x="9144000" y="605205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05205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620046" y="6213584"/>
            <a:ext cx="8952653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Tendance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6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MIDline.</a:t>
            </a:r>
            <a:endParaRPr sz="2667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3911" y="919294"/>
            <a:ext cx="4498283" cy="509981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751831" y="3812997"/>
            <a:ext cx="1262380" cy="1030004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44873" rIns="0" bIns="0" rtlCol="0">
            <a:spAutoFit/>
          </a:bodyPr>
          <a:lstStyle/>
          <a:p>
            <a:pPr marL="126997" marR="115144" algn="ctr">
              <a:spcBef>
                <a:spcPts val="353"/>
              </a:spcBef>
            </a:pPr>
            <a:r>
              <a:rPr sz="2133" b="1" dirty="0">
                <a:solidFill>
                  <a:srgbClr val="0099CC"/>
                </a:solidFill>
                <a:latin typeface="Calibri"/>
                <a:cs typeface="Calibri"/>
              </a:rPr>
              <a:t>1</a:t>
            </a:r>
            <a:r>
              <a:rPr sz="2133" b="1" spc="-13" dirty="0">
                <a:solidFill>
                  <a:srgbClr val="0099CC"/>
                </a:solidFill>
                <a:latin typeface="Calibri"/>
                <a:cs typeface="Calibri"/>
              </a:rPr>
              <a:t> patient </a:t>
            </a:r>
            <a:r>
              <a:rPr sz="2133" b="1" spc="-33" dirty="0">
                <a:solidFill>
                  <a:srgbClr val="0099CC"/>
                </a:solidFill>
                <a:latin typeface="Calibri"/>
                <a:cs typeface="Calibri"/>
              </a:rPr>
              <a:t>sur </a:t>
            </a:r>
            <a:r>
              <a:rPr sz="2133" b="1" spc="-13" dirty="0">
                <a:solidFill>
                  <a:srgbClr val="0099CC"/>
                </a:solidFill>
                <a:latin typeface="Calibri"/>
                <a:cs typeface="Calibri"/>
              </a:rPr>
              <a:t>10000</a:t>
            </a:r>
            <a:endParaRPr sz="2133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795689" y="936097"/>
            <a:ext cx="4373033" cy="4945380"/>
            <a:chOff x="3596766" y="702072"/>
            <a:chExt cx="3279775" cy="370903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6766" y="702072"/>
              <a:ext cx="1983232" cy="200618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01716" y="2552700"/>
              <a:ext cx="1774443" cy="185826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5353980" y="-52661"/>
            <a:ext cx="1163320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spcBef>
                <a:spcPts val="13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75</a:t>
            </a:r>
            <a:r>
              <a:rPr sz="24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mid</a:t>
            </a:r>
            <a:endParaRPr sz="2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(2023)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74505" y="1022198"/>
            <a:ext cx="1690793" cy="149442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-2540" algn="ctr">
              <a:spcBef>
                <a:spcPts val="133"/>
              </a:spcBef>
            </a:pPr>
            <a:r>
              <a:rPr sz="2400" b="1" dirty="0">
                <a:solidFill>
                  <a:srgbClr val="92E0F8"/>
                </a:solidFill>
                <a:latin typeface="Calibri"/>
                <a:cs typeface="Calibri"/>
              </a:rPr>
              <a:t>Durée</a:t>
            </a:r>
            <a:r>
              <a:rPr sz="2400" b="1" spc="-60" dirty="0">
                <a:solidFill>
                  <a:srgbClr val="92E0F8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92E0F8"/>
                </a:solidFill>
                <a:latin typeface="Calibri"/>
                <a:cs typeface="Calibri"/>
              </a:rPr>
              <a:t>du </a:t>
            </a:r>
            <a:r>
              <a:rPr sz="2400" b="1" spc="-13" dirty="0">
                <a:solidFill>
                  <a:srgbClr val="92E0F8"/>
                </a:solidFill>
                <a:latin typeface="Calibri"/>
                <a:cs typeface="Calibri"/>
              </a:rPr>
              <a:t>cathétérisme Médiane: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7"/>
              </a:spcBef>
            </a:pPr>
            <a:r>
              <a:rPr sz="2400" b="1" dirty="0">
                <a:solidFill>
                  <a:srgbClr val="92E0F8"/>
                </a:solidFill>
                <a:latin typeface="Calibri"/>
                <a:cs typeface="Calibri"/>
              </a:rPr>
              <a:t>10</a:t>
            </a:r>
            <a:r>
              <a:rPr sz="2400" b="1" spc="-27" dirty="0">
                <a:solidFill>
                  <a:srgbClr val="92E0F8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92E0F8"/>
                </a:solidFill>
                <a:latin typeface="Calibri"/>
                <a:cs typeface="Calibri"/>
              </a:rPr>
              <a:t>jours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xmlns="" id="{E51A9130-8B8D-E072-29CD-6AF83503756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985822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</a:t>
            </a:r>
            <a:r>
              <a:rPr lang="fr-FR" spc="-27" dirty="0" err="1"/>
              <a:t>MIDline</a:t>
            </a:r>
            <a:r>
              <a:rPr lang="fr-FR" spc="-27" dirty="0"/>
              <a:t> en médecine adulte</a:t>
            </a:r>
            <a:endParaRPr spc="-13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17600" y="1115772"/>
            <a:ext cx="14020800" cy="509541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3523739">
              <a:lnSpc>
                <a:spcPct val="100000"/>
              </a:lnSpc>
              <a:spcBef>
                <a:spcPts val="133"/>
              </a:spcBef>
            </a:pPr>
            <a:r>
              <a:rPr sz="3200" spc="-33" dirty="0"/>
              <a:t>REANIMATION</a:t>
            </a:r>
            <a:r>
              <a:rPr sz="3200" spc="-73" dirty="0"/>
              <a:t> </a:t>
            </a:r>
            <a:r>
              <a:rPr sz="3200" spc="-47" dirty="0"/>
              <a:t>NEONATALE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1601216" y="1829053"/>
            <a:ext cx="9493673" cy="2575560"/>
            <a:chOff x="1200911" y="1371790"/>
            <a:chExt cx="7120255" cy="1931670"/>
          </a:xfrm>
        </p:grpSpPr>
        <p:sp>
          <p:nvSpPr>
            <p:cNvPr id="5" name="object 5"/>
            <p:cNvSpPr/>
            <p:nvPr/>
          </p:nvSpPr>
          <p:spPr>
            <a:xfrm>
              <a:off x="1200911" y="1685543"/>
              <a:ext cx="7120255" cy="1318260"/>
            </a:xfrm>
            <a:custGeom>
              <a:avLst/>
              <a:gdLst/>
              <a:ahLst/>
              <a:cxnLst/>
              <a:rect l="l" t="t" r="r" b="b"/>
              <a:pathLst>
                <a:path w="7120255" h="1318260">
                  <a:moveTo>
                    <a:pt x="0" y="1318259"/>
                  </a:moveTo>
                  <a:lnTo>
                    <a:pt x="7120128" y="1318259"/>
                  </a:lnTo>
                </a:path>
                <a:path w="7120255" h="1318260">
                  <a:moveTo>
                    <a:pt x="0" y="879347"/>
                  </a:moveTo>
                  <a:lnTo>
                    <a:pt x="7120128" y="879347"/>
                  </a:lnTo>
                </a:path>
                <a:path w="7120255" h="1318260">
                  <a:moveTo>
                    <a:pt x="0" y="440435"/>
                  </a:moveTo>
                  <a:lnTo>
                    <a:pt x="7120128" y="440435"/>
                  </a:lnTo>
                </a:path>
                <a:path w="7120255" h="1318260">
                  <a:moveTo>
                    <a:pt x="0" y="0"/>
                  </a:moveTo>
                  <a:lnTo>
                    <a:pt x="7120128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1914143" y="2819400"/>
              <a:ext cx="5695315" cy="364490"/>
            </a:xfrm>
            <a:custGeom>
              <a:avLst/>
              <a:gdLst/>
              <a:ahLst/>
              <a:cxnLst/>
              <a:rect l="l" t="t" r="r" b="b"/>
              <a:pathLst>
                <a:path w="5695315" h="364489">
                  <a:moveTo>
                    <a:pt x="0" y="364236"/>
                  </a:moveTo>
                  <a:lnTo>
                    <a:pt x="1423416" y="268224"/>
                  </a:lnTo>
                  <a:lnTo>
                    <a:pt x="2846832" y="53339"/>
                  </a:lnTo>
                  <a:lnTo>
                    <a:pt x="4270248" y="35051"/>
                  </a:lnTo>
                  <a:lnTo>
                    <a:pt x="5695187" y="0"/>
                  </a:lnTo>
                </a:path>
              </a:pathLst>
            </a:custGeom>
            <a:ln w="27431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5853" y="3147250"/>
              <a:ext cx="73532" cy="735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99269" y="3049714"/>
              <a:ext cx="73532" cy="7353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24209" y="2834830"/>
              <a:ext cx="73532" cy="735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47625" y="2818066"/>
              <a:ext cx="73533" cy="735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041" y="2781490"/>
              <a:ext cx="73532" cy="7353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914143" y="1830323"/>
              <a:ext cx="5695315" cy="861060"/>
            </a:xfrm>
            <a:custGeom>
              <a:avLst/>
              <a:gdLst/>
              <a:ahLst/>
              <a:cxnLst/>
              <a:rect l="l" t="t" r="r" b="b"/>
              <a:pathLst>
                <a:path w="5695315" h="861060">
                  <a:moveTo>
                    <a:pt x="0" y="786383"/>
                  </a:moveTo>
                  <a:lnTo>
                    <a:pt x="1423416" y="356615"/>
                  </a:lnTo>
                  <a:lnTo>
                    <a:pt x="2846832" y="861059"/>
                  </a:lnTo>
                  <a:lnTo>
                    <a:pt x="4270248" y="711707"/>
                  </a:lnTo>
                  <a:lnTo>
                    <a:pt x="5695187" y="0"/>
                  </a:lnTo>
                </a:path>
              </a:pathLst>
            </a:custGeom>
            <a:ln w="27432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5853" y="2580322"/>
              <a:ext cx="73532" cy="735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9269" y="2149030"/>
              <a:ext cx="73532" cy="7353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24209" y="2654998"/>
              <a:ext cx="73532" cy="7353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7625" y="2505646"/>
              <a:ext cx="73533" cy="7353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1041" y="1793938"/>
              <a:ext cx="73532" cy="7353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914143" y="1409699"/>
              <a:ext cx="5695315" cy="1858010"/>
            </a:xfrm>
            <a:custGeom>
              <a:avLst/>
              <a:gdLst/>
              <a:ahLst/>
              <a:cxnLst/>
              <a:rect l="l" t="t" r="r" b="b"/>
              <a:pathLst>
                <a:path w="5695315" h="1858010">
                  <a:moveTo>
                    <a:pt x="0" y="1857756"/>
                  </a:moveTo>
                  <a:lnTo>
                    <a:pt x="1423416" y="1089660"/>
                  </a:lnTo>
                  <a:lnTo>
                    <a:pt x="2846832" y="1274064"/>
                  </a:lnTo>
                  <a:lnTo>
                    <a:pt x="4270248" y="922019"/>
                  </a:lnTo>
                  <a:lnTo>
                    <a:pt x="5695187" y="0"/>
                  </a:lnTo>
                </a:path>
              </a:pathLst>
            </a:custGeom>
            <a:ln w="27432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75853" y="3229546"/>
              <a:ext cx="73532" cy="7353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99269" y="2461450"/>
              <a:ext cx="73532" cy="735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24209" y="2645854"/>
              <a:ext cx="73532" cy="735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47625" y="2295334"/>
              <a:ext cx="73533" cy="7353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71041" y="1371790"/>
              <a:ext cx="73532" cy="7353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1601216" y="1662176"/>
            <a:ext cx="9493673" cy="0"/>
          </a:xfrm>
          <a:custGeom>
            <a:avLst/>
            <a:gdLst/>
            <a:ahLst/>
            <a:cxnLst/>
            <a:rect l="l" t="t" r="r" b="b"/>
            <a:pathLst>
              <a:path w="7120255">
                <a:moveTo>
                  <a:pt x="0" y="0"/>
                </a:moveTo>
                <a:lnTo>
                  <a:pt x="712012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object 25"/>
          <p:cNvSpPr/>
          <p:nvPr/>
        </p:nvSpPr>
        <p:spPr>
          <a:xfrm>
            <a:off x="1601216" y="4590287"/>
            <a:ext cx="9493673" cy="0"/>
          </a:xfrm>
          <a:custGeom>
            <a:avLst/>
            <a:gdLst/>
            <a:ahLst/>
            <a:cxnLst/>
            <a:rect l="l" t="t" r="r" b="b"/>
            <a:pathLst>
              <a:path w="7120255">
                <a:moveTo>
                  <a:pt x="0" y="0"/>
                </a:moveTo>
                <a:lnTo>
                  <a:pt x="712012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object 26"/>
          <p:cNvSpPr txBox="1"/>
          <p:nvPr/>
        </p:nvSpPr>
        <p:spPr>
          <a:xfrm>
            <a:off x="2676652" y="4096173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0,59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575387" y="3967481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0,81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72855" y="3656517"/>
            <a:ext cx="39793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1,34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271421" y="3609848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1,42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676652" y="3340269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1,88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575387" y="2766061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2,86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271421" y="2291757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3,67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677837" y="4207594"/>
            <a:ext cx="29379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79546"/>
                </a:solidFill>
                <a:latin typeface="Calibri"/>
                <a:cs typeface="Calibri"/>
              </a:rPr>
              <a:t>0,4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75387" y="3182281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F79546"/>
                </a:solidFill>
                <a:latin typeface="Calibri"/>
                <a:cs typeface="Calibri"/>
              </a:rPr>
              <a:t>2,15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474120" y="3439837"/>
            <a:ext cx="396240" cy="50441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1907"/>
              </a:lnSpc>
              <a:spcBef>
                <a:spcPts val="133"/>
              </a:spcBef>
            </a:pPr>
            <a:r>
              <a:rPr sz="2400" b="1" baseline="2314" dirty="0">
                <a:solidFill>
                  <a:srgbClr val="F79546"/>
                </a:solidFill>
                <a:latin typeface="Calibri"/>
                <a:cs typeface="Calibri"/>
              </a:rPr>
              <a:t>1</a:t>
            </a:r>
            <a:r>
              <a:rPr sz="2400" b="1" spc="9" baseline="2314" dirty="0">
                <a:solidFill>
                  <a:srgbClr val="F79546"/>
                </a:solidFill>
                <a:latin typeface="Calibri"/>
                <a:cs typeface="Calibri"/>
              </a:rPr>
              <a:t>,</a:t>
            </a:r>
            <a:r>
              <a:rPr sz="2400" b="1" baseline="2314" dirty="0">
                <a:solidFill>
                  <a:srgbClr val="F79546"/>
                </a:solidFill>
                <a:latin typeface="Calibri"/>
                <a:cs typeface="Calibri"/>
              </a:rPr>
              <a:t>7</a:t>
            </a:r>
            <a:r>
              <a:rPr sz="2400" b="1" spc="-1240" baseline="2314" dirty="0">
                <a:solidFill>
                  <a:srgbClr val="F79546"/>
                </a:solidFill>
                <a:latin typeface="Calibri"/>
                <a:cs typeface="Calibri"/>
              </a:rPr>
              <a:t>3</a:t>
            </a:r>
            <a:r>
              <a:rPr sz="1600" b="1" dirty="0">
                <a:solidFill>
                  <a:srgbClr val="C00000"/>
                </a:solidFill>
                <a:latin typeface="Calibri"/>
                <a:cs typeface="Calibri"/>
              </a:rPr>
              <a:t>1</a:t>
            </a:r>
            <a:endParaRPr sz="1600">
              <a:latin typeface="Calibri"/>
              <a:cs typeface="Calibri"/>
            </a:endParaRPr>
          </a:p>
          <a:p>
            <a:pPr marL="17780">
              <a:lnSpc>
                <a:spcPts val="1907"/>
              </a:lnSpc>
            </a:pPr>
            <a:r>
              <a:rPr sz="1600" b="1" spc="-33" dirty="0">
                <a:solidFill>
                  <a:srgbClr val="006FC0"/>
                </a:solidFill>
                <a:latin typeface="Calibri"/>
                <a:cs typeface="Calibri"/>
              </a:rPr>
              <a:t>1,3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372855" y="2922353"/>
            <a:ext cx="396240" cy="585631"/>
          </a:xfrm>
          <a:prstGeom prst="rect">
            <a:avLst/>
          </a:prstGeom>
        </p:spPr>
        <p:txBody>
          <a:bodyPr vert="horz" wrap="square" lIns="0" tIns="54187" rIns="0" bIns="0" rtlCol="0">
            <a:spAutoFit/>
          </a:bodyPr>
          <a:lstStyle/>
          <a:p>
            <a:pPr marL="16933">
              <a:spcBef>
                <a:spcPts val="427"/>
              </a:spcBef>
            </a:pPr>
            <a:r>
              <a:rPr sz="1600" b="1" spc="-27" dirty="0">
                <a:solidFill>
                  <a:srgbClr val="F79546"/>
                </a:solidFill>
                <a:latin typeface="Calibri"/>
                <a:cs typeface="Calibri"/>
              </a:rPr>
              <a:t>2,53</a:t>
            </a:r>
            <a:endParaRPr sz="1600">
              <a:latin typeface="Calibri"/>
              <a:cs typeface="Calibri"/>
            </a:endParaRPr>
          </a:p>
          <a:p>
            <a:pPr marL="16933">
              <a:spcBef>
                <a:spcPts val="29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2,05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271421" y="1729402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F79546"/>
                </a:solidFill>
                <a:latin typeface="Calibri"/>
                <a:cs typeface="Calibri"/>
              </a:rPr>
              <a:t>4,63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196983" y="4383194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96983" y="3797130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1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96983" y="3211575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2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196983" y="2625512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3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96984" y="2039383"/>
            <a:ext cx="17187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4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260093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2019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158828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057562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2021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956296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2022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855370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2023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49" name="object 4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01649" y="5768847"/>
            <a:ext cx="325119" cy="95504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090161" y="5768847"/>
            <a:ext cx="325119" cy="95504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091423" y="5768847"/>
            <a:ext cx="325120" cy="95504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-16934" y="6272716"/>
            <a:ext cx="12225867" cy="602827"/>
            <a:chOff x="-12700" y="4704537"/>
            <a:chExt cx="9169400" cy="452120"/>
          </a:xfrm>
        </p:grpSpPr>
        <p:sp>
          <p:nvSpPr>
            <p:cNvPr id="53" name="object 53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9144000" y="0"/>
                  </a:moveTo>
                  <a:lnTo>
                    <a:pt x="0" y="0"/>
                  </a:lnTo>
                  <a:lnTo>
                    <a:pt x="0" y="426262"/>
                  </a:lnTo>
                  <a:lnTo>
                    <a:pt x="9144000" y="42626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54" name="object 54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0" y="426262"/>
                  </a:moveTo>
                  <a:lnTo>
                    <a:pt x="9144000" y="42626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2626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768348" y="5609268"/>
            <a:ext cx="9195645" cy="113180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91438">
              <a:spcBef>
                <a:spcPts val="127"/>
              </a:spcBef>
              <a:tabLst>
                <a:tab pos="3681215" algn="l"/>
                <a:tab pos="6683420" algn="l"/>
              </a:tabLst>
            </a:pP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Inc.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(toutes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PE)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JH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	Inc.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B-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cvc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J-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cvc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	Inc.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B-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cvo</a:t>
            </a:r>
            <a:r>
              <a:rPr sz="21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1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J-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cvo</a:t>
            </a:r>
            <a:endParaRPr sz="2133">
              <a:latin typeface="Calibri"/>
              <a:cs typeface="Calibri"/>
            </a:endParaRPr>
          </a:p>
          <a:p>
            <a:pPr>
              <a:spcBef>
                <a:spcPts val="713"/>
              </a:spcBef>
            </a:pPr>
            <a:endParaRPr sz="2133">
              <a:latin typeface="Calibri"/>
              <a:cs typeface="Calibri"/>
            </a:endParaRPr>
          </a:p>
          <a:p>
            <a:pPr marL="16933"/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Poursuite</a:t>
            </a:r>
            <a:r>
              <a:rPr sz="2400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400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24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400" b="1" spc="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Calibri"/>
                <a:cs typeface="Calibri"/>
              </a:rPr>
              <a:t>S.</a:t>
            </a:r>
            <a:r>
              <a:rPr sz="2400" b="1" i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FFFFFF"/>
                </a:solidFill>
                <a:latin typeface="Calibri"/>
                <a:cs typeface="Calibri"/>
              </a:rPr>
              <a:t>haemolyticus.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6" name="object 4">
            <a:extLst>
              <a:ext uri="{FF2B5EF4-FFF2-40B4-BE49-F238E27FC236}">
                <a16:creationId xmlns:a16="http://schemas.microsoft.com/office/drawing/2014/main" xmlns="" id="{9F913CAA-7905-9225-0CBE-000D111F9966}"/>
              </a:ext>
            </a:extLst>
          </p:cNvPr>
          <p:cNvSpPr txBox="1">
            <a:spLocks/>
          </p:cNvSpPr>
          <p:nvPr/>
        </p:nvSpPr>
        <p:spPr>
          <a:xfrm>
            <a:off x="-2038773" y="-12039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dirty="0"/>
              <a:t>Les</a:t>
            </a:r>
            <a:r>
              <a:rPr lang="fr-FR" spc="-27" dirty="0"/>
              <a:t> </a:t>
            </a:r>
            <a:r>
              <a:rPr lang="fr-FR" dirty="0"/>
              <a:t>bactériémies</a:t>
            </a:r>
            <a:r>
              <a:rPr lang="fr-FR" spc="-27" dirty="0"/>
              <a:t> à </a:t>
            </a:r>
            <a:r>
              <a:rPr lang="fr-FR" i="1" spc="-27" dirty="0"/>
              <a:t>Staphylococcus </a:t>
            </a:r>
            <a:r>
              <a:rPr lang="fr-FR" i="1" spc="-27" dirty="0" err="1"/>
              <a:t>haemolyticus</a:t>
            </a:r>
            <a:endParaRPr lang="fr-FR" spc="-13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64963" y="1129084"/>
            <a:ext cx="10662073" cy="395663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98770" indent="-381837">
              <a:spcBef>
                <a:spcPts val="133"/>
              </a:spcBef>
              <a:buFont typeface="Arial MT"/>
              <a:buChar char="•"/>
              <a:tabLst>
                <a:tab pos="398770" algn="l"/>
              </a:tabLst>
            </a:pP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Résultats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très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encourageants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pour</a:t>
            </a:r>
            <a:r>
              <a:rPr sz="2400" b="1" spc="-7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réanimation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(adulte)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avec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diminution</a:t>
            </a:r>
            <a:r>
              <a:rPr sz="2400" b="1" spc="-10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/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taux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d’incidence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BLC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et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PAVM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 marR="6773" indent="-382684" algn="just">
              <a:spcBef>
                <a:spcPts val="1600"/>
              </a:spcBef>
              <a:buFont typeface="Arial MT"/>
              <a:buChar char="•"/>
              <a:tabLst>
                <a:tab pos="398770" algn="l"/>
              </a:tabLst>
            </a:pP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Alerte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concernant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l’augmentation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l’incidence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bactériémies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liées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aux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PICC </a:t>
            </a:r>
            <a:r>
              <a:rPr sz="2400" b="1" spc="-33" dirty="0">
                <a:solidFill>
                  <a:srgbClr val="002060"/>
                </a:solidFill>
                <a:latin typeface="Calibri"/>
                <a:cs typeface="Calibri"/>
              </a:rPr>
              <a:t>et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aux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MID-PI</a:t>
            </a:r>
            <a:r>
              <a:rPr sz="2400" b="1" spc="-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dans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tous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les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services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2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 err="1">
                <a:solidFill>
                  <a:srgbClr val="002060"/>
                </a:solidFill>
                <a:latin typeface="Calibri"/>
                <a:cs typeface="Calibri"/>
              </a:rPr>
              <a:t>médecine</a:t>
            </a:r>
            <a:r>
              <a:rPr lang="fr-FR" sz="2400" b="1" spc="-13" dirty="0">
                <a:solidFill>
                  <a:srgbClr val="002060"/>
                </a:solidFill>
                <a:latin typeface="Calibri"/>
                <a:cs typeface="Calibri"/>
              </a:rPr>
              <a:t> (hémato ++-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 indent="-381837">
              <a:spcBef>
                <a:spcPts val="1607"/>
              </a:spcBef>
              <a:buFont typeface="Arial MT"/>
              <a:buChar char="•"/>
              <a:tabLst>
                <a:tab pos="398770" algn="l"/>
              </a:tabLst>
            </a:pP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Résultat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très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encourageant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concernant</a:t>
            </a:r>
            <a:r>
              <a:rPr sz="2400" b="1" spc="-9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diminution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9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l’incidence</a:t>
            </a:r>
            <a:r>
              <a:rPr sz="2400" b="1" spc="-10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/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bactériémies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liées</a:t>
            </a:r>
            <a:r>
              <a:rPr sz="2400" b="1" spc="-10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aux</a:t>
            </a:r>
            <a:r>
              <a:rPr sz="2400" b="1" spc="-2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CVPs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: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les</a:t>
            </a:r>
            <a:r>
              <a:rPr sz="2400" b="1" spc="-7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efforts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doivent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être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poursuivis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 marR="107524" indent="-382684" algn="just">
              <a:spcBef>
                <a:spcPts val="1600"/>
              </a:spcBef>
              <a:buFont typeface="Arial MT"/>
              <a:buChar char="•"/>
              <a:tabLst>
                <a:tab pos="398770" algn="l"/>
              </a:tabLst>
            </a:pPr>
            <a:r>
              <a:rPr lang="fr-FR" sz="2400" b="1" spc="-13" dirty="0">
                <a:solidFill>
                  <a:srgbClr val="002060"/>
                </a:solidFill>
                <a:latin typeface="Calibri"/>
                <a:cs typeface="Calibri"/>
              </a:rPr>
              <a:t>En néonat, l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’incidence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croissante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bactériémies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tardives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à</a:t>
            </a:r>
            <a:r>
              <a:rPr sz="2400" b="1" spc="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002060"/>
                </a:solidFill>
                <a:latin typeface="Calibri"/>
                <a:cs typeface="Calibri"/>
              </a:rPr>
              <a:t>S.</a:t>
            </a:r>
            <a:r>
              <a:rPr sz="2400" b="1" i="1" spc="-3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002060"/>
                </a:solidFill>
                <a:latin typeface="Calibri"/>
                <a:cs typeface="Calibri"/>
              </a:rPr>
              <a:t>haemolyticus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,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Entérocoques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et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002060"/>
                </a:solidFill>
                <a:latin typeface="Calibri"/>
                <a:cs typeface="Calibri"/>
              </a:rPr>
              <a:t>Enterobacter</a:t>
            </a:r>
            <a:r>
              <a:rPr sz="2400" b="1" i="1" spc="-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doit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être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investiguée</a:t>
            </a:r>
            <a:r>
              <a:rPr sz="2400" b="1" spc="-7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(étude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pratiques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concernant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le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rythme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changement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 err="1">
                <a:solidFill>
                  <a:srgbClr val="002060"/>
                </a:solidFill>
                <a:latin typeface="Calibri"/>
                <a:cs typeface="Calibri"/>
              </a:rPr>
              <a:t>lignes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)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08563" y="5933631"/>
            <a:ext cx="1344151" cy="75973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133" y="5993766"/>
            <a:ext cx="1433383" cy="637031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xmlns="" id="{4C0434AF-D309-EDDD-1E77-C50E97C242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1561" y="-156236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spc="-13" dirty="0"/>
              <a:t>Messages clés</a:t>
            </a:r>
            <a:endParaRPr spc="-13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4786" y="0"/>
            <a:ext cx="6928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Enquête Nationale de Prévalence 2017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C1077A80-3E8E-1436-8738-441551543A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5900" y="801843"/>
            <a:ext cx="9220200" cy="583650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7BE4F97-6FB4-A186-CEB3-33B0D6759120}"/>
              </a:ext>
            </a:extLst>
          </p:cNvPr>
          <p:cNvSpPr/>
          <p:nvPr/>
        </p:nvSpPr>
        <p:spPr>
          <a:xfrm>
            <a:off x="3179618" y="3262745"/>
            <a:ext cx="5444837" cy="43641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4786" y="0"/>
            <a:ext cx="6914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Quels sont les enjeux et impacts des ILC?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19" y="692696"/>
            <a:ext cx="1167686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fr-FR" sz="2800" b="1" dirty="0"/>
              <a:t>Enjeu et impact </a:t>
            </a:r>
            <a:r>
              <a:rPr lang="fr-FR" sz="2800" b="1" dirty="0">
                <a:solidFill>
                  <a:schemeClr val="accent5"/>
                </a:solidFill>
              </a:rPr>
              <a:t>économique : </a:t>
            </a:r>
          </a:p>
          <a:p>
            <a:pPr eaLnBrk="1" hangingPunct="1"/>
            <a:endParaRPr lang="fr-FR" sz="1200" dirty="0"/>
          </a:p>
          <a:p>
            <a:pPr eaLnBrk="1" hangingPunct="1"/>
            <a:r>
              <a:rPr lang="fr-FR" sz="2400" dirty="0"/>
              <a:t>Une infection sur cathéter coûte par infection :</a:t>
            </a:r>
          </a:p>
          <a:p>
            <a:pPr eaLnBrk="1" hangingPunct="1"/>
            <a:endParaRPr lang="fr-FR" sz="2400" dirty="0"/>
          </a:p>
          <a:p>
            <a:pPr eaLnBrk="1" hangingPunct="1"/>
            <a:r>
              <a:rPr lang="fr-FR" sz="2400" dirty="0"/>
              <a:t>Entre 34 000 à 56 000 $ aux USA</a:t>
            </a:r>
          </a:p>
          <a:p>
            <a:pPr marL="0" lvl="1"/>
            <a:r>
              <a:rPr lang="fr-FR" sz="2400" dirty="0"/>
              <a:t>	296 millions à 2,3 milliards $ par an (CDC, 2002)</a:t>
            </a:r>
          </a:p>
          <a:p>
            <a:pPr marL="0" lvl="1"/>
            <a:endParaRPr lang="fr-FR" sz="2400" dirty="0"/>
          </a:p>
          <a:p>
            <a:pPr eaLnBrk="1" hangingPunct="1"/>
            <a:r>
              <a:rPr lang="fr-FR" sz="2400" dirty="0"/>
              <a:t>Entre 3.000 et 11.000 € en Europe</a:t>
            </a:r>
          </a:p>
          <a:p>
            <a:pPr eaLnBrk="1" hangingPunct="1"/>
            <a:endParaRPr lang="fr-FR" sz="2400" dirty="0"/>
          </a:p>
          <a:p>
            <a:pPr eaLnBrk="1" hangingPunct="1"/>
            <a:r>
              <a:rPr lang="fr-FR" sz="2400" dirty="0"/>
              <a:t>Prolongation du séjour à l’hôpital de 5 à 20 jours (1 semaine environ)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221088"/>
            <a:ext cx="8280920" cy="51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fr-FR" dirty="0">
              <a:latin typeface="Arial Narrow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fr-FR" sz="1400" dirty="0">
              <a:latin typeface="Arial Narrow" pitchFamily="34" charset="0"/>
            </a:endParaRPr>
          </a:p>
        </p:txBody>
      </p:sp>
      <p:pic>
        <p:nvPicPr>
          <p:cNvPr id="5" name="Picture 4" descr="PIE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09120"/>
            <a:ext cx="3454524" cy="221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EVI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503333"/>
            <a:ext cx="3240360" cy="216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609643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53647" y="2032787"/>
            <a:ext cx="11084706" cy="137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400" b="1" dirty="0"/>
              <a:t>Estimation du coût de 9 événements indésirables graves</a:t>
            </a:r>
            <a:r>
              <a:rPr lang="fr-FR" sz="2400" dirty="0"/>
              <a:t> </a:t>
            </a:r>
          </a:p>
          <a:p>
            <a:pPr algn="ctr">
              <a:lnSpc>
                <a:spcPct val="120000"/>
              </a:lnSpc>
            </a:pPr>
            <a:r>
              <a:rPr lang="fr-FR" sz="2400" b="1" dirty="0"/>
              <a:t>en établissement de santé</a:t>
            </a:r>
          </a:p>
          <a:p>
            <a:pPr algn="ctr">
              <a:lnSpc>
                <a:spcPct val="120000"/>
              </a:lnSpc>
            </a:pPr>
            <a:r>
              <a:rPr lang="fr-FR" sz="2400" dirty="0"/>
              <a:t> (Données PMSI et ENCC 2007</a:t>
            </a:r>
            <a:r>
              <a:rPr lang="fr-FR" sz="2400" dirty="0">
                <a:solidFill>
                  <a:schemeClr val="accent5"/>
                </a:solidFill>
              </a:rPr>
              <a:t>, Etude publiée en décembre 2011</a:t>
            </a:r>
            <a:r>
              <a:rPr lang="fr-FR" sz="2400" dirty="0"/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6" y="0"/>
            <a:ext cx="9143999" cy="1808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3200" b="1" dirty="0"/>
              <a:t>Etude de l’IRDES</a:t>
            </a:r>
          </a:p>
          <a:p>
            <a:pPr algn="ctr">
              <a:lnSpc>
                <a:spcPct val="120000"/>
              </a:lnSpc>
            </a:pPr>
            <a:r>
              <a:rPr lang="fr-FR" sz="3200" b="1" dirty="0"/>
              <a:t>Institut de Recherche et Développement </a:t>
            </a:r>
          </a:p>
          <a:p>
            <a:pPr algn="ctr">
              <a:lnSpc>
                <a:spcPct val="120000"/>
              </a:lnSpc>
            </a:pPr>
            <a:r>
              <a:rPr lang="fr-FR" sz="3200" b="1" dirty="0"/>
              <a:t>en Economie de la Santé</a:t>
            </a:r>
            <a:r>
              <a:rPr lang="fr-FR" sz="2800" b="1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823780" y="3867271"/>
            <a:ext cx="10577383" cy="2628348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u="sng" dirty="0"/>
              <a:t>Infection</a:t>
            </a:r>
            <a:r>
              <a:rPr lang="fr-FR" sz="2800" b="1" dirty="0"/>
              <a:t> </a:t>
            </a:r>
            <a:r>
              <a:rPr lang="fr-FR" sz="2800" dirty="0"/>
              <a:t>liée aux soins médicaux (</a:t>
            </a:r>
            <a:r>
              <a:rPr lang="fr-FR" sz="2800" b="1" u="sng" dirty="0"/>
              <a:t>sur cathéter vasculaire</a:t>
            </a:r>
            <a:r>
              <a:rPr lang="fr-FR" sz="2800" dirty="0"/>
              <a:t>)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	4 273 séjours</a:t>
            </a:r>
          </a:p>
          <a:p>
            <a:pPr>
              <a:lnSpc>
                <a:spcPct val="120000"/>
              </a:lnSpc>
            </a:pPr>
            <a:r>
              <a:rPr lang="fr-FR" sz="2800" dirty="0">
                <a:solidFill>
                  <a:srgbClr val="7030A0"/>
                </a:solidFill>
              </a:rPr>
              <a:t>	</a:t>
            </a:r>
            <a:r>
              <a:rPr lang="fr-FR" sz="2800" dirty="0">
                <a:solidFill>
                  <a:schemeClr val="accent5"/>
                </a:solidFill>
              </a:rPr>
              <a:t>Durée moyenne de séjour </a:t>
            </a:r>
            <a:r>
              <a:rPr lang="fr-FR" sz="2800" b="1" dirty="0">
                <a:solidFill>
                  <a:schemeClr val="accent5"/>
                </a:solidFill>
              </a:rPr>
              <a:t>+ 14,7 jours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	Surcoût moyen 10 800 €</a:t>
            </a:r>
          </a:p>
          <a:p>
            <a:pPr>
              <a:lnSpc>
                <a:spcPct val="120000"/>
              </a:lnSpc>
            </a:pPr>
            <a:r>
              <a:rPr lang="fr-FR" sz="2800" dirty="0">
                <a:solidFill>
                  <a:srgbClr val="7030A0"/>
                </a:solidFill>
              </a:rPr>
              <a:t>	</a:t>
            </a:r>
            <a:r>
              <a:rPr lang="fr-FR" sz="2800" dirty="0">
                <a:solidFill>
                  <a:schemeClr val="accent5"/>
                </a:solidFill>
              </a:rPr>
              <a:t>Coût total </a:t>
            </a:r>
            <a:r>
              <a:rPr lang="fr-FR" sz="2800" b="1" dirty="0">
                <a:solidFill>
                  <a:schemeClr val="accent5"/>
                </a:solidFill>
              </a:rPr>
              <a:t>46 238 384 €</a:t>
            </a:r>
            <a:endParaRPr lang="fr-FR" sz="28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0173" y="1046339"/>
            <a:ext cx="10659762" cy="275152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fr-FR" sz="2400" b="1" dirty="0"/>
              <a:t>Mortalité des ILC </a:t>
            </a:r>
            <a:r>
              <a:rPr lang="fr-FR" sz="2400" b="1" dirty="0" err="1"/>
              <a:t>bactériémiques</a:t>
            </a:r>
            <a:r>
              <a:rPr lang="fr-FR" sz="2400" b="1" dirty="0"/>
              <a:t> </a:t>
            </a:r>
          </a:p>
          <a:p>
            <a:pPr eaLnBrk="1" hangingPunct="1">
              <a:lnSpc>
                <a:spcPct val="120000"/>
              </a:lnSpc>
            </a:pPr>
            <a:endParaRPr lang="fr-FR" sz="800" b="1" dirty="0"/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fr-FR" sz="2400" dirty="0"/>
              <a:t>	- 0 à 35% dans la littérature</a:t>
            </a:r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endParaRPr lang="fr-FR" sz="800" dirty="0"/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fr-FR" sz="2400" dirty="0"/>
              <a:t>	- Majoration de la mortalité de 4 à 20% (SRLF 2002)</a:t>
            </a:r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endParaRPr lang="fr-FR" sz="800" dirty="0"/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fr-FR" sz="2400" dirty="0"/>
              <a:t>	- Risque Relatif (RR) de mortalité à 2,01 (</a:t>
            </a:r>
            <a:r>
              <a:rPr lang="fr-FR" sz="2400" dirty="0" err="1"/>
              <a:t>Soufir</a:t>
            </a:r>
            <a:r>
              <a:rPr lang="fr-FR" sz="2400" dirty="0"/>
              <a:t>, ICHE 1999) après ajustement sur les facteurs pronostiques à l’admission (RR à 1,3 à J3)</a:t>
            </a:r>
          </a:p>
        </p:txBody>
      </p:sp>
      <p:sp>
        <p:nvSpPr>
          <p:cNvPr id="3" name="Rectangle 2"/>
          <p:cNvSpPr/>
          <p:nvPr/>
        </p:nvSpPr>
        <p:spPr>
          <a:xfrm>
            <a:off x="581033" y="4181290"/>
            <a:ext cx="10622425" cy="156966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lvl="1">
              <a:lnSpc>
                <a:spcPct val="120000"/>
              </a:lnSpc>
            </a:pPr>
            <a:r>
              <a:rPr lang="fr-FR" sz="2400" b="1" dirty="0"/>
              <a:t>Enquête mortalité CCLIN Paris-Nord 2002</a:t>
            </a:r>
          </a:p>
          <a:p>
            <a:pPr lvl="1">
              <a:lnSpc>
                <a:spcPct val="120000"/>
              </a:lnSpc>
            </a:pPr>
            <a:endParaRPr lang="fr-FR" sz="800" b="1" dirty="0"/>
          </a:p>
          <a:p>
            <a:pPr lvl="1">
              <a:lnSpc>
                <a:spcPct val="120000"/>
              </a:lnSpc>
            </a:pPr>
            <a:r>
              <a:rPr lang="fr-FR" sz="2400" dirty="0"/>
              <a:t>Mortalité : 2% des décès liés aux IAS sont liés à une infection sur cathéter central ou périphérique</a:t>
            </a:r>
            <a:endParaRPr lang="fr-FR" sz="2100" dirty="0"/>
          </a:p>
        </p:txBody>
      </p:sp>
      <p:sp>
        <p:nvSpPr>
          <p:cNvPr id="4" name="Rectangle 3"/>
          <p:cNvSpPr/>
          <p:nvPr/>
        </p:nvSpPr>
        <p:spPr>
          <a:xfrm>
            <a:off x="774184" y="190480"/>
            <a:ext cx="4022511" cy="5749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fr-FR" sz="2800" b="1" dirty="0"/>
              <a:t>Enjeu et impact </a:t>
            </a:r>
            <a:r>
              <a:rPr lang="fr-FR" sz="2800" b="1" dirty="0">
                <a:solidFill>
                  <a:schemeClr val="accent5"/>
                </a:solidFill>
              </a:rPr>
              <a:t>médical</a:t>
            </a:r>
            <a:r>
              <a:rPr lang="fr-FR" sz="2800" b="1" dirty="0"/>
              <a:t> :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640840" y="6211669"/>
            <a:ext cx="5207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SRLF</a:t>
            </a:r>
            <a:r>
              <a:rPr lang="fr-FR" dirty="0"/>
              <a:t>: </a:t>
            </a:r>
            <a:r>
              <a:rPr lang="fr-FR" b="1" dirty="0"/>
              <a:t>S</a:t>
            </a:r>
            <a:r>
              <a:rPr lang="fr-FR" dirty="0"/>
              <a:t>ociété de </a:t>
            </a:r>
            <a:r>
              <a:rPr lang="fr-FR" b="1" dirty="0"/>
              <a:t>R</a:t>
            </a:r>
            <a:r>
              <a:rPr lang="fr-FR" dirty="0"/>
              <a:t>éanimation </a:t>
            </a:r>
            <a:r>
              <a:rPr lang="fr-FR" b="1" dirty="0"/>
              <a:t>L</a:t>
            </a:r>
            <a:r>
              <a:rPr lang="fr-FR" dirty="0"/>
              <a:t>angue </a:t>
            </a:r>
            <a:r>
              <a:rPr lang="fr-FR" b="1" dirty="0"/>
              <a:t>F</a:t>
            </a:r>
            <a:r>
              <a:rPr lang="fr-FR" dirty="0"/>
              <a:t>rançaise, 2002</a:t>
            </a:r>
          </a:p>
          <a:p>
            <a:r>
              <a:rPr lang="fr-FR" b="1" dirty="0"/>
              <a:t>ICHE</a:t>
            </a:r>
            <a:r>
              <a:rPr lang="fr-FR" dirty="0"/>
              <a:t>: Infect Control </a:t>
            </a:r>
            <a:r>
              <a:rPr lang="fr-FR" dirty="0" err="1"/>
              <a:t>Hosp</a:t>
            </a:r>
            <a:r>
              <a:rPr lang="fr-FR" dirty="0"/>
              <a:t> </a:t>
            </a:r>
            <a:r>
              <a:rPr lang="fr-FR" dirty="0" err="1"/>
              <a:t>Epidemiol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445FC8F9-F02F-7CFF-F15D-2E45DA7CFE4C}"/>
              </a:ext>
            </a:extLst>
          </p:cNvPr>
          <p:cNvSpPr txBox="1"/>
          <p:nvPr/>
        </p:nvSpPr>
        <p:spPr>
          <a:xfrm>
            <a:off x="8520545" y="4405746"/>
            <a:ext cx="12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</a:rPr>
              <a:t>3 mois</a:t>
            </a:r>
          </a:p>
        </p:txBody>
      </p:sp>
      <p:pic>
        <p:nvPicPr>
          <p:cNvPr id="3" name="object 4">
            <a:extLst>
              <a:ext uri="{FF2B5EF4-FFF2-40B4-BE49-F238E27FC236}">
                <a16:creationId xmlns:a16="http://schemas.microsoft.com/office/drawing/2014/main" xmlns="" id="{9B4BE40D-F3F0-8357-BC01-7B78651EC07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09155"/>
            <a:ext cx="12192000" cy="583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4274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15897" y="1589280"/>
            <a:ext cx="10759417" cy="3646488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BAC cause majeure de morbidité et de mortalité</a:t>
            </a:r>
          </a:p>
          <a:p>
            <a:pPr marR="0" lvl="1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Mortalité attribuable &gt; 35% </a:t>
            </a:r>
          </a:p>
          <a:p>
            <a:pPr marR="0" lvl="1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Allongement moyen de la durée de séjour: 24 jours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Utilisation de cathéter central, facteur de risque important de bactériémie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&gt; 250.000 BAC  aux Etats-Unis chaque année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033576" y="6010918"/>
            <a:ext cx="5089214" cy="7017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FFFF00"/>
              </a:buClr>
            </a:pPr>
            <a:r>
              <a:rPr lang="en-US" dirty="0" err="1">
                <a:solidFill>
                  <a:schemeClr val="bg1"/>
                </a:solidFill>
              </a:rPr>
              <a:t>Pittet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et al. </a:t>
            </a:r>
            <a:r>
              <a:rPr lang="en-US" dirty="0">
                <a:solidFill>
                  <a:schemeClr val="bg1"/>
                </a:solidFill>
              </a:rPr>
              <a:t>JAMA 1994; 271 1598-1601.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FFFF00"/>
              </a:buClr>
            </a:pPr>
            <a:r>
              <a:rPr lang="en-US" dirty="0" err="1">
                <a:solidFill>
                  <a:schemeClr val="bg1"/>
                </a:solidFill>
              </a:rPr>
              <a:t>Klevens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et al. </a:t>
            </a:r>
            <a:r>
              <a:rPr lang="en-US" dirty="0">
                <a:solidFill>
                  <a:schemeClr val="bg1"/>
                </a:solidFill>
              </a:rPr>
              <a:t>Public Health Reports 2007;122:160-6.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3FDD16E-0B65-E5FB-BCD5-FEFB51845625}"/>
              </a:ext>
            </a:extLst>
          </p:cNvPr>
          <p:cNvSpPr/>
          <p:nvPr/>
        </p:nvSpPr>
        <p:spPr>
          <a:xfrm>
            <a:off x="1870364" y="0"/>
            <a:ext cx="81256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Quels impacts des Bactériémies associées aux Cathéters centraux?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479721" y="2151811"/>
            <a:ext cx="9232557" cy="2143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Cathéters vasculaires périphériques</a:t>
            </a:r>
            <a:b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(CVP)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1752600" y="1533042"/>
            <a:ext cx="8686800" cy="3412975"/>
          </a:xfrm>
          <a:prstGeom prst="rect">
            <a:avLst/>
          </a:prstGeom>
          <a:ln w="38100">
            <a:solidFill>
              <a:srgbClr val="7030A0"/>
            </a:solidFill>
            <a:prstDash val="dash"/>
          </a:ln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pas laisser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place un cathéter veineux périphérique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	Plus de 72 – 96 heures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Afin de réduire le risque d’infection ou de phlébite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243572" y="5932805"/>
            <a:ext cx="770485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/>
              <a:t>Guideline for the </a:t>
            </a:r>
            <a:r>
              <a:rPr lang="fr-FR" sz="2000" dirty="0" err="1"/>
              <a:t>prevention</a:t>
            </a:r>
            <a:r>
              <a:rPr lang="fr-FR" sz="2000" dirty="0"/>
              <a:t> of </a:t>
            </a:r>
            <a:r>
              <a:rPr lang="fr-FR" sz="2000" dirty="0" err="1"/>
              <a:t>intravascular</a:t>
            </a:r>
            <a:r>
              <a:rPr lang="fr-FR" sz="2000" dirty="0"/>
              <a:t> </a:t>
            </a:r>
            <a:r>
              <a:rPr lang="fr-FR" sz="2000" dirty="0" err="1"/>
              <a:t>catheter</a:t>
            </a:r>
            <a:r>
              <a:rPr lang="fr-FR" sz="2000" dirty="0"/>
              <a:t>-</a:t>
            </a:r>
            <a:r>
              <a:rPr lang="fr-FR" sz="2000" dirty="0" err="1"/>
              <a:t>related</a:t>
            </a:r>
            <a:r>
              <a:rPr lang="fr-FR" sz="2000" dirty="0"/>
              <a:t> infections, 2011</a:t>
            </a:r>
          </a:p>
          <a:p>
            <a:r>
              <a:rPr lang="fr-FR" sz="2000" dirty="0" err="1"/>
              <a:t>Centers</a:t>
            </a:r>
            <a:r>
              <a:rPr lang="fr-FR" sz="2000" dirty="0"/>
              <a:t> for </a:t>
            </a:r>
            <a:r>
              <a:rPr lang="fr-FR" sz="2000" dirty="0" err="1"/>
              <a:t>Disease</a:t>
            </a:r>
            <a:r>
              <a:rPr lang="fr-FR" sz="2000" dirty="0"/>
              <a:t> Control and </a:t>
            </a:r>
            <a:r>
              <a:rPr lang="fr-FR" sz="2000" dirty="0" err="1"/>
              <a:t>Prevention</a:t>
            </a:r>
            <a:r>
              <a:rPr lang="fr-FR" sz="2000" dirty="0"/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394A39E-302D-49AA-FCA2-28572A2B5C31}"/>
              </a:ext>
            </a:extLst>
          </p:cNvPr>
          <p:cNvSpPr/>
          <p:nvPr/>
        </p:nvSpPr>
        <p:spPr>
          <a:xfrm>
            <a:off x="2654786" y="0"/>
            <a:ext cx="4894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infections CVP 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774563" y="1203482"/>
            <a:ext cx="10642874" cy="5143536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1. Stop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orders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Prescription médicale limitée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dans le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temps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Par exemple, un cathéter périphérique est prescrit pour 3 ou 4 jours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Il sera donc systématiquement retiré à la fin de cette période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2.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Reminder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Système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qui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rappelle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quotidiennement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au médecin et à l’infirmière qu’un dispositif médical est présent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Meddings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J. et al.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Systematic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review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and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meta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analysis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. CID 2010;51:550-560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C350883-7AA2-5EAB-1A8F-2586BEAD977F}"/>
              </a:ext>
            </a:extLst>
          </p:cNvPr>
          <p:cNvSpPr/>
          <p:nvPr/>
        </p:nvSpPr>
        <p:spPr>
          <a:xfrm>
            <a:off x="2654786" y="0"/>
            <a:ext cx="4894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infections CVP 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434280" y="0"/>
            <a:ext cx="8350696" cy="6178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Check-list de l’insertion des cathéters périphériques</a:t>
            </a:r>
          </a:p>
        </p:txBody>
      </p:sp>
      <p:sp>
        <p:nvSpPr>
          <p:cNvPr id="3" name="Rectangle 3"/>
          <p:cNvSpPr txBox="1">
            <a:spLocks/>
          </p:cNvSpPr>
          <p:nvPr/>
        </p:nvSpPr>
        <p:spPr>
          <a:xfrm>
            <a:off x="659033" y="618285"/>
            <a:ext cx="10824518" cy="5357813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Eléments à valider: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Evaluation du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besoin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d’un cathéter périphérique+++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Hygiène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des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mains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avec une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solution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hydro-alcoolique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port de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gants non stériles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non talqués avant de réaliser la procédure et après retrait des gants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lvl="1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Désinfection de la peau (2 temps si macroscopiquement propre ou 4 temps)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laissant à l’antiseptique le temps de sécher (</a:t>
            </a:r>
            <a:r>
              <a:rPr lang="fr-FR" sz="2400" dirty="0"/>
              <a:t>Question de la </a:t>
            </a:r>
            <a:r>
              <a:rPr lang="fr-FR" sz="2400" dirty="0" err="1"/>
              <a:t>chlorhexidine</a:t>
            </a:r>
            <a:r>
              <a:rPr kumimoji="0" lang="fr-FR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2%???)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Insertion aseptique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cathéter sécurisé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Fixation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cathéter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Couverture du cathéter par un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pansement transparent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Date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heure de pose du cathéter placés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sur le pansement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51520" y="0"/>
            <a:ext cx="8640959" cy="7254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Check-list de l’entretien des cathéters périphériques</a:t>
            </a: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49838" y="714375"/>
            <a:ext cx="12084496" cy="6143625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Effectuer une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friction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avec une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solution hydro-alcoolique avant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et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après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 contact avec le patient, avant toute manipulation de la ligne veineuse, site d’injection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Vérifier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quotidiennement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si le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cathéter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est toujours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nécessaire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Si ce n’est pas le cas le cathéter doit être enlevé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Examen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site d’insertion au moins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1 fois / jour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pour rechercher des signes d’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infection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Un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pansement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transparent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intact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adhérent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sec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doit être présent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tubulures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doivent être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remplacées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immédiatement après administration de sang ou de produits sanguins et toutes les 72 heures pour les autres produits si nécessité de garder</a:t>
            </a:r>
            <a:r>
              <a:rPr kumimoji="0" lang="fr-FR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le CVP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Manipulation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de la ligne veineuse, raccords, sites d’injection à l’aide de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compresses stériles imbibées d’antiseptique alcoolique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Les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cathéters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périphériques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doivent être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retirés: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après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72 à 96 heures ou plus tôt s’ils ne sont plus utiles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!!!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98471" y="892216"/>
            <a:ext cx="8856133" cy="173960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086" marR="6773" indent="-5927" algn="ctr">
              <a:spcBef>
                <a:spcPts val="127"/>
              </a:spcBef>
            </a:pPr>
            <a:r>
              <a:rPr sz="3733" spc="-20" dirty="0">
                <a:solidFill>
                  <a:srgbClr val="FFFFFF"/>
                </a:solidFill>
                <a:latin typeface="Trebuchet MS"/>
                <a:cs typeface="Trebuchet MS"/>
              </a:rPr>
              <a:t>Recommandations</a:t>
            </a:r>
            <a:r>
              <a:rPr sz="3733" spc="4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pour 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373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prévention des </a:t>
            </a:r>
            <a:r>
              <a:rPr sz="3733" spc="-1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infections</a:t>
            </a:r>
            <a:r>
              <a:rPr sz="3733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associées</a:t>
            </a:r>
            <a:r>
              <a:rPr sz="3733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aux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cathéters 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périphériques</a:t>
            </a:r>
            <a:r>
              <a:rPr sz="3733" spc="2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vasculaires</a:t>
            </a:r>
            <a:r>
              <a:rPr sz="3733" spc="8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et</a:t>
            </a:r>
            <a:r>
              <a:rPr sz="3733" spc="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sous-cutanés</a:t>
            </a:r>
            <a:endParaRPr sz="3733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9931" y="4183989"/>
            <a:ext cx="695112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dirty="0">
                <a:solidFill>
                  <a:srgbClr val="212239"/>
                </a:solidFill>
                <a:latin typeface="Georgia"/>
                <a:cs typeface="Georgia"/>
              </a:rPr>
              <a:t>20</a:t>
            </a:r>
            <a:r>
              <a:rPr sz="2400" spc="-13" dirty="0">
                <a:solidFill>
                  <a:srgbClr val="212239"/>
                </a:solidFill>
                <a:latin typeface="Georgia"/>
                <a:cs typeface="Georgia"/>
              </a:rPr>
              <a:t>1</a:t>
            </a:r>
            <a:r>
              <a:rPr sz="2400" dirty="0">
                <a:solidFill>
                  <a:srgbClr val="212239"/>
                </a:solidFill>
                <a:latin typeface="Georgia"/>
                <a:cs typeface="Georgia"/>
              </a:rPr>
              <a:t>9</a:t>
            </a:r>
            <a:endParaRPr sz="2400">
              <a:latin typeface="Georgia"/>
              <a:cs typeface="Georg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537" y="5544199"/>
            <a:ext cx="2554872" cy="800763"/>
          </a:xfrm>
          <a:prstGeom prst="rect">
            <a:avLst/>
          </a:prstGeom>
        </p:spPr>
      </p:pic>
      <p:pic>
        <p:nvPicPr>
          <p:cNvPr id="6" name="object 5">
            <a:extLst>
              <a:ext uri="{FF2B5EF4-FFF2-40B4-BE49-F238E27FC236}">
                <a16:creationId xmlns:a16="http://schemas.microsoft.com/office/drawing/2014/main" xmlns="" id="{DE477C79-F085-999A-947E-32E450200CC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55574" y="3988697"/>
            <a:ext cx="2358304" cy="259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38697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587" y="1323601"/>
            <a:ext cx="6211147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Introduction </a:t>
            </a:r>
            <a:r>
              <a:rPr sz="4267" dirty="0">
                <a:solidFill>
                  <a:srgbClr val="212239"/>
                </a:solidFill>
                <a:latin typeface="+mn-lt"/>
                <a:cs typeface="Trebuchet MS"/>
              </a:rPr>
              <a:t>-</a:t>
            </a:r>
            <a:r>
              <a:rPr sz="4267" spc="-40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i="1" spc="-7" dirty="0">
                <a:solidFill>
                  <a:srgbClr val="006FC0"/>
                </a:solidFill>
                <a:latin typeface="+mn-lt"/>
                <a:cs typeface="Trebuchet MS"/>
              </a:rPr>
              <a:t>Prévalence</a:t>
            </a:r>
            <a:endParaRPr sz="4267">
              <a:latin typeface="+mn-lt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0891" y="2409613"/>
            <a:ext cx="10558779" cy="381683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58131" marR="301406" indent="-342045">
              <a:spcBef>
                <a:spcPts val="12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13" dirty="0">
                <a:solidFill>
                  <a:srgbClr val="162C4F"/>
                </a:solidFill>
                <a:cs typeface="Georgia"/>
              </a:rPr>
              <a:t>Les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cathéters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périphériques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vasculaires</a:t>
            </a:r>
            <a:r>
              <a:rPr sz="2133" spc="9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et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sous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cutanés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sont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dispositifs</a:t>
            </a:r>
            <a:r>
              <a:rPr sz="2133" spc="7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invasifs </a:t>
            </a:r>
            <a:r>
              <a:rPr sz="2133" spc="-50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largement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utilisés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dans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nos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établissements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soins.</a:t>
            </a:r>
            <a:endParaRPr sz="2133" dirty="0">
              <a:cs typeface="Georgia"/>
            </a:endParaRPr>
          </a:p>
          <a:p>
            <a:pPr>
              <a:spcBef>
                <a:spcPts val="27"/>
              </a:spcBef>
              <a:buClr>
                <a:srgbClr val="9F4DA2"/>
              </a:buClr>
              <a:buFont typeface="Georgia"/>
              <a:buChar char="•"/>
            </a:pPr>
            <a:endParaRPr sz="2933" dirty="0">
              <a:cs typeface="Georgia"/>
            </a:endParaRPr>
          </a:p>
          <a:p>
            <a:pPr marL="358131" indent="-342045">
              <a:spcBef>
                <a:spcPts val="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Lors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l’enquête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nationale</a:t>
            </a:r>
            <a:r>
              <a:rPr sz="2133" spc="4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prévalence</a:t>
            </a:r>
            <a:r>
              <a:rPr sz="2133" spc="8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des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Infections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Associées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aux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Soins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(IAS)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</a:t>
            </a:r>
            <a:endParaRPr sz="2133" dirty="0">
              <a:cs typeface="Georgia"/>
            </a:endParaRPr>
          </a:p>
          <a:p>
            <a:pPr marL="358131"/>
            <a:r>
              <a:rPr sz="2133" spc="-7" dirty="0">
                <a:solidFill>
                  <a:srgbClr val="162C4F"/>
                </a:solidFill>
                <a:cs typeface="Georgia"/>
              </a:rPr>
              <a:t>2017</a:t>
            </a:r>
            <a:endParaRPr sz="2133" dirty="0">
              <a:cs typeface="Georgia"/>
            </a:endParaRPr>
          </a:p>
          <a:p>
            <a:pPr marL="419090">
              <a:spcBef>
                <a:spcPts val="407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sur</a:t>
            </a:r>
            <a:r>
              <a:rPr sz="1867" spc="-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80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998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patients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hospitalisés</a:t>
            </a:r>
            <a:r>
              <a:rPr sz="1867" spc="-4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un</a:t>
            </a:r>
            <a:r>
              <a:rPr sz="1867" spc="-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jour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donné</a:t>
            </a:r>
            <a:endParaRPr sz="1867" dirty="0">
              <a:cs typeface="Georgia"/>
            </a:endParaRPr>
          </a:p>
          <a:p>
            <a:pPr marL="809393">
              <a:spcBef>
                <a:spcPts val="413"/>
              </a:spcBef>
              <a:tabLst>
                <a:tab pos="1101486" algn="l"/>
              </a:tabLst>
            </a:pPr>
            <a:r>
              <a:rPr sz="1600" dirty="0">
                <a:solidFill>
                  <a:srgbClr val="162C4F"/>
                </a:solidFill>
                <a:cs typeface="Georgia"/>
              </a:rPr>
              <a:t>19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dirty="0">
                <a:solidFill>
                  <a:srgbClr val="162C4F"/>
                </a:solidFill>
                <a:cs typeface="Georgia"/>
              </a:rPr>
              <a:t>217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 (24%)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étaient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porteurs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d’un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cathéter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périphérique</a:t>
            </a:r>
            <a:endParaRPr sz="1600" dirty="0">
              <a:cs typeface="Georgia"/>
            </a:endParaRPr>
          </a:p>
          <a:p>
            <a:pPr marL="809393">
              <a:spcBef>
                <a:spcPts val="400"/>
              </a:spcBef>
              <a:tabLst>
                <a:tab pos="1101486" algn="l"/>
              </a:tabLst>
            </a:pPr>
            <a:r>
              <a:rPr sz="1600" spc="-7" dirty="0">
                <a:solidFill>
                  <a:srgbClr val="162C4F"/>
                </a:solidFill>
                <a:cs typeface="Georgia"/>
              </a:rPr>
              <a:t>et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dirty="0">
                <a:solidFill>
                  <a:srgbClr val="162C4F"/>
                </a:solidFill>
                <a:cs typeface="Georgia"/>
              </a:rPr>
              <a:t>3286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(4%)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d’un cathéter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sous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cutané</a:t>
            </a:r>
            <a:endParaRPr sz="1600" dirty="0">
              <a:cs typeface="Georgia"/>
            </a:endParaRPr>
          </a:p>
          <a:p>
            <a:pPr>
              <a:lnSpc>
                <a:spcPct val="100000"/>
              </a:lnSpc>
            </a:pPr>
            <a:endParaRPr sz="1733" dirty="0">
              <a:cs typeface="Georgia"/>
            </a:endParaRPr>
          </a:p>
          <a:p>
            <a:pPr marL="358131" marR="216741" indent="-342045">
              <a:spcBef>
                <a:spcPts val="137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13" dirty="0">
                <a:solidFill>
                  <a:srgbClr val="162C4F"/>
                </a:solidFill>
                <a:cs typeface="Georgia"/>
              </a:rPr>
              <a:t>Chiffres</a:t>
            </a:r>
            <a:r>
              <a:rPr sz="2133" spc="7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que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l’on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peut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rapporter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aux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12,7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millions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patients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hospitalisés</a:t>
            </a:r>
            <a:r>
              <a:rPr sz="2133" spc="7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en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France </a:t>
            </a:r>
            <a:r>
              <a:rPr sz="2133" spc="-49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en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2017</a:t>
            </a:r>
            <a:endParaRPr sz="2133" dirty="0"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700256" y="82972"/>
            <a:ext cx="11006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3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54934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587" y="1323601"/>
            <a:ext cx="2678007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i="1" spc="-7" dirty="0">
                <a:solidFill>
                  <a:srgbClr val="006FC0"/>
                </a:solidFill>
                <a:latin typeface="+mn-lt"/>
                <a:cs typeface="Trebuchet MS"/>
              </a:rPr>
              <a:t>Prévention</a:t>
            </a:r>
            <a:endParaRPr sz="4267">
              <a:latin typeface="+mn-lt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4709" y="2527131"/>
            <a:ext cx="7708900" cy="3731385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58131" marR="93131" indent="-342045">
              <a:spcBef>
                <a:spcPts val="13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400" dirty="0">
                <a:solidFill>
                  <a:srgbClr val="162C4F"/>
                </a:solidFill>
                <a:cs typeface="Georgia"/>
              </a:rPr>
              <a:t>Leur</a:t>
            </a:r>
            <a:r>
              <a:rPr sz="2400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prévention</a:t>
            </a:r>
            <a:r>
              <a:rPr sz="2400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concerne</a:t>
            </a:r>
            <a:r>
              <a:rPr sz="24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dirty="0">
                <a:solidFill>
                  <a:srgbClr val="162C4F"/>
                </a:solidFill>
                <a:cs typeface="Georgia"/>
              </a:rPr>
              <a:t>les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 établissements</a:t>
            </a:r>
            <a:r>
              <a:rPr sz="24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400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dirty="0">
                <a:solidFill>
                  <a:srgbClr val="162C4F"/>
                </a:solidFill>
                <a:cs typeface="Georgia"/>
              </a:rPr>
              <a:t>santé </a:t>
            </a:r>
            <a:r>
              <a:rPr sz="2400" spc="-56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dirty="0">
                <a:solidFill>
                  <a:srgbClr val="162C4F"/>
                </a:solidFill>
                <a:cs typeface="Georgia"/>
              </a:rPr>
              <a:t>et</a:t>
            </a:r>
            <a:r>
              <a:rPr sz="24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médicaux</a:t>
            </a:r>
            <a:r>
              <a:rPr sz="2400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sociaux et</a:t>
            </a:r>
            <a:r>
              <a:rPr sz="240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400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ville</a:t>
            </a:r>
            <a:endParaRPr sz="2400" dirty="0">
              <a:cs typeface="Georgia"/>
            </a:endParaRPr>
          </a:p>
          <a:p>
            <a:pPr>
              <a:spcBef>
                <a:spcPts val="40"/>
              </a:spcBef>
              <a:buClr>
                <a:srgbClr val="9F4DA2"/>
              </a:buClr>
              <a:buFont typeface="Georgia"/>
              <a:buChar char="•"/>
            </a:pPr>
            <a:endParaRPr sz="3200" dirty="0">
              <a:cs typeface="Georgia"/>
            </a:endParaRPr>
          </a:p>
          <a:p>
            <a:pPr marL="358131" indent="-342045"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400" spc="-7" dirty="0">
                <a:solidFill>
                  <a:srgbClr val="162C4F"/>
                </a:solidFill>
                <a:cs typeface="Georgia"/>
              </a:rPr>
              <a:t>Elle</a:t>
            </a:r>
            <a:r>
              <a:rPr sz="240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est</a:t>
            </a:r>
            <a:r>
              <a:rPr sz="24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d’ailleurs</a:t>
            </a:r>
            <a:r>
              <a:rPr sz="2400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inscrite</a:t>
            </a:r>
            <a:endParaRPr sz="2400" dirty="0">
              <a:cs typeface="Georgia"/>
            </a:endParaRPr>
          </a:p>
          <a:p>
            <a:pPr marL="748435" marR="249760" indent="-330192">
              <a:spcBef>
                <a:spcPts val="427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Dans</a:t>
            </a:r>
            <a:r>
              <a:rPr sz="1867" spc="-4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le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PROPIAS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2015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notamment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dans</a:t>
            </a:r>
            <a:r>
              <a:rPr sz="1867" spc="-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son</a:t>
            </a:r>
            <a:r>
              <a:rPr sz="1867" spc="-4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axe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3 «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Réduire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les </a:t>
            </a:r>
            <a:r>
              <a:rPr sz="1867" spc="-4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risques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infectieux associés </a:t>
            </a:r>
            <a:r>
              <a:rPr sz="1867" dirty="0">
                <a:solidFill>
                  <a:srgbClr val="B8923A"/>
                </a:solidFill>
                <a:cs typeface="Georgia"/>
              </a:rPr>
              <a:t>aux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actes </a:t>
            </a:r>
            <a:r>
              <a:rPr sz="1867" dirty="0">
                <a:solidFill>
                  <a:srgbClr val="B8923A"/>
                </a:solidFill>
                <a:cs typeface="Georgia"/>
              </a:rPr>
              <a:t>invasifs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tout </a:t>
            </a:r>
            <a:r>
              <a:rPr sz="1867" dirty="0">
                <a:solidFill>
                  <a:srgbClr val="B8923A"/>
                </a:solidFill>
                <a:cs typeface="Georgia"/>
              </a:rPr>
              <a:t>au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long du 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parcours</a:t>
            </a:r>
            <a:r>
              <a:rPr sz="1867" spc="-6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santé</a:t>
            </a:r>
            <a:r>
              <a:rPr sz="1867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»</a:t>
            </a:r>
            <a:endParaRPr sz="1867" dirty="0">
              <a:cs typeface="Georgia"/>
            </a:endParaRPr>
          </a:p>
          <a:p>
            <a:pPr marL="748435" marR="6773" indent="-330192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Ainsi que dans les nouvelles </a:t>
            </a:r>
            <a:r>
              <a:rPr sz="1867" dirty="0">
                <a:solidFill>
                  <a:srgbClr val="B8923A"/>
                </a:solidFill>
                <a:cs typeface="Georgia"/>
              </a:rPr>
              <a:t>missions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nationales des CPIAS sous la </a:t>
            </a:r>
            <a:r>
              <a:rPr sz="1867" spc="-4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coordination </a:t>
            </a:r>
            <a:r>
              <a:rPr sz="1867" dirty="0">
                <a:solidFill>
                  <a:srgbClr val="B8923A"/>
                </a:solidFill>
                <a:cs typeface="Georgia"/>
              </a:rPr>
              <a:t>de Santé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Publique France, incitant </a:t>
            </a:r>
            <a:r>
              <a:rPr sz="1867" dirty="0">
                <a:solidFill>
                  <a:srgbClr val="B8923A"/>
                </a:solidFill>
                <a:cs typeface="Georgia"/>
              </a:rPr>
              <a:t>notamment à 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participer </a:t>
            </a:r>
            <a:r>
              <a:rPr sz="1867" dirty="0">
                <a:solidFill>
                  <a:srgbClr val="B8923A"/>
                </a:solidFill>
                <a:cs typeface="Georgia"/>
              </a:rPr>
              <a:t>à SPIADI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(Surveillance </a:t>
            </a:r>
            <a:r>
              <a:rPr sz="1867" dirty="0">
                <a:solidFill>
                  <a:srgbClr val="B8923A"/>
                </a:solidFill>
                <a:cs typeface="Georgia"/>
              </a:rPr>
              <a:t>et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Prévention des Infections 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Associées </a:t>
            </a:r>
            <a:r>
              <a:rPr sz="1867" dirty="0">
                <a:solidFill>
                  <a:srgbClr val="B8923A"/>
                </a:solidFill>
                <a:cs typeface="Georgia"/>
              </a:rPr>
              <a:t>aux Dispositifs Invasifs)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proposée par le CPIAS Centre 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Centre</a:t>
            </a:r>
            <a:r>
              <a:rPr sz="1867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Val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 de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Loire.</a:t>
            </a:r>
            <a:endParaRPr sz="1867" dirty="0">
              <a:cs typeface="Georg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6421" y="1855215"/>
            <a:ext cx="2253996" cy="223435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23301" y="4869163"/>
            <a:ext cx="3334681" cy="111858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698225" y="82972"/>
            <a:ext cx="11260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7149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587" y="1323601"/>
            <a:ext cx="3481493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i="1" spc="-7" dirty="0">
                <a:solidFill>
                  <a:srgbClr val="006FC0"/>
                </a:solidFill>
                <a:latin typeface="+mn-lt"/>
                <a:cs typeface="Trebuchet MS"/>
              </a:rPr>
              <a:t>Comp</a:t>
            </a:r>
            <a:r>
              <a:rPr sz="4267" i="1" spc="7" dirty="0">
                <a:solidFill>
                  <a:srgbClr val="006FC0"/>
                </a:solidFill>
                <a:latin typeface="+mn-lt"/>
                <a:cs typeface="Trebuchet MS"/>
              </a:rPr>
              <a:t>l</a:t>
            </a:r>
            <a:r>
              <a:rPr sz="4267" i="1" dirty="0">
                <a:solidFill>
                  <a:srgbClr val="006FC0"/>
                </a:solidFill>
                <a:latin typeface="+mn-lt"/>
                <a:cs typeface="Trebuchet MS"/>
              </a:rPr>
              <a:t>ications</a:t>
            </a:r>
            <a:endParaRPr sz="4267" dirty="0">
              <a:latin typeface="+mn-lt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0891" y="2440600"/>
            <a:ext cx="10069407" cy="2025339"/>
          </a:xfrm>
          <a:prstGeom prst="rect">
            <a:avLst/>
          </a:prstGeom>
        </p:spPr>
        <p:txBody>
          <a:bodyPr vert="horz" wrap="square" lIns="0" tIns="77892" rIns="0" bIns="0" rtlCol="0">
            <a:spAutoFit/>
          </a:bodyPr>
          <a:lstStyle/>
          <a:p>
            <a:pPr marL="358131" marR="6773" indent="-342045">
              <a:lnSpc>
                <a:spcPts val="2053"/>
              </a:lnSpc>
              <a:spcBef>
                <a:spcPts val="612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13" dirty="0">
                <a:solidFill>
                  <a:srgbClr val="162C4F"/>
                </a:solidFill>
                <a:cs typeface="Georgia"/>
              </a:rPr>
              <a:t>Leurs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complications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infectieuses,</a:t>
            </a:r>
            <a:r>
              <a:rPr sz="2133" spc="8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bien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que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moins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surveillées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et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sûrement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moins 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fréquentes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que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celles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liées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aux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cathéters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centraux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n’en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sont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pas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moins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un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sujet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 </a:t>
            </a:r>
            <a:r>
              <a:rPr sz="2133" spc="-49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préoccupation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pour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nous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tous.</a:t>
            </a:r>
            <a:endParaRPr sz="2133" dirty="0">
              <a:cs typeface="Georgia"/>
            </a:endParaRPr>
          </a:p>
          <a:p>
            <a:pPr>
              <a:lnSpc>
                <a:spcPct val="100000"/>
              </a:lnSpc>
              <a:buClr>
                <a:srgbClr val="9F4DA2"/>
              </a:buClr>
              <a:buFont typeface="Georgia"/>
              <a:buChar char="•"/>
            </a:pPr>
            <a:endParaRPr sz="2067" dirty="0">
              <a:cs typeface="Georgia"/>
            </a:endParaRPr>
          </a:p>
          <a:p>
            <a:pPr marL="358131" indent="-342045"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Dans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une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récente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revue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littérature,</a:t>
            </a:r>
            <a:endParaRPr sz="2133" dirty="0">
              <a:cs typeface="Georgia"/>
            </a:endParaRPr>
          </a:p>
          <a:p>
            <a:pPr marL="419090">
              <a:spcBef>
                <a:spcPts val="33"/>
              </a:spcBef>
              <a:tabLst>
                <a:tab pos="748435" algn="l"/>
              </a:tabLst>
            </a:pPr>
            <a:r>
              <a:rPr sz="1600" dirty="0">
                <a:solidFill>
                  <a:srgbClr val="B8923A"/>
                </a:solidFill>
                <a:cs typeface="Georgia"/>
              </a:rPr>
              <a:t>▫	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Incidence</a:t>
            </a:r>
            <a:r>
              <a:rPr sz="1600" spc="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des 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bactériémies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sur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CVP</a:t>
            </a:r>
            <a:r>
              <a:rPr sz="1600" spc="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autour</a:t>
            </a:r>
            <a:r>
              <a:rPr sz="1600" spc="-47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600" spc="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0.2%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ou 0.5</a:t>
            </a:r>
            <a:r>
              <a:rPr sz="1600" spc="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/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1000</a:t>
            </a:r>
            <a:r>
              <a:rPr sz="1600" spc="27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jours</a:t>
            </a:r>
            <a:r>
              <a:rPr sz="1600" spc="-4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600" spc="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cathéters</a:t>
            </a:r>
            <a:endParaRPr sz="1600" dirty="0">
              <a:cs typeface="Georgia"/>
            </a:endParaRPr>
          </a:p>
          <a:p>
            <a:pPr marL="419090">
              <a:spcBef>
                <a:spcPts val="20"/>
              </a:spcBef>
              <a:tabLst>
                <a:tab pos="748435" algn="l"/>
              </a:tabLst>
            </a:pPr>
            <a:r>
              <a:rPr sz="1600" dirty="0">
                <a:solidFill>
                  <a:srgbClr val="B8923A"/>
                </a:solidFill>
                <a:cs typeface="Georgia"/>
              </a:rPr>
              <a:t>▫	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Cathéters</a:t>
            </a:r>
            <a:r>
              <a:rPr sz="1600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périphériques</a:t>
            </a:r>
            <a:r>
              <a:rPr sz="1600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=</a:t>
            </a:r>
            <a:r>
              <a:rPr sz="1600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22%</a:t>
            </a:r>
            <a:r>
              <a:rPr sz="1600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toutes</a:t>
            </a:r>
            <a:r>
              <a:rPr sz="1600" spc="-6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les</a:t>
            </a:r>
            <a:r>
              <a:rPr sz="1600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bactériémies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sur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cathéter</a:t>
            </a:r>
            <a:endParaRPr sz="1600" dirty="0"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34125" y="5284149"/>
            <a:ext cx="3103880" cy="263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600" i="1" spc="-7" dirty="0">
                <a:solidFill>
                  <a:schemeClr val="bg1"/>
                </a:solidFill>
                <a:cs typeface="Georgia"/>
              </a:rPr>
              <a:t>Mermel</a:t>
            </a:r>
            <a:r>
              <a:rPr sz="1600" i="1" spc="-40" dirty="0">
                <a:solidFill>
                  <a:schemeClr val="bg1"/>
                </a:solidFill>
                <a:cs typeface="Georgia"/>
              </a:rPr>
              <a:t> </a:t>
            </a:r>
            <a:r>
              <a:rPr sz="1600" i="1" dirty="0">
                <a:solidFill>
                  <a:schemeClr val="bg1"/>
                </a:solidFill>
                <a:cs typeface="Georgia"/>
              </a:rPr>
              <a:t>et</a:t>
            </a:r>
            <a:r>
              <a:rPr sz="1600" i="1" spc="-27" dirty="0">
                <a:solidFill>
                  <a:schemeClr val="bg1"/>
                </a:solidFill>
                <a:cs typeface="Georgia"/>
              </a:rPr>
              <a:t> </a:t>
            </a:r>
            <a:r>
              <a:rPr sz="1600" i="1" spc="-7" dirty="0">
                <a:solidFill>
                  <a:schemeClr val="bg1"/>
                </a:solidFill>
                <a:cs typeface="Georgia"/>
              </a:rPr>
              <a:t>al. Clin Infect Dis.</a:t>
            </a:r>
            <a:r>
              <a:rPr sz="1600" i="1" spc="-13" dirty="0">
                <a:solidFill>
                  <a:schemeClr val="bg1"/>
                </a:solidFill>
                <a:cs typeface="Georgia"/>
              </a:rPr>
              <a:t> </a:t>
            </a:r>
            <a:r>
              <a:rPr sz="1600" i="1" dirty="0">
                <a:solidFill>
                  <a:schemeClr val="bg1"/>
                </a:solidFill>
                <a:cs typeface="Georgia"/>
              </a:rPr>
              <a:t>2017</a:t>
            </a:r>
            <a:endParaRPr sz="1600" dirty="0">
              <a:solidFill>
                <a:schemeClr val="bg1"/>
              </a:solidFill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704320" y="82972"/>
            <a:ext cx="1066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5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560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838200" y="994347"/>
            <a:ext cx="10515600" cy="5143217"/>
          </a:xfrm>
        </p:spPr>
        <p:txBody>
          <a:bodyPr>
            <a:noAutofit/>
          </a:bodyPr>
          <a:lstStyle/>
          <a:p>
            <a:r>
              <a:rPr lang="fr-FR" sz="2400" b="1" dirty="0"/>
              <a:t>Infection liée au cathéter</a:t>
            </a:r>
          </a:p>
          <a:p>
            <a:pPr marL="457200" lvl="1" indent="0">
              <a:buNone/>
            </a:pPr>
            <a:r>
              <a:rPr lang="fr-FR" sz="2000" dirty="0"/>
              <a:t>- Signes locaux +/- généraux</a:t>
            </a:r>
          </a:p>
          <a:p>
            <a:pPr marL="457200" lvl="1" indent="0">
              <a:buNone/>
            </a:pPr>
            <a:r>
              <a:rPr lang="fr-FR" sz="2000" dirty="0"/>
              <a:t>- Hémocultures sur cathéter peut être positive </a:t>
            </a:r>
          </a:p>
          <a:p>
            <a:pPr marL="457200" lvl="1" indent="0">
              <a:buNone/>
            </a:pPr>
            <a:r>
              <a:rPr lang="fr-FR" sz="2000" dirty="0"/>
              <a:t>- Hémocultures périphériques négatives</a:t>
            </a:r>
          </a:p>
          <a:p>
            <a:pPr marL="457200" lvl="1" indent="0">
              <a:buNone/>
            </a:pPr>
            <a:endParaRPr lang="fr-FR" sz="1800" dirty="0"/>
          </a:p>
          <a:p>
            <a:r>
              <a:rPr lang="fr-FR" sz="2400" b="1" dirty="0"/>
              <a:t>Bactériémie liée au cathéter</a:t>
            </a:r>
          </a:p>
          <a:p>
            <a:pPr marL="457200" lvl="1" indent="0">
              <a:buNone/>
            </a:pPr>
            <a:r>
              <a:rPr lang="fr-FR" sz="2000" dirty="0"/>
              <a:t>- Bactériémie (hémoculture périphérique +) dans les 48h autour du retrait du cathéter (ou suspicion)</a:t>
            </a:r>
          </a:p>
          <a:p>
            <a:pPr marL="392113" lvl="1" indent="0">
              <a:buNone/>
            </a:pPr>
            <a:r>
              <a:rPr lang="fr-FR" sz="2000" dirty="0"/>
              <a:t>ET</a:t>
            </a:r>
          </a:p>
          <a:p>
            <a:pPr marL="457200" lvl="1" indent="0">
              <a:buNone/>
            </a:pPr>
            <a:r>
              <a:rPr lang="fr-FR" sz="2000" dirty="0"/>
              <a:t>- Soit même germe / site d’insertion, ou culture cathéter ≥ 10</a:t>
            </a:r>
            <a:r>
              <a:rPr lang="fr-FR" sz="2000" baseline="30000" dirty="0"/>
              <a:t>3</a:t>
            </a:r>
            <a:r>
              <a:rPr lang="fr-FR" sz="2000" dirty="0"/>
              <a:t>ufc/ml</a:t>
            </a:r>
          </a:p>
          <a:p>
            <a:pPr marL="457200" lvl="1" indent="0">
              <a:buNone/>
            </a:pPr>
            <a:r>
              <a:rPr lang="fr-FR" sz="2000" dirty="0"/>
              <a:t>- Soit différentiel de pousse &gt; 2h en faveur hémoculture/cathéter</a:t>
            </a:r>
          </a:p>
          <a:p>
            <a:pPr marL="457200" lvl="1" indent="0">
              <a:buNone/>
            </a:pPr>
            <a:endParaRPr lang="fr-FR" sz="1800" dirty="0"/>
          </a:p>
          <a:p>
            <a:r>
              <a:rPr lang="fr-FR" sz="2400" b="1" dirty="0"/>
              <a:t>Bactériémie persistante:</a:t>
            </a:r>
          </a:p>
          <a:p>
            <a:pPr marL="457200" lvl="1" indent="0">
              <a:buNone/>
            </a:pPr>
            <a:r>
              <a:rPr lang="fr-FR" sz="2000" dirty="0"/>
              <a:t>- Hémoculture + après 3j de traitement adapté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1914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Définitions</a:t>
            </a:r>
          </a:p>
        </p:txBody>
      </p:sp>
    </p:spTree>
    <p:extLst>
      <p:ext uri="{BB962C8B-B14F-4D97-AF65-F5344CB8AC3E}">
        <p14:creationId xmlns:p14="http://schemas.microsoft.com/office/powerpoint/2010/main" xmlns="" val="6693040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2">
            <a:extLst>
              <a:ext uri="{FF2B5EF4-FFF2-40B4-BE49-F238E27FC236}">
                <a16:creationId xmlns:a16="http://schemas.microsoft.com/office/drawing/2014/main" xmlns="" id="{3558ACCC-5F9C-FF3B-3196-AB27CA6090C8}"/>
              </a:ext>
            </a:extLst>
          </p:cNvPr>
          <p:cNvGrpSpPr/>
          <p:nvPr/>
        </p:nvGrpSpPr>
        <p:grpSpPr>
          <a:xfrm>
            <a:off x="709169" y="1936497"/>
            <a:ext cx="10800079" cy="3202940"/>
            <a:chOff x="531876" y="1452372"/>
            <a:chExt cx="8100059" cy="2402205"/>
          </a:xfrm>
        </p:grpSpPr>
        <p:pic>
          <p:nvPicPr>
            <p:cNvPr id="5" name="object 3">
              <a:extLst>
                <a:ext uri="{FF2B5EF4-FFF2-40B4-BE49-F238E27FC236}">
                  <a16:creationId xmlns:a16="http://schemas.microsoft.com/office/drawing/2014/main" xmlns="" id="{57C3DCF5-C8B0-4CF5-9560-25108DE32C1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5295" y="1458835"/>
              <a:ext cx="6734556" cy="535651"/>
            </a:xfrm>
            <a:prstGeom prst="rect">
              <a:avLst/>
            </a:prstGeom>
          </p:spPr>
        </p:pic>
        <p:pic>
          <p:nvPicPr>
            <p:cNvPr id="6" name="object 4">
              <a:extLst>
                <a:ext uri="{FF2B5EF4-FFF2-40B4-BE49-F238E27FC236}">
                  <a16:creationId xmlns:a16="http://schemas.microsoft.com/office/drawing/2014/main" xmlns="" id="{3F71CA01-90A2-1E37-3B7C-82AEE251250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8031" y="1798320"/>
              <a:ext cx="7281672" cy="1121663"/>
            </a:xfrm>
            <a:prstGeom prst="rect">
              <a:avLst/>
            </a:prstGeom>
          </p:spPr>
        </p:pic>
        <p:pic>
          <p:nvPicPr>
            <p:cNvPr id="7" name="object 5">
              <a:extLst>
                <a:ext uri="{FF2B5EF4-FFF2-40B4-BE49-F238E27FC236}">
                  <a16:creationId xmlns:a16="http://schemas.microsoft.com/office/drawing/2014/main" xmlns="" id="{9C6B81CC-D860-9BDC-16B4-270A6218DE4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1876" y="2407919"/>
              <a:ext cx="4459224" cy="1121663"/>
            </a:xfrm>
            <a:prstGeom prst="rect">
              <a:avLst/>
            </a:prstGeom>
          </p:spPr>
        </p:pic>
        <p:pic>
          <p:nvPicPr>
            <p:cNvPr id="8" name="object 6">
              <a:extLst>
                <a:ext uri="{FF2B5EF4-FFF2-40B4-BE49-F238E27FC236}">
                  <a16:creationId xmlns:a16="http://schemas.microsoft.com/office/drawing/2014/main" xmlns="" id="{D43BEDF7-BB40-0FBE-07D9-70627726F5D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26635" y="2407919"/>
              <a:ext cx="2436875" cy="1121663"/>
            </a:xfrm>
            <a:prstGeom prst="rect">
              <a:avLst/>
            </a:prstGeom>
          </p:spPr>
        </p:pic>
        <p:pic>
          <p:nvPicPr>
            <p:cNvPr id="9" name="object 7">
              <a:extLst>
                <a:ext uri="{FF2B5EF4-FFF2-40B4-BE49-F238E27FC236}">
                  <a16:creationId xmlns:a16="http://schemas.microsoft.com/office/drawing/2014/main" xmlns="" id="{8E5EE950-A072-238C-9E67-73465F8AFAA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54496" y="2407919"/>
              <a:ext cx="2377440" cy="1121663"/>
            </a:xfrm>
            <a:prstGeom prst="rect">
              <a:avLst/>
            </a:prstGeom>
          </p:spPr>
        </p:pic>
        <p:pic>
          <p:nvPicPr>
            <p:cNvPr id="10" name="object 8">
              <a:extLst>
                <a:ext uri="{FF2B5EF4-FFF2-40B4-BE49-F238E27FC236}">
                  <a16:creationId xmlns:a16="http://schemas.microsoft.com/office/drawing/2014/main" xmlns="" id="{BDD8A4C0-5D1D-7E47-7DFB-DC4EF2B13C3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70048" y="3064763"/>
              <a:ext cx="3823716" cy="789432"/>
            </a:xfrm>
            <a:prstGeom prst="rect">
              <a:avLst/>
            </a:prstGeom>
          </p:spPr>
        </p:pic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xmlns="" id="{4E3F95D2-E8E3-7186-E52E-DE87986D7C1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46009" y="1452372"/>
              <a:ext cx="6694157" cy="495300"/>
            </a:xfrm>
            <a:prstGeom prst="rect">
              <a:avLst/>
            </a:prstGeom>
          </p:spPr>
        </p:pic>
        <p:pic>
          <p:nvPicPr>
            <p:cNvPr id="12" name="object 10">
              <a:extLst>
                <a:ext uri="{FF2B5EF4-FFF2-40B4-BE49-F238E27FC236}">
                  <a16:creationId xmlns:a16="http://schemas.microsoft.com/office/drawing/2014/main" xmlns="" id="{CB01CE27-8D21-5727-1C6B-E5DFC0AED00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7950" y="2061972"/>
              <a:ext cx="6424930" cy="495299"/>
            </a:xfrm>
            <a:prstGeom prst="rect">
              <a:avLst/>
            </a:prstGeom>
          </p:spPr>
        </p:pic>
        <p:pic>
          <p:nvPicPr>
            <p:cNvPr id="13" name="object 11">
              <a:extLst>
                <a:ext uri="{FF2B5EF4-FFF2-40B4-BE49-F238E27FC236}">
                  <a16:creationId xmlns:a16="http://schemas.microsoft.com/office/drawing/2014/main" xmlns="" id="{FD690053-43CD-C7BF-1E6D-CC76BAC1F83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433" y="2671572"/>
              <a:ext cx="5385269" cy="924305"/>
            </a:xfrm>
            <a:prstGeom prst="rect">
              <a:avLst/>
            </a:prstGeom>
          </p:spPr>
        </p:pic>
        <p:pic>
          <p:nvPicPr>
            <p:cNvPr id="14" name="object 12">
              <a:extLst>
                <a:ext uri="{FF2B5EF4-FFF2-40B4-BE49-F238E27FC236}">
                  <a16:creationId xmlns:a16="http://schemas.microsoft.com/office/drawing/2014/main" xmlns="" id="{BBC6B51E-8795-F12C-CFEB-149D026E59C7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86554" y="2671572"/>
              <a:ext cx="1735582" cy="396239"/>
            </a:xfrm>
            <a:prstGeom prst="rect">
              <a:avLst/>
            </a:prstGeom>
          </p:spPr>
        </p:pic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xmlns="" id="{24CE1EF9-A2C2-D590-79C6-D44F61776266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97015" y="2680461"/>
              <a:ext cx="1683766" cy="495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321748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xmlns="" id="{50A45EA4-C10C-FB73-3B05-CB2137486B1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7707" y="1456436"/>
            <a:ext cx="4748784" cy="2387261"/>
          </a:xfrm>
          <a:prstGeom prst="rect">
            <a:avLst/>
          </a:prstGeom>
        </p:spPr>
      </p:pic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648DCB9C-6FB7-7A4C-F23C-285809D154C6}"/>
              </a:ext>
            </a:extLst>
          </p:cNvPr>
          <p:cNvGrpSpPr/>
          <p:nvPr/>
        </p:nvGrpSpPr>
        <p:grpSpPr>
          <a:xfrm>
            <a:off x="0" y="461263"/>
            <a:ext cx="11624733" cy="6397413"/>
            <a:chOff x="0" y="345947"/>
            <a:chExt cx="8718550" cy="4798060"/>
          </a:xfrm>
        </p:grpSpPr>
        <p:pic>
          <p:nvPicPr>
            <p:cNvPr id="16" name="object 4">
              <a:extLst>
                <a:ext uri="{FF2B5EF4-FFF2-40B4-BE49-F238E27FC236}">
                  <a16:creationId xmlns:a16="http://schemas.microsoft.com/office/drawing/2014/main" xmlns="" id="{08A4738E-EA04-572C-938A-BD51380A81C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45947"/>
              <a:ext cx="523570" cy="4797552"/>
            </a:xfrm>
            <a:prstGeom prst="rect">
              <a:avLst/>
            </a:prstGeom>
          </p:spPr>
        </p:pic>
        <p:pic>
          <p:nvPicPr>
            <p:cNvPr id="17" name="object 5">
              <a:extLst>
                <a:ext uri="{FF2B5EF4-FFF2-40B4-BE49-F238E27FC236}">
                  <a16:creationId xmlns:a16="http://schemas.microsoft.com/office/drawing/2014/main" xmlns="" id="{B92A8192-3520-BC6B-0900-77E8CE36498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5292" y="2146096"/>
              <a:ext cx="602467" cy="386410"/>
            </a:xfrm>
            <a:prstGeom prst="rect">
              <a:avLst/>
            </a:prstGeom>
          </p:spPr>
        </p:pic>
        <p:pic>
          <p:nvPicPr>
            <p:cNvPr id="18" name="object 6">
              <a:extLst>
                <a:ext uri="{FF2B5EF4-FFF2-40B4-BE49-F238E27FC236}">
                  <a16:creationId xmlns:a16="http://schemas.microsoft.com/office/drawing/2014/main" xmlns="" id="{05AA90BB-BE9C-E2E4-F847-E05ADD346B5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8049" y="3243199"/>
              <a:ext cx="7550051" cy="1724648"/>
            </a:xfrm>
            <a:prstGeom prst="rect">
              <a:avLst/>
            </a:prstGeom>
          </p:spPr>
        </p:pic>
        <p:pic>
          <p:nvPicPr>
            <p:cNvPr id="19" name="object 7">
              <a:extLst>
                <a:ext uri="{FF2B5EF4-FFF2-40B4-BE49-F238E27FC236}">
                  <a16:creationId xmlns:a16="http://schemas.microsoft.com/office/drawing/2014/main" xmlns="" id="{4EF2D45A-7F6B-DDCE-20B0-B5F4D2BECE2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77965" y="888618"/>
              <a:ext cx="1985772" cy="2107183"/>
            </a:xfrm>
            <a:prstGeom prst="rect">
              <a:avLst/>
            </a:prstGeom>
          </p:spPr>
        </p:pic>
        <p:pic>
          <p:nvPicPr>
            <p:cNvPr id="20" name="object 8">
              <a:extLst>
                <a:ext uri="{FF2B5EF4-FFF2-40B4-BE49-F238E27FC236}">
                  <a16:creationId xmlns:a16="http://schemas.microsoft.com/office/drawing/2014/main" xmlns="" id="{8242CE67-700F-0645-E352-5EA6D0F4DFD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51132" y="1805868"/>
              <a:ext cx="1043900" cy="442102"/>
            </a:xfrm>
            <a:prstGeom prst="rect">
              <a:avLst/>
            </a:prstGeom>
          </p:spPr>
        </p:pic>
        <p:pic>
          <p:nvPicPr>
            <p:cNvPr id="21" name="object 9">
              <a:extLst>
                <a:ext uri="{FF2B5EF4-FFF2-40B4-BE49-F238E27FC236}">
                  <a16:creationId xmlns:a16="http://schemas.microsoft.com/office/drawing/2014/main" xmlns="" id="{E957DD70-59DC-4B21-4875-936CFBB32AD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00015" y="1821815"/>
              <a:ext cx="953135" cy="359029"/>
            </a:xfrm>
            <a:prstGeom prst="rect">
              <a:avLst/>
            </a:prstGeom>
          </p:spPr>
        </p:pic>
        <p:sp>
          <p:nvSpPr>
            <p:cNvPr id="22" name="object 10">
              <a:extLst>
                <a:ext uri="{FF2B5EF4-FFF2-40B4-BE49-F238E27FC236}">
                  <a16:creationId xmlns:a16="http://schemas.microsoft.com/office/drawing/2014/main" xmlns="" id="{2476A5B4-20A1-7B4B-CA56-F7FF5C8ACE78}"/>
                </a:ext>
              </a:extLst>
            </p:cNvPr>
            <p:cNvSpPr/>
            <p:nvPr/>
          </p:nvSpPr>
          <p:spPr>
            <a:xfrm>
              <a:off x="5200015" y="1821815"/>
              <a:ext cx="953135" cy="359410"/>
            </a:xfrm>
            <a:custGeom>
              <a:avLst/>
              <a:gdLst/>
              <a:ahLst/>
              <a:cxnLst/>
              <a:rect l="l" t="t" r="r" b="b"/>
              <a:pathLst>
                <a:path w="953135" h="359410">
                  <a:moveTo>
                    <a:pt x="0" y="89789"/>
                  </a:moveTo>
                  <a:lnTo>
                    <a:pt x="773684" y="89789"/>
                  </a:lnTo>
                  <a:lnTo>
                    <a:pt x="773684" y="0"/>
                  </a:lnTo>
                  <a:lnTo>
                    <a:pt x="953135" y="179578"/>
                  </a:lnTo>
                  <a:lnTo>
                    <a:pt x="773684" y="359029"/>
                  </a:lnTo>
                  <a:lnTo>
                    <a:pt x="773684" y="269240"/>
                  </a:lnTo>
                  <a:lnTo>
                    <a:pt x="0" y="269240"/>
                  </a:lnTo>
                  <a:lnTo>
                    <a:pt x="0" y="89789"/>
                  </a:lnTo>
                  <a:close/>
                </a:path>
              </a:pathLst>
            </a:custGeom>
            <a:ln w="9524">
              <a:solidFill>
                <a:srgbClr val="162C4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3" name="object 11">
            <a:extLst>
              <a:ext uri="{FF2B5EF4-FFF2-40B4-BE49-F238E27FC236}">
                <a16:creationId xmlns:a16="http://schemas.microsoft.com/office/drawing/2014/main" xmlns="" id="{D176EF2A-8BC1-4F9B-D626-D2752C5A6F4F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2217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xmlns="" id="{330502C6-372C-7D92-1241-FCD8BA56A46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1501" y="4271097"/>
            <a:ext cx="8864440" cy="2308508"/>
          </a:xfrm>
          <a:prstGeom prst="rect">
            <a:avLst/>
          </a:prstGeom>
        </p:spPr>
      </p:pic>
      <p:pic>
        <p:nvPicPr>
          <p:cNvPr id="5" name="object 3">
            <a:extLst>
              <a:ext uri="{FF2B5EF4-FFF2-40B4-BE49-F238E27FC236}">
                <a16:creationId xmlns:a16="http://schemas.microsoft.com/office/drawing/2014/main" xmlns="" id="{FF309CF9-E626-58D8-4234-64D0595EEB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7900" y="627718"/>
            <a:ext cx="4332512" cy="3217471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xmlns="" id="{32BA1B35-F770-A26C-0810-E409DAA9307F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xmlns="" id="{3EBC9896-402C-60DF-6DF5-8602B4451F8C}"/>
              </a:ext>
            </a:extLst>
          </p:cNvPr>
          <p:cNvSpPr txBox="1"/>
          <p:nvPr/>
        </p:nvSpPr>
        <p:spPr>
          <a:xfrm>
            <a:off x="11596624" y="82973"/>
            <a:ext cx="21336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20</a:t>
            </a:r>
            <a:endParaRPr sz="1333">
              <a:latin typeface="Georgia"/>
              <a:cs typeface="Georgia"/>
            </a:endParaRPr>
          </a:p>
        </p:txBody>
      </p:sp>
      <p:pic>
        <p:nvPicPr>
          <p:cNvPr id="8" name="object 6">
            <a:extLst>
              <a:ext uri="{FF2B5EF4-FFF2-40B4-BE49-F238E27FC236}">
                <a16:creationId xmlns:a16="http://schemas.microsoft.com/office/drawing/2014/main" xmlns="" id="{9B077CE6-8099-2BFB-D1CA-B8D275E659D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61263"/>
            <a:ext cx="698093" cy="639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80146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65CFF3F-D246-9699-FB70-C4080405E0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310745" cy="215224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221EECC3-809B-D2D3-D8B4-6B453702D54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5790" y="1122217"/>
            <a:ext cx="5841517" cy="485379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4F059475-1C6C-5B15-C89B-16F4BCF4776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8014" y="2152246"/>
            <a:ext cx="5229762" cy="44073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21F95FB-CB2E-DEB3-63F9-D5FE9C7A18F5}"/>
              </a:ext>
            </a:extLst>
          </p:cNvPr>
          <p:cNvSpPr/>
          <p:nvPr/>
        </p:nvSpPr>
        <p:spPr>
          <a:xfrm>
            <a:off x="6225790" y="1856509"/>
            <a:ext cx="5841517" cy="131618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xmlns="" id="{092C6549-7EFF-78C0-DAB2-49DEC5834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3232" y="293406"/>
            <a:ext cx="80663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r-FR" sz="2400">
                <a:solidFill>
                  <a:schemeClr val="bg1"/>
                </a:solidFill>
              </a:rPr>
              <a:t>2021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3156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xmlns="" id="{A0331AA6-042C-B65C-1663-EA6C315549E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03677" y="2184739"/>
            <a:ext cx="5637276" cy="3353240"/>
          </a:xfrm>
          <a:prstGeom prst="rect">
            <a:avLst/>
          </a:prstGeom>
        </p:spPr>
      </p:pic>
      <p:pic>
        <p:nvPicPr>
          <p:cNvPr id="5" name="object 3">
            <a:extLst>
              <a:ext uri="{FF2B5EF4-FFF2-40B4-BE49-F238E27FC236}">
                <a16:creationId xmlns:a16="http://schemas.microsoft.com/office/drawing/2014/main" xmlns="" id="{64832893-6161-D59A-5B80-22182C2A07E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458213"/>
            <a:ext cx="708049" cy="6399784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xmlns="" id="{D8A50A4C-5FB0-E593-4215-C098B8C33E78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0864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xmlns="" id="{7D9B2CCD-9F92-7DA8-2802-90A054BD12FF}"/>
              </a:ext>
            </a:extLst>
          </p:cNvPr>
          <p:cNvGrpSpPr/>
          <p:nvPr/>
        </p:nvGrpSpPr>
        <p:grpSpPr>
          <a:xfrm>
            <a:off x="1554481" y="2507996"/>
            <a:ext cx="9326879" cy="2389293"/>
            <a:chOff x="1165860" y="1880997"/>
            <a:chExt cx="6995159" cy="1791970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xmlns="" id="{D9549B46-73ED-1833-BF77-692F60379E6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5860" y="1887079"/>
              <a:ext cx="6995160" cy="434930"/>
            </a:xfrm>
            <a:prstGeom prst="rect">
              <a:avLst/>
            </a:prstGeom>
          </p:spPr>
        </p:pic>
        <p:pic>
          <p:nvPicPr>
            <p:cNvPr id="7" name="object 4">
              <a:extLst>
                <a:ext uri="{FF2B5EF4-FFF2-40B4-BE49-F238E27FC236}">
                  <a16:creationId xmlns:a16="http://schemas.microsoft.com/office/drawing/2014/main" xmlns="" id="{11A8A8AD-3E02-1AD5-E5E5-FF3E0DCF896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3868" y="2226563"/>
              <a:ext cx="2083308" cy="1121664"/>
            </a:xfrm>
            <a:prstGeom prst="rect">
              <a:avLst/>
            </a:prstGeom>
          </p:spPr>
        </p:pic>
        <p:pic>
          <p:nvPicPr>
            <p:cNvPr id="8" name="object 5">
              <a:extLst>
                <a:ext uri="{FF2B5EF4-FFF2-40B4-BE49-F238E27FC236}">
                  <a16:creationId xmlns:a16="http://schemas.microsoft.com/office/drawing/2014/main" xmlns="" id="{9513F851-C8A1-FA1F-E277-17C0425DD7D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72711" y="2226563"/>
              <a:ext cx="2378964" cy="1121664"/>
            </a:xfrm>
            <a:prstGeom prst="rect">
              <a:avLst/>
            </a:prstGeom>
          </p:spPr>
        </p:pic>
        <p:pic>
          <p:nvPicPr>
            <p:cNvPr id="9" name="object 6">
              <a:extLst>
                <a:ext uri="{FF2B5EF4-FFF2-40B4-BE49-F238E27FC236}">
                  <a16:creationId xmlns:a16="http://schemas.microsoft.com/office/drawing/2014/main" xmlns="" id="{74AFBE09-5C23-91B4-11E2-B2A2425C6BF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41676" y="2883408"/>
              <a:ext cx="3823716" cy="789431"/>
            </a:xfrm>
            <a:prstGeom prst="rect">
              <a:avLst/>
            </a:prstGeom>
          </p:spPr>
        </p:pic>
        <p:pic>
          <p:nvPicPr>
            <p:cNvPr id="10" name="object 7">
              <a:extLst>
                <a:ext uri="{FF2B5EF4-FFF2-40B4-BE49-F238E27FC236}">
                  <a16:creationId xmlns:a16="http://schemas.microsoft.com/office/drawing/2014/main" xmlns="" id="{D297610E-F454-5EDD-487A-A3C272CD51B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6954" y="1880997"/>
              <a:ext cx="6954761" cy="396367"/>
            </a:xfrm>
            <a:prstGeom prst="rect">
              <a:avLst/>
            </a:prstGeom>
          </p:spPr>
        </p:pic>
        <p:sp>
          <p:nvSpPr>
            <p:cNvPr id="11" name="object 8">
              <a:extLst>
                <a:ext uri="{FF2B5EF4-FFF2-40B4-BE49-F238E27FC236}">
                  <a16:creationId xmlns:a16="http://schemas.microsoft.com/office/drawing/2014/main" xmlns="" id="{72D12E2E-2830-E2AA-0052-EF2BE4D3C023}"/>
                </a:ext>
              </a:extLst>
            </p:cNvPr>
            <p:cNvSpPr/>
            <p:nvPr/>
          </p:nvSpPr>
          <p:spPr>
            <a:xfrm>
              <a:off x="3106674" y="2506598"/>
              <a:ext cx="1245235" cy="375920"/>
            </a:xfrm>
            <a:custGeom>
              <a:avLst/>
              <a:gdLst/>
              <a:ahLst/>
              <a:cxnLst/>
              <a:rect l="l" t="t" r="r" b="b"/>
              <a:pathLst>
                <a:path w="1245235" h="375919">
                  <a:moveTo>
                    <a:pt x="718947" y="3809"/>
                  </a:moveTo>
                  <a:lnTo>
                    <a:pt x="710162" y="3976"/>
                  </a:lnTo>
                  <a:lnTo>
                    <a:pt x="643636" y="6476"/>
                  </a:lnTo>
                  <a:lnTo>
                    <a:pt x="643636" y="369315"/>
                  </a:lnTo>
                  <a:lnTo>
                    <a:pt x="708025" y="369315"/>
                  </a:lnTo>
                  <a:lnTo>
                    <a:pt x="708025" y="235712"/>
                  </a:lnTo>
                  <a:lnTo>
                    <a:pt x="756198" y="235712"/>
                  </a:lnTo>
                  <a:lnTo>
                    <a:pt x="790318" y="232491"/>
                  </a:lnTo>
                  <a:lnTo>
                    <a:pt x="831528" y="217495"/>
                  </a:lnTo>
                  <a:lnTo>
                    <a:pt x="860979" y="192501"/>
                  </a:lnTo>
                  <a:lnTo>
                    <a:pt x="867188" y="180212"/>
                  </a:lnTo>
                  <a:lnTo>
                    <a:pt x="733805" y="180212"/>
                  </a:lnTo>
                  <a:lnTo>
                    <a:pt x="728688" y="180095"/>
                  </a:lnTo>
                  <a:lnTo>
                    <a:pt x="722677" y="179752"/>
                  </a:lnTo>
                  <a:lnTo>
                    <a:pt x="715785" y="179195"/>
                  </a:lnTo>
                  <a:lnTo>
                    <a:pt x="708025" y="178434"/>
                  </a:lnTo>
                  <a:lnTo>
                    <a:pt x="708025" y="62230"/>
                  </a:lnTo>
                  <a:lnTo>
                    <a:pt x="714375" y="61468"/>
                  </a:lnTo>
                  <a:lnTo>
                    <a:pt x="720851" y="60959"/>
                  </a:lnTo>
                  <a:lnTo>
                    <a:pt x="872596" y="60959"/>
                  </a:lnTo>
                  <a:lnTo>
                    <a:pt x="862105" y="45174"/>
                  </a:lnTo>
                  <a:lnTo>
                    <a:pt x="844676" y="30099"/>
                  </a:lnTo>
                  <a:lnTo>
                    <a:pt x="821959" y="18597"/>
                  </a:lnTo>
                  <a:lnTo>
                    <a:pt x="793432" y="10382"/>
                  </a:lnTo>
                  <a:lnTo>
                    <a:pt x="759094" y="5453"/>
                  </a:lnTo>
                  <a:lnTo>
                    <a:pt x="718947" y="3809"/>
                  </a:lnTo>
                  <a:close/>
                </a:path>
                <a:path w="1245235" h="375919">
                  <a:moveTo>
                    <a:pt x="756198" y="235712"/>
                  </a:moveTo>
                  <a:lnTo>
                    <a:pt x="708025" y="235712"/>
                  </a:lnTo>
                  <a:lnTo>
                    <a:pt x="716770" y="236472"/>
                  </a:lnTo>
                  <a:lnTo>
                    <a:pt x="724550" y="237029"/>
                  </a:lnTo>
                  <a:lnTo>
                    <a:pt x="731402" y="237372"/>
                  </a:lnTo>
                  <a:lnTo>
                    <a:pt x="737362" y="237489"/>
                  </a:lnTo>
                  <a:lnTo>
                    <a:pt x="756198" y="235712"/>
                  </a:lnTo>
                  <a:close/>
                </a:path>
                <a:path w="1245235" h="375919">
                  <a:moveTo>
                    <a:pt x="872596" y="60959"/>
                  </a:moveTo>
                  <a:lnTo>
                    <a:pt x="727710" y="60959"/>
                  </a:lnTo>
                  <a:lnTo>
                    <a:pt x="767474" y="64504"/>
                  </a:lnTo>
                  <a:lnTo>
                    <a:pt x="795893" y="75120"/>
                  </a:lnTo>
                  <a:lnTo>
                    <a:pt x="812952" y="92785"/>
                  </a:lnTo>
                  <a:lnTo>
                    <a:pt x="818641" y="117475"/>
                  </a:lnTo>
                  <a:lnTo>
                    <a:pt x="817360" y="132959"/>
                  </a:lnTo>
                  <a:lnTo>
                    <a:pt x="786651" y="171908"/>
                  </a:lnTo>
                  <a:lnTo>
                    <a:pt x="733805" y="180212"/>
                  </a:lnTo>
                  <a:lnTo>
                    <a:pt x="867188" y="180212"/>
                  </a:lnTo>
                  <a:lnTo>
                    <a:pt x="878659" y="157510"/>
                  </a:lnTo>
                  <a:lnTo>
                    <a:pt x="884554" y="112521"/>
                  </a:lnTo>
                  <a:lnTo>
                    <a:pt x="882056" y="86373"/>
                  </a:lnTo>
                  <a:lnTo>
                    <a:pt x="874569" y="63928"/>
                  </a:lnTo>
                  <a:lnTo>
                    <a:pt x="872596" y="60959"/>
                  </a:lnTo>
                  <a:close/>
                </a:path>
                <a:path w="1245235" h="375919">
                  <a:moveTo>
                    <a:pt x="363092" y="6223"/>
                  </a:moveTo>
                  <a:lnTo>
                    <a:pt x="292226" y="6223"/>
                  </a:lnTo>
                  <a:lnTo>
                    <a:pt x="427989" y="374269"/>
                  </a:lnTo>
                  <a:lnTo>
                    <a:pt x="463423" y="374269"/>
                  </a:lnTo>
                  <a:lnTo>
                    <a:pt x="510709" y="251587"/>
                  </a:lnTo>
                  <a:lnTo>
                    <a:pt x="447166" y="251587"/>
                  </a:lnTo>
                  <a:lnTo>
                    <a:pt x="363092" y="6223"/>
                  </a:lnTo>
                  <a:close/>
                </a:path>
                <a:path w="1245235" h="375919">
                  <a:moveTo>
                    <a:pt x="605281" y="6223"/>
                  </a:moveTo>
                  <a:lnTo>
                    <a:pt x="535813" y="6223"/>
                  </a:lnTo>
                  <a:lnTo>
                    <a:pt x="447166" y="251587"/>
                  </a:lnTo>
                  <a:lnTo>
                    <a:pt x="510709" y="251587"/>
                  </a:lnTo>
                  <a:lnTo>
                    <a:pt x="605281" y="6223"/>
                  </a:lnTo>
                  <a:close/>
                </a:path>
                <a:path w="1245235" h="375919">
                  <a:moveTo>
                    <a:pt x="1244727" y="4699"/>
                  </a:moveTo>
                  <a:lnTo>
                    <a:pt x="1189481" y="4699"/>
                  </a:lnTo>
                  <a:lnTo>
                    <a:pt x="1052449" y="369315"/>
                  </a:lnTo>
                  <a:lnTo>
                    <a:pt x="1108202" y="369315"/>
                  </a:lnTo>
                  <a:lnTo>
                    <a:pt x="1244727" y="4699"/>
                  </a:lnTo>
                  <a:close/>
                </a:path>
                <a:path w="1245235" h="375919">
                  <a:moveTo>
                    <a:pt x="166242" y="0"/>
                  </a:moveTo>
                  <a:lnTo>
                    <a:pt x="99901" y="13541"/>
                  </a:lnTo>
                  <a:lnTo>
                    <a:pt x="46608" y="54228"/>
                  </a:lnTo>
                  <a:lnTo>
                    <a:pt x="11636" y="114919"/>
                  </a:lnTo>
                  <a:lnTo>
                    <a:pt x="0" y="188849"/>
                  </a:lnTo>
                  <a:lnTo>
                    <a:pt x="2621" y="229826"/>
                  </a:lnTo>
                  <a:lnTo>
                    <a:pt x="23627" y="298112"/>
                  </a:lnTo>
                  <a:lnTo>
                    <a:pt x="65226" y="347283"/>
                  </a:lnTo>
                  <a:lnTo>
                    <a:pt x="124368" y="372290"/>
                  </a:lnTo>
                  <a:lnTo>
                    <a:pt x="160274" y="375412"/>
                  </a:lnTo>
                  <a:lnTo>
                    <a:pt x="195992" y="372794"/>
                  </a:lnTo>
                  <a:lnTo>
                    <a:pt x="227139" y="364950"/>
                  </a:lnTo>
                  <a:lnTo>
                    <a:pt x="253714" y="351891"/>
                  </a:lnTo>
                  <a:lnTo>
                    <a:pt x="275716" y="333628"/>
                  </a:lnTo>
                  <a:lnTo>
                    <a:pt x="266871" y="318262"/>
                  </a:lnTo>
                  <a:lnTo>
                    <a:pt x="165480" y="318262"/>
                  </a:lnTo>
                  <a:lnTo>
                    <a:pt x="144143" y="316118"/>
                  </a:lnTo>
                  <a:lnTo>
                    <a:pt x="108277" y="298973"/>
                  </a:lnTo>
                  <a:lnTo>
                    <a:pt x="81964" y="265402"/>
                  </a:lnTo>
                  <a:lnTo>
                    <a:pt x="68490" y="219213"/>
                  </a:lnTo>
                  <a:lnTo>
                    <a:pt x="66801" y="191643"/>
                  </a:lnTo>
                  <a:lnTo>
                    <a:pt x="68613" y="163760"/>
                  </a:lnTo>
                  <a:lnTo>
                    <a:pt x="83143" y="115615"/>
                  </a:lnTo>
                  <a:lnTo>
                    <a:pt x="111386" y="78708"/>
                  </a:lnTo>
                  <a:lnTo>
                    <a:pt x="148534" y="59658"/>
                  </a:lnTo>
                  <a:lnTo>
                    <a:pt x="170179" y="57276"/>
                  </a:lnTo>
                  <a:lnTo>
                    <a:pt x="250265" y="57276"/>
                  </a:lnTo>
                  <a:lnTo>
                    <a:pt x="266064" y="25526"/>
                  </a:lnTo>
                  <a:lnTo>
                    <a:pt x="245824" y="14358"/>
                  </a:lnTo>
                  <a:lnTo>
                    <a:pt x="222440" y="6381"/>
                  </a:lnTo>
                  <a:lnTo>
                    <a:pt x="195913" y="1595"/>
                  </a:lnTo>
                  <a:lnTo>
                    <a:pt x="166242" y="0"/>
                  </a:lnTo>
                  <a:close/>
                </a:path>
                <a:path w="1245235" h="375919">
                  <a:moveTo>
                    <a:pt x="245745" y="281558"/>
                  </a:moveTo>
                  <a:lnTo>
                    <a:pt x="229864" y="297580"/>
                  </a:lnTo>
                  <a:lnTo>
                    <a:pt x="211185" y="309054"/>
                  </a:lnTo>
                  <a:lnTo>
                    <a:pt x="189720" y="315956"/>
                  </a:lnTo>
                  <a:lnTo>
                    <a:pt x="165480" y="318262"/>
                  </a:lnTo>
                  <a:lnTo>
                    <a:pt x="266871" y="318262"/>
                  </a:lnTo>
                  <a:lnTo>
                    <a:pt x="245745" y="281558"/>
                  </a:lnTo>
                  <a:close/>
                </a:path>
                <a:path w="1245235" h="375919">
                  <a:moveTo>
                    <a:pt x="250265" y="57276"/>
                  </a:moveTo>
                  <a:lnTo>
                    <a:pt x="170179" y="57276"/>
                  </a:lnTo>
                  <a:lnTo>
                    <a:pt x="192444" y="58632"/>
                  </a:lnTo>
                  <a:lnTo>
                    <a:pt x="211423" y="62690"/>
                  </a:lnTo>
                  <a:lnTo>
                    <a:pt x="227115" y="69439"/>
                  </a:lnTo>
                  <a:lnTo>
                    <a:pt x="239522" y="78867"/>
                  </a:lnTo>
                  <a:lnTo>
                    <a:pt x="250265" y="57276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xmlns="" id="{2A053BA5-7164-0EA9-A54D-FF34C4301CE6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8602" y="2561463"/>
              <a:ext cx="122809" cy="131444"/>
            </a:xfrm>
            <a:prstGeom prst="rect">
              <a:avLst/>
            </a:prstGeom>
          </p:spPr>
        </p:pic>
        <p:sp>
          <p:nvSpPr>
            <p:cNvPr id="13" name="object 10">
              <a:extLst>
                <a:ext uri="{FF2B5EF4-FFF2-40B4-BE49-F238E27FC236}">
                  <a16:creationId xmlns:a16="http://schemas.microsoft.com/office/drawing/2014/main" xmlns="" id="{FE0B6C54-0D81-3861-AE6F-0F18F7B5CB9C}"/>
                </a:ext>
              </a:extLst>
            </p:cNvPr>
            <p:cNvSpPr/>
            <p:nvPr/>
          </p:nvSpPr>
          <p:spPr>
            <a:xfrm>
              <a:off x="3106674" y="2506598"/>
              <a:ext cx="1245235" cy="375920"/>
            </a:xfrm>
            <a:custGeom>
              <a:avLst/>
              <a:gdLst/>
              <a:ahLst/>
              <a:cxnLst/>
              <a:rect l="l" t="t" r="r" b="b"/>
              <a:pathLst>
                <a:path w="1245235" h="375919">
                  <a:moveTo>
                    <a:pt x="292226" y="6223"/>
                  </a:moveTo>
                  <a:lnTo>
                    <a:pt x="363092" y="6223"/>
                  </a:lnTo>
                  <a:lnTo>
                    <a:pt x="447166" y="251587"/>
                  </a:lnTo>
                  <a:lnTo>
                    <a:pt x="535813" y="6223"/>
                  </a:lnTo>
                  <a:lnTo>
                    <a:pt x="605281" y="6223"/>
                  </a:lnTo>
                  <a:lnTo>
                    <a:pt x="463423" y="374269"/>
                  </a:lnTo>
                  <a:lnTo>
                    <a:pt x="427989" y="374269"/>
                  </a:lnTo>
                  <a:lnTo>
                    <a:pt x="292226" y="6223"/>
                  </a:lnTo>
                  <a:close/>
                </a:path>
                <a:path w="1245235" h="375919">
                  <a:moveTo>
                    <a:pt x="1189481" y="4699"/>
                  </a:moveTo>
                  <a:lnTo>
                    <a:pt x="1244727" y="4699"/>
                  </a:lnTo>
                  <a:lnTo>
                    <a:pt x="1108202" y="369315"/>
                  </a:lnTo>
                  <a:lnTo>
                    <a:pt x="1052449" y="369315"/>
                  </a:lnTo>
                  <a:lnTo>
                    <a:pt x="1189481" y="4699"/>
                  </a:lnTo>
                  <a:close/>
                </a:path>
                <a:path w="1245235" h="375919">
                  <a:moveTo>
                    <a:pt x="718947" y="3809"/>
                  </a:moveTo>
                  <a:lnTo>
                    <a:pt x="759094" y="5453"/>
                  </a:lnTo>
                  <a:lnTo>
                    <a:pt x="821959" y="18597"/>
                  </a:lnTo>
                  <a:lnTo>
                    <a:pt x="862105" y="45174"/>
                  </a:lnTo>
                  <a:lnTo>
                    <a:pt x="882056" y="86373"/>
                  </a:lnTo>
                  <a:lnTo>
                    <a:pt x="884554" y="112521"/>
                  </a:lnTo>
                  <a:lnTo>
                    <a:pt x="878659" y="157510"/>
                  </a:lnTo>
                  <a:lnTo>
                    <a:pt x="860979" y="192501"/>
                  </a:lnTo>
                  <a:lnTo>
                    <a:pt x="831528" y="217495"/>
                  </a:lnTo>
                  <a:lnTo>
                    <a:pt x="790318" y="232491"/>
                  </a:lnTo>
                  <a:lnTo>
                    <a:pt x="737362" y="237489"/>
                  </a:lnTo>
                  <a:lnTo>
                    <a:pt x="731402" y="237372"/>
                  </a:lnTo>
                  <a:lnTo>
                    <a:pt x="724550" y="237029"/>
                  </a:lnTo>
                  <a:lnTo>
                    <a:pt x="716770" y="236472"/>
                  </a:lnTo>
                  <a:lnTo>
                    <a:pt x="708025" y="235712"/>
                  </a:lnTo>
                  <a:lnTo>
                    <a:pt x="708025" y="369315"/>
                  </a:lnTo>
                  <a:lnTo>
                    <a:pt x="643636" y="369315"/>
                  </a:lnTo>
                  <a:lnTo>
                    <a:pt x="643636" y="6476"/>
                  </a:lnTo>
                  <a:lnTo>
                    <a:pt x="672494" y="5310"/>
                  </a:lnTo>
                  <a:lnTo>
                    <a:pt x="694674" y="4476"/>
                  </a:lnTo>
                  <a:lnTo>
                    <a:pt x="710162" y="3976"/>
                  </a:lnTo>
                  <a:lnTo>
                    <a:pt x="718947" y="3809"/>
                  </a:lnTo>
                  <a:close/>
                </a:path>
                <a:path w="1245235" h="375919">
                  <a:moveTo>
                    <a:pt x="166242" y="0"/>
                  </a:moveTo>
                  <a:lnTo>
                    <a:pt x="195913" y="1595"/>
                  </a:lnTo>
                  <a:lnTo>
                    <a:pt x="222440" y="6381"/>
                  </a:lnTo>
                  <a:lnTo>
                    <a:pt x="245824" y="14358"/>
                  </a:lnTo>
                  <a:lnTo>
                    <a:pt x="266064" y="25526"/>
                  </a:lnTo>
                  <a:lnTo>
                    <a:pt x="239522" y="78867"/>
                  </a:lnTo>
                  <a:lnTo>
                    <a:pt x="227115" y="69439"/>
                  </a:lnTo>
                  <a:lnTo>
                    <a:pt x="211423" y="62690"/>
                  </a:lnTo>
                  <a:lnTo>
                    <a:pt x="192444" y="58632"/>
                  </a:lnTo>
                  <a:lnTo>
                    <a:pt x="170179" y="57276"/>
                  </a:lnTo>
                  <a:lnTo>
                    <a:pt x="148534" y="59658"/>
                  </a:lnTo>
                  <a:lnTo>
                    <a:pt x="111386" y="78708"/>
                  </a:lnTo>
                  <a:lnTo>
                    <a:pt x="83143" y="115615"/>
                  </a:lnTo>
                  <a:lnTo>
                    <a:pt x="68613" y="163760"/>
                  </a:lnTo>
                  <a:lnTo>
                    <a:pt x="66801" y="191643"/>
                  </a:lnTo>
                  <a:lnTo>
                    <a:pt x="68490" y="219213"/>
                  </a:lnTo>
                  <a:lnTo>
                    <a:pt x="81964" y="265402"/>
                  </a:lnTo>
                  <a:lnTo>
                    <a:pt x="108277" y="298973"/>
                  </a:lnTo>
                  <a:lnTo>
                    <a:pt x="144143" y="316118"/>
                  </a:lnTo>
                  <a:lnTo>
                    <a:pt x="165480" y="318262"/>
                  </a:lnTo>
                  <a:lnTo>
                    <a:pt x="189720" y="315956"/>
                  </a:lnTo>
                  <a:lnTo>
                    <a:pt x="211185" y="309054"/>
                  </a:lnTo>
                  <a:lnTo>
                    <a:pt x="229864" y="297580"/>
                  </a:lnTo>
                  <a:lnTo>
                    <a:pt x="245745" y="281558"/>
                  </a:lnTo>
                  <a:lnTo>
                    <a:pt x="275716" y="333628"/>
                  </a:lnTo>
                  <a:lnTo>
                    <a:pt x="253714" y="351891"/>
                  </a:lnTo>
                  <a:lnTo>
                    <a:pt x="227139" y="364950"/>
                  </a:lnTo>
                  <a:lnTo>
                    <a:pt x="195992" y="372794"/>
                  </a:lnTo>
                  <a:lnTo>
                    <a:pt x="160274" y="375412"/>
                  </a:lnTo>
                  <a:lnTo>
                    <a:pt x="124368" y="372290"/>
                  </a:lnTo>
                  <a:lnTo>
                    <a:pt x="65226" y="347283"/>
                  </a:lnTo>
                  <a:lnTo>
                    <a:pt x="23627" y="298112"/>
                  </a:lnTo>
                  <a:lnTo>
                    <a:pt x="2621" y="229826"/>
                  </a:lnTo>
                  <a:lnTo>
                    <a:pt x="0" y="188849"/>
                  </a:lnTo>
                  <a:lnTo>
                    <a:pt x="2907" y="150223"/>
                  </a:lnTo>
                  <a:lnTo>
                    <a:pt x="26199" y="82925"/>
                  </a:lnTo>
                  <a:lnTo>
                    <a:pt x="71641" y="30485"/>
                  </a:lnTo>
                  <a:lnTo>
                    <a:pt x="131423" y="3383"/>
                  </a:lnTo>
                  <a:lnTo>
                    <a:pt x="166242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xmlns="" id="{2D2EA1EE-27B0-B5DD-F7B3-09A38D635701}"/>
                </a:ext>
              </a:extLst>
            </p:cNvPr>
            <p:cNvSpPr/>
            <p:nvPr/>
          </p:nvSpPr>
          <p:spPr>
            <a:xfrm>
              <a:off x="4510531" y="2496693"/>
              <a:ext cx="1694180" cy="384175"/>
            </a:xfrm>
            <a:custGeom>
              <a:avLst/>
              <a:gdLst/>
              <a:ahLst/>
              <a:cxnLst/>
              <a:rect l="l" t="t" r="r" b="b"/>
              <a:pathLst>
                <a:path w="1694179" h="384175">
                  <a:moveTo>
                    <a:pt x="673100" y="108838"/>
                  </a:moveTo>
                  <a:lnTo>
                    <a:pt x="622696" y="118729"/>
                  </a:lnTo>
                  <a:lnTo>
                    <a:pt x="581532" y="148336"/>
                  </a:lnTo>
                  <a:lnTo>
                    <a:pt x="554101" y="193770"/>
                  </a:lnTo>
                  <a:lnTo>
                    <a:pt x="544956" y="250825"/>
                  </a:lnTo>
                  <a:lnTo>
                    <a:pt x="546955" y="280541"/>
                  </a:lnTo>
                  <a:lnTo>
                    <a:pt x="562905" y="329638"/>
                  </a:lnTo>
                  <a:lnTo>
                    <a:pt x="594219" y="364351"/>
                  </a:lnTo>
                  <a:lnTo>
                    <a:pt x="637895" y="381964"/>
                  </a:lnTo>
                  <a:lnTo>
                    <a:pt x="664209" y="384175"/>
                  </a:lnTo>
                  <a:lnTo>
                    <a:pt x="673927" y="383772"/>
                  </a:lnTo>
                  <a:lnTo>
                    <a:pt x="717788" y="370982"/>
                  </a:lnTo>
                  <a:lnTo>
                    <a:pt x="728090" y="363093"/>
                  </a:lnTo>
                  <a:lnTo>
                    <a:pt x="790066" y="363093"/>
                  </a:lnTo>
                  <a:lnTo>
                    <a:pt x="790066" y="331850"/>
                  </a:lnTo>
                  <a:lnTo>
                    <a:pt x="689228" y="331850"/>
                  </a:lnTo>
                  <a:lnTo>
                    <a:pt x="654317" y="326681"/>
                  </a:lnTo>
                  <a:lnTo>
                    <a:pt x="629396" y="311165"/>
                  </a:lnTo>
                  <a:lnTo>
                    <a:pt x="614451" y="285291"/>
                  </a:lnTo>
                  <a:lnTo>
                    <a:pt x="609472" y="249046"/>
                  </a:lnTo>
                  <a:lnTo>
                    <a:pt x="610715" y="229117"/>
                  </a:lnTo>
                  <a:lnTo>
                    <a:pt x="629538" y="184023"/>
                  </a:lnTo>
                  <a:lnTo>
                    <a:pt x="669186" y="162823"/>
                  </a:lnTo>
                  <a:lnTo>
                    <a:pt x="686688" y="161417"/>
                  </a:lnTo>
                  <a:lnTo>
                    <a:pt x="790066" y="161417"/>
                  </a:lnTo>
                  <a:lnTo>
                    <a:pt x="790066" y="121157"/>
                  </a:lnTo>
                  <a:lnTo>
                    <a:pt x="728090" y="121157"/>
                  </a:lnTo>
                  <a:lnTo>
                    <a:pt x="715373" y="115750"/>
                  </a:lnTo>
                  <a:lnTo>
                    <a:pt x="701976" y="111902"/>
                  </a:lnTo>
                  <a:lnTo>
                    <a:pt x="687889" y="109602"/>
                  </a:lnTo>
                  <a:lnTo>
                    <a:pt x="673100" y="108838"/>
                  </a:lnTo>
                  <a:close/>
                </a:path>
                <a:path w="1694179" h="384175">
                  <a:moveTo>
                    <a:pt x="790066" y="363093"/>
                  </a:moveTo>
                  <a:lnTo>
                    <a:pt x="728090" y="363093"/>
                  </a:lnTo>
                  <a:lnTo>
                    <a:pt x="728090" y="379221"/>
                  </a:lnTo>
                  <a:lnTo>
                    <a:pt x="790066" y="379221"/>
                  </a:lnTo>
                  <a:lnTo>
                    <a:pt x="790066" y="363093"/>
                  </a:lnTo>
                  <a:close/>
                </a:path>
                <a:path w="1694179" h="384175">
                  <a:moveTo>
                    <a:pt x="790066" y="161417"/>
                  </a:moveTo>
                  <a:lnTo>
                    <a:pt x="686688" y="161417"/>
                  </a:lnTo>
                  <a:lnTo>
                    <a:pt x="697408" y="162395"/>
                  </a:lnTo>
                  <a:lnTo>
                    <a:pt x="707866" y="165338"/>
                  </a:lnTo>
                  <a:lnTo>
                    <a:pt x="718085" y="170257"/>
                  </a:lnTo>
                  <a:lnTo>
                    <a:pt x="728090" y="177164"/>
                  </a:lnTo>
                  <a:lnTo>
                    <a:pt x="728090" y="315721"/>
                  </a:lnTo>
                  <a:lnTo>
                    <a:pt x="725423" y="319405"/>
                  </a:lnTo>
                  <a:lnTo>
                    <a:pt x="719835" y="322961"/>
                  </a:lnTo>
                  <a:lnTo>
                    <a:pt x="702437" y="330073"/>
                  </a:lnTo>
                  <a:lnTo>
                    <a:pt x="695197" y="331850"/>
                  </a:lnTo>
                  <a:lnTo>
                    <a:pt x="790066" y="331850"/>
                  </a:lnTo>
                  <a:lnTo>
                    <a:pt x="790066" y="161417"/>
                  </a:lnTo>
                  <a:close/>
                </a:path>
                <a:path w="1694179" h="384175">
                  <a:moveTo>
                    <a:pt x="790066" y="0"/>
                  </a:moveTo>
                  <a:lnTo>
                    <a:pt x="728090" y="14858"/>
                  </a:lnTo>
                  <a:lnTo>
                    <a:pt x="728090" y="121157"/>
                  </a:lnTo>
                  <a:lnTo>
                    <a:pt x="790066" y="121157"/>
                  </a:lnTo>
                  <a:lnTo>
                    <a:pt x="790066" y="0"/>
                  </a:lnTo>
                  <a:close/>
                </a:path>
                <a:path w="1694179" h="384175">
                  <a:moveTo>
                    <a:pt x="1566417" y="108838"/>
                  </a:moveTo>
                  <a:lnTo>
                    <a:pt x="1516030" y="118554"/>
                  </a:lnTo>
                  <a:lnTo>
                    <a:pt x="1473453" y="147700"/>
                  </a:lnTo>
                  <a:lnTo>
                    <a:pt x="1444307" y="192547"/>
                  </a:lnTo>
                  <a:lnTo>
                    <a:pt x="1434591" y="249300"/>
                  </a:lnTo>
                  <a:lnTo>
                    <a:pt x="1436804" y="279427"/>
                  </a:lnTo>
                  <a:lnTo>
                    <a:pt x="1454469" y="329060"/>
                  </a:lnTo>
                  <a:lnTo>
                    <a:pt x="1489186" y="364136"/>
                  </a:lnTo>
                  <a:lnTo>
                    <a:pt x="1537192" y="381940"/>
                  </a:lnTo>
                  <a:lnTo>
                    <a:pt x="1565909" y="384175"/>
                  </a:lnTo>
                  <a:lnTo>
                    <a:pt x="1596368" y="382510"/>
                  </a:lnTo>
                  <a:lnTo>
                    <a:pt x="1622790" y="377523"/>
                  </a:lnTo>
                  <a:lnTo>
                    <a:pt x="1645187" y="369226"/>
                  </a:lnTo>
                  <a:lnTo>
                    <a:pt x="1663572" y="357631"/>
                  </a:lnTo>
                  <a:lnTo>
                    <a:pt x="1650767" y="332358"/>
                  </a:lnTo>
                  <a:lnTo>
                    <a:pt x="1575180" y="332358"/>
                  </a:lnTo>
                  <a:lnTo>
                    <a:pt x="1559030" y="331261"/>
                  </a:lnTo>
                  <a:lnTo>
                    <a:pt x="1521078" y="314706"/>
                  </a:lnTo>
                  <a:lnTo>
                    <a:pt x="1501362" y="280433"/>
                  </a:lnTo>
                  <a:lnTo>
                    <a:pt x="1499362" y="265430"/>
                  </a:lnTo>
                  <a:lnTo>
                    <a:pt x="1688845" y="265430"/>
                  </a:lnTo>
                  <a:lnTo>
                    <a:pt x="1691106" y="254640"/>
                  </a:lnTo>
                  <a:lnTo>
                    <a:pt x="1692735" y="245316"/>
                  </a:lnTo>
                  <a:lnTo>
                    <a:pt x="1693721" y="237444"/>
                  </a:lnTo>
                  <a:lnTo>
                    <a:pt x="1694052" y="231012"/>
                  </a:lnTo>
                  <a:lnTo>
                    <a:pt x="1693005" y="218820"/>
                  </a:lnTo>
                  <a:lnTo>
                    <a:pt x="1501520" y="218820"/>
                  </a:lnTo>
                  <a:lnTo>
                    <a:pt x="1510498" y="193391"/>
                  </a:lnTo>
                  <a:lnTo>
                    <a:pt x="1524476" y="175212"/>
                  </a:lnTo>
                  <a:lnTo>
                    <a:pt x="1543454" y="164296"/>
                  </a:lnTo>
                  <a:lnTo>
                    <a:pt x="1567433" y="160655"/>
                  </a:lnTo>
                  <a:lnTo>
                    <a:pt x="1673552" y="160655"/>
                  </a:lnTo>
                  <a:lnTo>
                    <a:pt x="1659127" y="143256"/>
                  </a:lnTo>
                  <a:lnTo>
                    <a:pt x="1640248" y="128180"/>
                  </a:lnTo>
                  <a:lnTo>
                    <a:pt x="1618488" y="117427"/>
                  </a:lnTo>
                  <a:lnTo>
                    <a:pt x="1593869" y="110984"/>
                  </a:lnTo>
                  <a:lnTo>
                    <a:pt x="1566417" y="108838"/>
                  </a:lnTo>
                  <a:close/>
                </a:path>
                <a:path w="1694179" h="384175">
                  <a:moveTo>
                    <a:pt x="1639569" y="310261"/>
                  </a:moveTo>
                  <a:lnTo>
                    <a:pt x="1627258" y="319928"/>
                  </a:lnTo>
                  <a:lnTo>
                    <a:pt x="1612423" y="326834"/>
                  </a:lnTo>
                  <a:lnTo>
                    <a:pt x="1595064" y="330977"/>
                  </a:lnTo>
                  <a:lnTo>
                    <a:pt x="1575180" y="332358"/>
                  </a:lnTo>
                  <a:lnTo>
                    <a:pt x="1650767" y="332358"/>
                  </a:lnTo>
                  <a:lnTo>
                    <a:pt x="1639569" y="310261"/>
                  </a:lnTo>
                  <a:close/>
                </a:path>
                <a:path w="1694179" h="384175">
                  <a:moveTo>
                    <a:pt x="1673552" y="160655"/>
                  </a:moveTo>
                  <a:lnTo>
                    <a:pt x="1567433" y="160655"/>
                  </a:lnTo>
                  <a:lnTo>
                    <a:pt x="1593193" y="164296"/>
                  </a:lnTo>
                  <a:lnTo>
                    <a:pt x="1612534" y="175212"/>
                  </a:lnTo>
                  <a:lnTo>
                    <a:pt x="1625423" y="193391"/>
                  </a:lnTo>
                  <a:lnTo>
                    <a:pt x="1631822" y="218820"/>
                  </a:lnTo>
                  <a:lnTo>
                    <a:pt x="1693005" y="218820"/>
                  </a:lnTo>
                  <a:lnTo>
                    <a:pt x="1691864" y="205531"/>
                  </a:lnTo>
                  <a:lnTo>
                    <a:pt x="1685305" y="182419"/>
                  </a:lnTo>
                  <a:lnTo>
                    <a:pt x="1674389" y="161665"/>
                  </a:lnTo>
                  <a:lnTo>
                    <a:pt x="1673552" y="160655"/>
                  </a:lnTo>
                  <a:close/>
                </a:path>
                <a:path w="1694179" h="384175">
                  <a:moveTo>
                    <a:pt x="1080134" y="113792"/>
                  </a:moveTo>
                  <a:lnTo>
                    <a:pt x="983488" y="113792"/>
                  </a:lnTo>
                  <a:lnTo>
                    <a:pt x="983488" y="164592"/>
                  </a:lnTo>
                  <a:lnTo>
                    <a:pt x="1017523" y="164592"/>
                  </a:lnTo>
                  <a:lnTo>
                    <a:pt x="1017523" y="379221"/>
                  </a:lnTo>
                  <a:lnTo>
                    <a:pt x="1080134" y="379221"/>
                  </a:lnTo>
                  <a:lnTo>
                    <a:pt x="1080134" y="113792"/>
                  </a:lnTo>
                  <a:close/>
                </a:path>
                <a:path w="1694179" h="384175">
                  <a:moveTo>
                    <a:pt x="485775" y="113792"/>
                  </a:moveTo>
                  <a:lnTo>
                    <a:pt x="389127" y="113792"/>
                  </a:lnTo>
                  <a:lnTo>
                    <a:pt x="389127" y="164592"/>
                  </a:lnTo>
                  <a:lnTo>
                    <a:pt x="423163" y="164592"/>
                  </a:lnTo>
                  <a:lnTo>
                    <a:pt x="423163" y="379221"/>
                  </a:lnTo>
                  <a:lnTo>
                    <a:pt x="485775" y="379221"/>
                  </a:lnTo>
                  <a:lnTo>
                    <a:pt x="485775" y="113792"/>
                  </a:lnTo>
                  <a:close/>
                </a:path>
                <a:path w="1694179" h="384175">
                  <a:moveTo>
                    <a:pt x="1196339" y="113792"/>
                  </a:moveTo>
                  <a:lnTo>
                    <a:pt x="1151763" y="113792"/>
                  </a:lnTo>
                  <a:lnTo>
                    <a:pt x="1151763" y="379221"/>
                  </a:lnTo>
                  <a:lnTo>
                    <a:pt x="1213739" y="379221"/>
                  </a:lnTo>
                  <a:lnTo>
                    <a:pt x="1213739" y="187325"/>
                  </a:lnTo>
                  <a:lnTo>
                    <a:pt x="1218473" y="181919"/>
                  </a:lnTo>
                  <a:lnTo>
                    <a:pt x="1252886" y="162559"/>
                  </a:lnTo>
                  <a:lnTo>
                    <a:pt x="1266952" y="160655"/>
                  </a:lnTo>
                  <a:lnTo>
                    <a:pt x="1372674" y="160655"/>
                  </a:lnTo>
                  <a:lnTo>
                    <a:pt x="1368996" y="152757"/>
                  </a:lnTo>
                  <a:lnTo>
                    <a:pt x="1358069" y="138556"/>
                  </a:lnTo>
                  <a:lnTo>
                    <a:pt x="1207769" y="138556"/>
                  </a:lnTo>
                  <a:lnTo>
                    <a:pt x="1196339" y="113792"/>
                  </a:lnTo>
                  <a:close/>
                </a:path>
                <a:path w="1694179" h="384175">
                  <a:moveTo>
                    <a:pt x="1372674" y="160655"/>
                  </a:moveTo>
                  <a:lnTo>
                    <a:pt x="1266952" y="160655"/>
                  </a:lnTo>
                  <a:lnTo>
                    <a:pt x="1280671" y="161631"/>
                  </a:lnTo>
                  <a:lnTo>
                    <a:pt x="1292320" y="164560"/>
                  </a:lnTo>
                  <a:lnTo>
                    <a:pt x="1319212" y="196469"/>
                  </a:lnTo>
                  <a:lnTo>
                    <a:pt x="1322451" y="225806"/>
                  </a:lnTo>
                  <a:lnTo>
                    <a:pt x="1322451" y="379221"/>
                  </a:lnTo>
                  <a:lnTo>
                    <a:pt x="1384427" y="379221"/>
                  </a:lnTo>
                  <a:lnTo>
                    <a:pt x="1384427" y="216407"/>
                  </a:lnTo>
                  <a:lnTo>
                    <a:pt x="1382712" y="192381"/>
                  </a:lnTo>
                  <a:lnTo>
                    <a:pt x="1377568" y="171164"/>
                  </a:lnTo>
                  <a:lnTo>
                    <a:pt x="1372674" y="160655"/>
                  </a:lnTo>
                  <a:close/>
                </a:path>
                <a:path w="1694179" h="384175">
                  <a:moveTo>
                    <a:pt x="1282318" y="108838"/>
                  </a:moveTo>
                  <a:lnTo>
                    <a:pt x="1259151" y="110696"/>
                  </a:lnTo>
                  <a:lnTo>
                    <a:pt x="1238996" y="116268"/>
                  </a:lnTo>
                  <a:lnTo>
                    <a:pt x="1221865" y="125555"/>
                  </a:lnTo>
                  <a:lnTo>
                    <a:pt x="1207769" y="138556"/>
                  </a:lnTo>
                  <a:lnTo>
                    <a:pt x="1358069" y="138556"/>
                  </a:lnTo>
                  <a:lnTo>
                    <a:pt x="1324705" y="115903"/>
                  </a:lnTo>
                  <a:lnTo>
                    <a:pt x="1282318" y="108838"/>
                  </a:lnTo>
                  <a:close/>
                </a:path>
                <a:path w="1694179" h="384175">
                  <a:moveTo>
                    <a:pt x="161152" y="183642"/>
                  </a:moveTo>
                  <a:lnTo>
                    <a:pt x="101345" y="183642"/>
                  </a:lnTo>
                  <a:lnTo>
                    <a:pt x="174497" y="384175"/>
                  </a:lnTo>
                  <a:lnTo>
                    <a:pt x="197612" y="384175"/>
                  </a:lnTo>
                  <a:lnTo>
                    <a:pt x="242564" y="260731"/>
                  </a:lnTo>
                  <a:lnTo>
                    <a:pt x="185927" y="260731"/>
                  </a:lnTo>
                  <a:lnTo>
                    <a:pt x="161152" y="183642"/>
                  </a:lnTo>
                  <a:close/>
                </a:path>
                <a:path w="1694179" h="384175">
                  <a:moveTo>
                    <a:pt x="107314" y="16129"/>
                  </a:moveTo>
                  <a:lnTo>
                    <a:pt x="73151" y="16129"/>
                  </a:lnTo>
                  <a:lnTo>
                    <a:pt x="0" y="379475"/>
                  </a:lnTo>
                  <a:lnTo>
                    <a:pt x="62229" y="379475"/>
                  </a:lnTo>
                  <a:lnTo>
                    <a:pt x="101345" y="183642"/>
                  </a:lnTo>
                  <a:lnTo>
                    <a:pt x="161152" y="183642"/>
                  </a:lnTo>
                  <a:lnTo>
                    <a:pt x="107314" y="16129"/>
                  </a:lnTo>
                  <a:close/>
                </a:path>
                <a:path w="1694179" h="384175">
                  <a:moveTo>
                    <a:pt x="330806" y="183642"/>
                  </a:moveTo>
                  <a:lnTo>
                    <a:pt x="270637" y="183642"/>
                  </a:lnTo>
                  <a:lnTo>
                    <a:pt x="308355" y="379475"/>
                  </a:lnTo>
                  <a:lnTo>
                    <a:pt x="370713" y="379475"/>
                  </a:lnTo>
                  <a:lnTo>
                    <a:pt x="330806" y="183642"/>
                  </a:lnTo>
                  <a:close/>
                </a:path>
                <a:path w="1694179" h="384175">
                  <a:moveTo>
                    <a:pt x="296671" y="16129"/>
                  </a:moveTo>
                  <a:lnTo>
                    <a:pt x="262763" y="16129"/>
                  </a:lnTo>
                  <a:lnTo>
                    <a:pt x="185927" y="260731"/>
                  </a:lnTo>
                  <a:lnTo>
                    <a:pt x="242564" y="260731"/>
                  </a:lnTo>
                  <a:lnTo>
                    <a:pt x="270637" y="183642"/>
                  </a:lnTo>
                  <a:lnTo>
                    <a:pt x="330806" y="183642"/>
                  </a:lnTo>
                  <a:lnTo>
                    <a:pt x="296671" y="16129"/>
                  </a:lnTo>
                  <a:close/>
                </a:path>
                <a:path w="1694179" h="384175">
                  <a:moveTo>
                    <a:pt x="1049401" y="10921"/>
                  </a:moveTo>
                  <a:lnTo>
                    <a:pt x="1016111" y="33067"/>
                  </a:lnTo>
                  <a:lnTo>
                    <a:pt x="1013459" y="46862"/>
                  </a:lnTo>
                  <a:lnTo>
                    <a:pt x="1014124" y="54028"/>
                  </a:lnTo>
                  <a:lnTo>
                    <a:pt x="1042253" y="82139"/>
                  </a:lnTo>
                  <a:lnTo>
                    <a:pt x="1049401" y="82804"/>
                  </a:lnTo>
                  <a:lnTo>
                    <a:pt x="1056566" y="82139"/>
                  </a:lnTo>
                  <a:lnTo>
                    <a:pt x="1084695" y="54028"/>
                  </a:lnTo>
                  <a:lnTo>
                    <a:pt x="1085341" y="46862"/>
                  </a:lnTo>
                  <a:lnTo>
                    <a:pt x="1084695" y="39697"/>
                  </a:lnTo>
                  <a:lnTo>
                    <a:pt x="1056566" y="11586"/>
                  </a:lnTo>
                  <a:lnTo>
                    <a:pt x="1049401" y="10921"/>
                  </a:lnTo>
                  <a:close/>
                </a:path>
                <a:path w="1694179" h="384175">
                  <a:moveTo>
                    <a:pt x="455040" y="10921"/>
                  </a:moveTo>
                  <a:lnTo>
                    <a:pt x="421751" y="33067"/>
                  </a:lnTo>
                  <a:lnTo>
                    <a:pt x="419100" y="46862"/>
                  </a:lnTo>
                  <a:lnTo>
                    <a:pt x="419764" y="54028"/>
                  </a:lnTo>
                  <a:lnTo>
                    <a:pt x="447893" y="82139"/>
                  </a:lnTo>
                  <a:lnTo>
                    <a:pt x="455040" y="82804"/>
                  </a:lnTo>
                  <a:lnTo>
                    <a:pt x="462206" y="82139"/>
                  </a:lnTo>
                  <a:lnTo>
                    <a:pt x="490335" y="54028"/>
                  </a:lnTo>
                  <a:lnTo>
                    <a:pt x="490981" y="46862"/>
                  </a:lnTo>
                  <a:lnTo>
                    <a:pt x="490335" y="39697"/>
                  </a:lnTo>
                  <a:lnTo>
                    <a:pt x="462206" y="11586"/>
                  </a:lnTo>
                  <a:lnTo>
                    <a:pt x="455040" y="10921"/>
                  </a:lnTo>
                  <a:close/>
                </a:path>
                <a:path w="1694179" h="384175">
                  <a:moveTo>
                    <a:pt x="924178" y="0"/>
                  </a:moveTo>
                  <a:lnTo>
                    <a:pt x="862202" y="14858"/>
                  </a:lnTo>
                  <a:lnTo>
                    <a:pt x="862202" y="325627"/>
                  </a:lnTo>
                  <a:lnTo>
                    <a:pt x="864824" y="351224"/>
                  </a:lnTo>
                  <a:lnTo>
                    <a:pt x="872696" y="369522"/>
                  </a:lnTo>
                  <a:lnTo>
                    <a:pt x="885830" y="380509"/>
                  </a:lnTo>
                  <a:lnTo>
                    <a:pt x="904239" y="384175"/>
                  </a:lnTo>
                  <a:lnTo>
                    <a:pt x="920367" y="382462"/>
                  </a:lnTo>
                  <a:lnTo>
                    <a:pt x="933910" y="377332"/>
                  </a:lnTo>
                  <a:lnTo>
                    <a:pt x="944905" y="368798"/>
                  </a:lnTo>
                  <a:lnTo>
                    <a:pt x="953388" y="356869"/>
                  </a:lnTo>
                  <a:lnTo>
                    <a:pt x="940573" y="349706"/>
                  </a:lnTo>
                  <a:lnTo>
                    <a:pt x="931449" y="337565"/>
                  </a:lnTo>
                  <a:lnTo>
                    <a:pt x="925992" y="320472"/>
                  </a:lnTo>
                  <a:lnTo>
                    <a:pt x="924178" y="298450"/>
                  </a:lnTo>
                  <a:lnTo>
                    <a:pt x="924178" y="0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xmlns="" id="{0766A4EC-6295-872D-DDC7-FB08F3CDDDE7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13908" y="2652013"/>
              <a:ext cx="130810" cy="182625"/>
            </a:xfrm>
            <a:prstGeom prst="rect">
              <a:avLst/>
            </a:prstGeom>
          </p:spPr>
        </p:pic>
        <p:pic>
          <p:nvPicPr>
            <p:cNvPr id="16" name="object 13">
              <a:extLst>
                <a:ext uri="{FF2B5EF4-FFF2-40B4-BE49-F238E27FC236}">
                  <a16:creationId xmlns:a16="http://schemas.microsoft.com/office/drawing/2014/main" xmlns="" id="{72D5720E-374E-2EC8-C7D7-423A339A74E0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05956" y="2651252"/>
              <a:ext cx="142494" cy="70357"/>
            </a:xfrm>
            <a:prstGeom prst="rect">
              <a:avLst/>
            </a:prstGeom>
          </p:spPr>
        </p:pic>
        <p:sp>
          <p:nvSpPr>
            <p:cNvPr id="17" name="object 14">
              <a:extLst>
                <a:ext uri="{FF2B5EF4-FFF2-40B4-BE49-F238E27FC236}">
                  <a16:creationId xmlns:a16="http://schemas.microsoft.com/office/drawing/2014/main" xmlns="" id="{FB48370A-7257-55D0-31C3-36F5A49A81BC}"/>
                </a:ext>
              </a:extLst>
            </p:cNvPr>
            <p:cNvSpPr/>
            <p:nvPr/>
          </p:nvSpPr>
          <p:spPr>
            <a:xfrm>
              <a:off x="4510531" y="2512822"/>
              <a:ext cx="1694180" cy="368300"/>
            </a:xfrm>
            <a:custGeom>
              <a:avLst/>
              <a:gdLst/>
              <a:ahLst/>
              <a:cxnLst/>
              <a:rect l="l" t="t" r="r" b="b"/>
              <a:pathLst>
                <a:path w="1694179" h="368300">
                  <a:moveTo>
                    <a:pt x="983488" y="97662"/>
                  </a:moveTo>
                  <a:lnTo>
                    <a:pt x="1080134" y="97662"/>
                  </a:lnTo>
                  <a:lnTo>
                    <a:pt x="1080134" y="363092"/>
                  </a:lnTo>
                  <a:lnTo>
                    <a:pt x="1017523" y="363092"/>
                  </a:lnTo>
                  <a:lnTo>
                    <a:pt x="1017523" y="148462"/>
                  </a:lnTo>
                  <a:lnTo>
                    <a:pt x="983488" y="148462"/>
                  </a:lnTo>
                  <a:lnTo>
                    <a:pt x="983488" y="97662"/>
                  </a:lnTo>
                  <a:close/>
                </a:path>
                <a:path w="1694179" h="368300">
                  <a:moveTo>
                    <a:pt x="389127" y="97662"/>
                  </a:moveTo>
                  <a:lnTo>
                    <a:pt x="485775" y="97662"/>
                  </a:lnTo>
                  <a:lnTo>
                    <a:pt x="485775" y="363092"/>
                  </a:lnTo>
                  <a:lnTo>
                    <a:pt x="423163" y="363092"/>
                  </a:lnTo>
                  <a:lnTo>
                    <a:pt x="423163" y="148462"/>
                  </a:lnTo>
                  <a:lnTo>
                    <a:pt x="389127" y="148462"/>
                  </a:lnTo>
                  <a:lnTo>
                    <a:pt x="389127" y="97662"/>
                  </a:lnTo>
                  <a:close/>
                </a:path>
                <a:path w="1694179" h="368300">
                  <a:moveTo>
                    <a:pt x="1566417" y="92709"/>
                  </a:moveTo>
                  <a:lnTo>
                    <a:pt x="1618488" y="101298"/>
                  </a:lnTo>
                  <a:lnTo>
                    <a:pt x="1659127" y="127126"/>
                  </a:lnTo>
                  <a:lnTo>
                    <a:pt x="1685305" y="166290"/>
                  </a:lnTo>
                  <a:lnTo>
                    <a:pt x="1694052" y="214883"/>
                  </a:lnTo>
                  <a:lnTo>
                    <a:pt x="1693721" y="221315"/>
                  </a:lnTo>
                  <a:lnTo>
                    <a:pt x="1692735" y="229187"/>
                  </a:lnTo>
                  <a:lnTo>
                    <a:pt x="1691106" y="238511"/>
                  </a:lnTo>
                  <a:lnTo>
                    <a:pt x="1688845" y="249300"/>
                  </a:lnTo>
                  <a:lnTo>
                    <a:pt x="1499362" y="249300"/>
                  </a:lnTo>
                  <a:lnTo>
                    <a:pt x="1501362" y="264304"/>
                  </a:lnTo>
                  <a:lnTo>
                    <a:pt x="1521078" y="298576"/>
                  </a:lnTo>
                  <a:lnTo>
                    <a:pt x="1559030" y="315132"/>
                  </a:lnTo>
                  <a:lnTo>
                    <a:pt x="1575180" y="316229"/>
                  </a:lnTo>
                  <a:lnTo>
                    <a:pt x="1595064" y="314848"/>
                  </a:lnTo>
                  <a:lnTo>
                    <a:pt x="1612423" y="310705"/>
                  </a:lnTo>
                  <a:lnTo>
                    <a:pt x="1627258" y="303799"/>
                  </a:lnTo>
                  <a:lnTo>
                    <a:pt x="1639569" y="294131"/>
                  </a:lnTo>
                  <a:lnTo>
                    <a:pt x="1663572" y="341502"/>
                  </a:lnTo>
                  <a:lnTo>
                    <a:pt x="1645187" y="353097"/>
                  </a:lnTo>
                  <a:lnTo>
                    <a:pt x="1622790" y="361394"/>
                  </a:lnTo>
                  <a:lnTo>
                    <a:pt x="1596368" y="366381"/>
                  </a:lnTo>
                  <a:lnTo>
                    <a:pt x="1565909" y="368045"/>
                  </a:lnTo>
                  <a:lnTo>
                    <a:pt x="1537192" y="365811"/>
                  </a:lnTo>
                  <a:lnTo>
                    <a:pt x="1489186" y="348007"/>
                  </a:lnTo>
                  <a:lnTo>
                    <a:pt x="1454469" y="312931"/>
                  </a:lnTo>
                  <a:lnTo>
                    <a:pt x="1436804" y="263298"/>
                  </a:lnTo>
                  <a:lnTo>
                    <a:pt x="1434591" y="233171"/>
                  </a:lnTo>
                  <a:lnTo>
                    <a:pt x="1437020" y="203313"/>
                  </a:lnTo>
                  <a:lnTo>
                    <a:pt x="1456451" y="152501"/>
                  </a:lnTo>
                  <a:lnTo>
                    <a:pt x="1493766" y="114569"/>
                  </a:lnTo>
                  <a:lnTo>
                    <a:pt x="1540248" y="95138"/>
                  </a:lnTo>
                  <a:lnTo>
                    <a:pt x="1566417" y="92709"/>
                  </a:lnTo>
                  <a:close/>
                </a:path>
                <a:path w="1694179" h="368300">
                  <a:moveTo>
                    <a:pt x="1282318" y="92709"/>
                  </a:moveTo>
                  <a:lnTo>
                    <a:pt x="1324705" y="99774"/>
                  </a:lnTo>
                  <a:lnTo>
                    <a:pt x="1356994" y="121030"/>
                  </a:lnTo>
                  <a:lnTo>
                    <a:pt x="1377568" y="155035"/>
                  </a:lnTo>
                  <a:lnTo>
                    <a:pt x="1384427" y="200278"/>
                  </a:lnTo>
                  <a:lnTo>
                    <a:pt x="1384427" y="363092"/>
                  </a:lnTo>
                  <a:lnTo>
                    <a:pt x="1322451" y="363092"/>
                  </a:lnTo>
                  <a:lnTo>
                    <a:pt x="1322451" y="209676"/>
                  </a:lnTo>
                  <a:lnTo>
                    <a:pt x="1321641" y="193865"/>
                  </a:lnTo>
                  <a:lnTo>
                    <a:pt x="1301920" y="153312"/>
                  </a:lnTo>
                  <a:lnTo>
                    <a:pt x="1266952" y="144525"/>
                  </a:lnTo>
                  <a:lnTo>
                    <a:pt x="1260050" y="145002"/>
                  </a:lnTo>
                  <a:lnTo>
                    <a:pt x="1224089" y="160813"/>
                  </a:lnTo>
                  <a:lnTo>
                    <a:pt x="1213739" y="171195"/>
                  </a:lnTo>
                  <a:lnTo>
                    <a:pt x="1213739" y="363092"/>
                  </a:lnTo>
                  <a:lnTo>
                    <a:pt x="1151763" y="363092"/>
                  </a:lnTo>
                  <a:lnTo>
                    <a:pt x="1151763" y="97662"/>
                  </a:lnTo>
                  <a:lnTo>
                    <a:pt x="1196339" y="97662"/>
                  </a:lnTo>
                  <a:lnTo>
                    <a:pt x="1207769" y="122427"/>
                  </a:lnTo>
                  <a:lnTo>
                    <a:pt x="1221865" y="109426"/>
                  </a:lnTo>
                  <a:lnTo>
                    <a:pt x="1238996" y="100139"/>
                  </a:lnTo>
                  <a:lnTo>
                    <a:pt x="1259151" y="94567"/>
                  </a:lnTo>
                  <a:lnTo>
                    <a:pt x="1282318" y="92709"/>
                  </a:lnTo>
                  <a:close/>
                </a:path>
                <a:path w="1694179" h="368300">
                  <a:moveTo>
                    <a:pt x="73151" y="0"/>
                  </a:moveTo>
                  <a:lnTo>
                    <a:pt x="107314" y="0"/>
                  </a:lnTo>
                  <a:lnTo>
                    <a:pt x="185927" y="244601"/>
                  </a:lnTo>
                  <a:lnTo>
                    <a:pt x="262763" y="0"/>
                  </a:lnTo>
                  <a:lnTo>
                    <a:pt x="296671" y="0"/>
                  </a:lnTo>
                  <a:lnTo>
                    <a:pt x="370713" y="363346"/>
                  </a:lnTo>
                  <a:lnTo>
                    <a:pt x="308355" y="363346"/>
                  </a:lnTo>
                  <a:lnTo>
                    <a:pt x="270637" y="167512"/>
                  </a:lnTo>
                  <a:lnTo>
                    <a:pt x="197612" y="368045"/>
                  </a:lnTo>
                  <a:lnTo>
                    <a:pt x="174497" y="368045"/>
                  </a:lnTo>
                  <a:lnTo>
                    <a:pt x="101345" y="167512"/>
                  </a:lnTo>
                  <a:lnTo>
                    <a:pt x="62229" y="363346"/>
                  </a:lnTo>
                  <a:lnTo>
                    <a:pt x="0" y="363346"/>
                  </a:lnTo>
                  <a:lnTo>
                    <a:pt x="73151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8" name="object 15">
              <a:extLst>
                <a:ext uri="{FF2B5EF4-FFF2-40B4-BE49-F238E27FC236}">
                  <a16:creationId xmlns:a16="http://schemas.microsoft.com/office/drawing/2014/main" xmlns="" id="{737B9E1D-B5DB-137C-BFE2-F270041A132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17895" y="2501519"/>
              <a:ext cx="84074" cy="84074"/>
            </a:xfrm>
            <a:prstGeom prst="rect">
              <a:avLst/>
            </a:prstGeom>
          </p:spPr>
        </p:pic>
        <p:pic>
          <p:nvPicPr>
            <p:cNvPr id="19" name="object 16">
              <a:extLst>
                <a:ext uri="{FF2B5EF4-FFF2-40B4-BE49-F238E27FC236}">
                  <a16:creationId xmlns:a16="http://schemas.microsoft.com/office/drawing/2014/main" xmlns="" id="{8A42A952-7DE5-AEED-3A22-1E2934FFF7F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23536" y="2501519"/>
              <a:ext cx="84074" cy="84074"/>
            </a:xfrm>
            <a:prstGeom prst="rect">
              <a:avLst/>
            </a:prstGeom>
          </p:spPr>
        </p:pic>
        <p:sp>
          <p:nvSpPr>
            <p:cNvPr id="20" name="object 17">
              <a:extLst>
                <a:ext uri="{FF2B5EF4-FFF2-40B4-BE49-F238E27FC236}">
                  <a16:creationId xmlns:a16="http://schemas.microsoft.com/office/drawing/2014/main" xmlns="" id="{DCA2A6D2-BD07-959B-3439-3E7C7E042EBB}"/>
                </a:ext>
              </a:extLst>
            </p:cNvPr>
            <p:cNvSpPr/>
            <p:nvPr/>
          </p:nvSpPr>
          <p:spPr>
            <a:xfrm>
              <a:off x="5055488" y="2496693"/>
              <a:ext cx="408940" cy="384175"/>
            </a:xfrm>
            <a:custGeom>
              <a:avLst/>
              <a:gdLst/>
              <a:ahLst/>
              <a:cxnLst/>
              <a:rect l="l" t="t" r="r" b="b"/>
              <a:pathLst>
                <a:path w="408939" h="384175">
                  <a:moveTo>
                    <a:pt x="379222" y="0"/>
                  </a:moveTo>
                  <a:lnTo>
                    <a:pt x="379222" y="298450"/>
                  </a:lnTo>
                  <a:lnTo>
                    <a:pt x="381035" y="320472"/>
                  </a:lnTo>
                  <a:lnTo>
                    <a:pt x="386492" y="337565"/>
                  </a:lnTo>
                  <a:lnTo>
                    <a:pt x="395616" y="349706"/>
                  </a:lnTo>
                  <a:lnTo>
                    <a:pt x="408432" y="356869"/>
                  </a:lnTo>
                  <a:lnTo>
                    <a:pt x="399948" y="368798"/>
                  </a:lnTo>
                  <a:lnTo>
                    <a:pt x="388953" y="377332"/>
                  </a:lnTo>
                  <a:lnTo>
                    <a:pt x="375410" y="382462"/>
                  </a:lnTo>
                  <a:lnTo>
                    <a:pt x="359283" y="384175"/>
                  </a:lnTo>
                  <a:lnTo>
                    <a:pt x="340873" y="380509"/>
                  </a:lnTo>
                  <a:lnTo>
                    <a:pt x="327739" y="369522"/>
                  </a:lnTo>
                  <a:lnTo>
                    <a:pt x="319867" y="351224"/>
                  </a:lnTo>
                  <a:lnTo>
                    <a:pt x="317246" y="325627"/>
                  </a:lnTo>
                  <a:lnTo>
                    <a:pt x="317246" y="14858"/>
                  </a:lnTo>
                  <a:lnTo>
                    <a:pt x="379222" y="0"/>
                  </a:lnTo>
                  <a:close/>
                </a:path>
                <a:path w="408939" h="384175">
                  <a:moveTo>
                    <a:pt x="245110" y="0"/>
                  </a:moveTo>
                  <a:lnTo>
                    <a:pt x="245110" y="379221"/>
                  </a:lnTo>
                  <a:lnTo>
                    <a:pt x="183134" y="379221"/>
                  </a:lnTo>
                  <a:lnTo>
                    <a:pt x="183134" y="363093"/>
                  </a:lnTo>
                  <a:lnTo>
                    <a:pt x="178655" y="367162"/>
                  </a:lnTo>
                  <a:lnTo>
                    <a:pt x="138509" y="382571"/>
                  </a:lnTo>
                  <a:lnTo>
                    <a:pt x="119252" y="384175"/>
                  </a:lnTo>
                  <a:lnTo>
                    <a:pt x="92938" y="381964"/>
                  </a:lnTo>
                  <a:lnTo>
                    <a:pt x="49262" y="364351"/>
                  </a:lnTo>
                  <a:lnTo>
                    <a:pt x="17948" y="329638"/>
                  </a:lnTo>
                  <a:lnTo>
                    <a:pt x="1998" y="280541"/>
                  </a:lnTo>
                  <a:lnTo>
                    <a:pt x="0" y="250825"/>
                  </a:lnTo>
                  <a:lnTo>
                    <a:pt x="2286" y="220845"/>
                  </a:lnTo>
                  <a:lnTo>
                    <a:pt x="20574" y="169600"/>
                  </a:lnTo>
                  <a:lnTo>
                    <a:pt x="56008" y="131073"/>
                  </a:lnTo>
                  <a:lnTo>
                    <a:pt x="101780" y="111313"/>
                  </a:lnTo>
                  <a:lnTo>
                    <a:pt x="128143" y="108838"/>
                  </a:lnTo>
                  <a:lnTo>
                    <a:pt x="142932" y="109602"/>
                  </a:lnTo>
                  <a:lnTo>
                    <a:pt x="157019" y="111902"/>
                  </a:lnTo>
                  <a:lnTo>
                    <a:pt x="170416" y="115750"/>
                  </a:lnTo>
                  <a:lnTo>
                    <a:pt x="183134" y="121157"/>
                  </a:lnTo>
                  <a:lnTo>
                    <a:pt x="183134" y="14858"/>
                  </a:lnTo>
                  <a:lnTo>
                    <a:pt x="245110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18">
              <a:extLst>
                <a:ext uri="{FF2B5EF4-FFF2-40B4-BE49-F238E27FC236}">
                  <a16:creationId xmlns:a16="http://schemas.microsoft.com/office/drawing/2014/main" xmlns="" id="{456A9D09-E276-C322-C8C2-8ED627813FC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79674" y="3057652"/>
              <a:ext cx="3352038" cy="357377"/>
            </a:xfrm>
            <a:prstGeom prst="rect">
              <a:avLst/>
            </a:prstGeom>
          </p:spPr>
        </p:pic>
      </p:grpSp>
      <p:sp>
        <p:nvSpPr>
          <p:cNvPr id="22" name="object 21">
            <a:extLst>
              <a:ext uri="{FF2B5EF4-FFF2-40B4-BE49-F238E27FC236}">
                <a16:creationId xmlns:a16="http://schemas.microsoft.com/office/drawing/2014/main" xmlns="" id="{E6415B4A-4051-3FB6-1C1E-ECBC0758BCEE}"/>
              </a:ext>
            </a:extLst>
          </p:cNvPr>
          <p:cNvSpPr txBox="1"/>
          <p:nvPr/>
        </p:nvSpPr>
        <p:spPr>
          <a:xfrm>
            <a:off x="1225025" y="5058189"/>
            <a:ext cx="94547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i="1" dirty="0">
                <a:solidFill>
                  <a:srgbClr val="8A5D3C"/>
                </a:solidFill>
                <a:latin typeface="Georgia"/>
                <a:cs typeface="Georgia"/>
              </a:rPr>
              <a:t>Valves,</a:t>
            </a:r>
            <a:r>
              <a:rPr sz="2400" i="1" spc="-27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connectiques,</a:t>
            </a:r>
            <a:r>
              <a:rPr sz="2400" i="1" spc="7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ligne de</a:t>
            </a:r>
            <a:r>
              <a:rPr sz="2400" i="1" spc="13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perfusion</a:t>
            </a:r>
            <a:r>
              <a:rPr sz="2400" i="1" spc="-20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(manipulation,</a:t>
            </a:r>
            <a:r>
              <a:rPr sz="2400" i="1" dirty="0">
                <a:solidFill>
                  <a:srgbClr val="8A5D3C"/>
                </a:solidFill>
                <a:latin typeface="Georgia"/>
                <a:cs typeface="Georgia"/>
              </a:rPr>
              <a:t> changement)</a:t>
            </a:r>
            <a:endParaRPr sz="240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7045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xmlns="" id="{5CBD14D9-0760-6F47-D871-8F578663F4E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" y="452668"/>
            <a:ext cx="713875" cy="6405331"/>
          </a:xfrm>
          <a:prstGeom prst="rect">
            <a:avLst/>
          </a:prstGeom>
        </p:spPr>
      </p:pic>
      <p:sp>
        <p:nvSpPr>
          <p:cNvPr id="5" name="object 3">
            <a:extLst>
              <a:ext uri="{FF2B5EF4-FFF2-40B4-BE49-F238E27FC236}">
                <a16:creationId xmlns:a16="http://schemas.microsoft.com/office/drawing/2014/main" xmlns="" id="{2164CE1B-9999-E864-E266-5976E5BF82B1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xmlns="" id="{DA2D70E9-8051-A939-A74F-108D87F9EBB1}"/>
              </a:ext>
            </a:extLst>
          </p:cNvPr>
          <p:cNvSpPr txBox="1"/>
          <p:nvPr/>
        </p:nvSpPr>
        <p:spPr>
          <a:xfrm>
            <a:off x="11604753" y="82973"/>
            <a:ext cx="20574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24</a:t>
            </a:r>
            <a:endParaRPr sz="1333">
              <a:latin typeface="Georgia"/>
              <a:cs typeface="Georgia"/>
            </a:endParaRPr>
          </a:p>
        </p:txBody>
      </p:sp>
      <p:pic>
        <p:nvPicPr>
          <p:cNvPr id="23" name="object 5">
            <a:extLst>
              <a:ext uri="{FF2B5EF4-FFF2-40B4-BE49-F238E27FC236}">
                <a16:creationId xmlns:a16="http://schemas.microsoft.com/office/drawing/2014/main" xmlns="" id="{AA3C64B9-71C7-F9DB-33C5-8B0E285811D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43557" y="922454"/>
            <a:ext cx="7349593" cy="588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49040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xmlns="" id="{3C18CA20-2A71-E801-9839-A7004402977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36179" y="1677467"/>
            <a:ext cx="4415535" cy="4369477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xmlns="" id="{709DAE38-A3E4-FAFB-2CCE-B3494840473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" y="452668"/>
            <a:ext cx="713875" cy="6405331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xmlns="" id="{0E6700AD-6D35-E434-3A34-4CE06FAC33A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32541" y="3850843"/>
            <a:ext cx="716516" cy="429903"/>
          </a:xfrm>
          <a:prstGeom prst="rect">
            <a:avLst/>
          </a:prstGeom>
        </p:spPr>
      </p:pic>
      <p:pic>
        <p:nvPicPr>
          <p:cNvPr id="8" name="object 5">
            <a:extLst>
              <a:ext uri="{FF2B5EF4-FFF2-40B4-BE49-F238E27FC236}">
                <a16:creationId xmlns:a16="http://schemas.microsoft.com/office/drawing/2014/main" xmlns="" id="{8B20DE57-0923-4697-33B9-863293F8213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04170" y="1904661"/>
            <a:ext cx="628177" cy="359288"/>
          </a:xfrm>
          <a:prstGeom prst="rect">
            <a:avLst/>
          </a:prstGeom>
        </p:spPr>
      </p:pic>
      <p:sp>
        <p:nvSpPr>
          <p:cNvPr id="9" name="object 6">
            <a:extLst>
              <a:ext uri="{FF2B5EF4-FFF2-40B4-BE49-F238E27FC236}">
                <a16:creationId xmlns:a16="http://schemas.microsoft.com/office/drawing/2014/main" xmlns="" id="{1A8FDE2C-B1C0-72A0-0607-59C77DBF2B10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xmlns="" id="{728CB888-503E-8BA3-5726-2FA1B2F0FD67}"/>
              </a:ext>
            </a:extLst>
          </p:cNvPr>
          <p:cNvSpPr txBox="1"/>
          <p:nvPr/>
        </p:nvSpPr>
        <p:spPr>
          <a:xfrm>
            <a:off x="11610847" y="82973"/>
            <a:ext cx="19896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25</a:t>
            </a:r>
            <a:endParaRPr sz="1333">
              <a:latin typeface="Georgia"/>
              <a:cs typeface="Georgia"/>
            </a:endParaRP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xmlns="" id="{B323334A-CB04-6964-65A7-3C0C25D57A98}"/>
              </a:ext>
            </a:extLst>
          </p:cNvPr>
          <p:cNvSpPr txBox="1"/>
          <p:nvPr/>
        </p:nvSpPr>
        <p:spPr>
          <a:xfrm>
            <a:off x="1097009" y="1151129"/>
            <a:ext cx="4884420" cy="423908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468083">
              <a:spcBef>
                <a:spcPts val="133"/>
              </a:spcBef>
            </a:pPr>
            <a:r>
              <a:rPr sz="2400" b="1" dirty="0">
                <a:solidFill>
                  <a:srgbClr val="162C4F"/>
                </a:solidFill>
                <a:cs typeface="Georgia"/>
              </a:rPr>
              <a:t>Que</a:t>
            </a:r>
            <a:r>
              <a:rPr sz="2400" b="1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b="1" spc="-7" dirty="0">
                <a:solidFill>
                  <a:srgbClr val="162C4F"/>
                </a:solidFill>
                <a:cs typeface="Georgia"/>
              </a:rPr>
              <a:t>choisir</a:t>
            </a:r>
            <a:r>
              <a:rPr sz="2400" b="1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b="1" spc="-7" dirty="0">
                <a:solidFill>
                  <a:srgbClr val="162C4F"/>
                </a:solidFill>
                <a:cs typeface="Georgia"/>
              </a:rPr>
              <a:t>??</a:t>
            </a:r>
            <a:endParaRPr sz="2400" dirty="0">
              <a:cs typeface="Georgia"/>
            </a:endParaRPr>
          </a:p>
          <a:p>
            <a:pPr>
              <a:spcBef>
                <a:spcPts val="33"/>
              </a:spcBef>
            </a:pPr>
            <a:endParaRPr sz="3000" dirty="0">
              <a:cs typeface="Georgia"/>
            </a:endParaRPr>
          </a:p>
          <a:p>
            <a:pPr marL="358131" marR="688323" indent="-342045">
              <a:lnSpc>
                <a:spcPts val="2013"/>
              </a:lnSpc>
              <a:spcBef>
                <a:spcPts val="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Intérêt</a:t>
            </a:r>
            <a:r>
              <a:rPr sz="1867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dans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prévention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du</a:t>
            </a:r>
            <a:r>
              <a:rPr sz="1867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RI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non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démontré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  <a:p>
            <a:pPr marL="358131" indent="-342045">
              <a:spcBef>
                <a:spcPts val="14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Modèle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à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privilégier</a:t>
            </a:r>
            <a:r>
              <a:rPr sz="1867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  <a:p>
            <a:pPr marL="358131" indent="-342045">
              <a:spcBef>
                <a:spcPts val="17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Littérature scientifique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dense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mais</a:t>
            </a:r>
            <a:endParaRPr sz="1867" dirty="0">
              <a:cs typeface="Georgia"/>
            </a:endParaRPr>
          </a:p>
          <a:p>
            <a:pPr marL="419090">
              <a:spcBef>
                <a:spcPts val="18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Étude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faible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puissance</a:t>
            </a:r>
            <a:endParaRPr sz="1867" dirty="0">
              <a:cs typeface="Georgia"/>
            </a:endParaRPr>
          </a:p>
          <a:p>
            <a:pPr marL="419090">
              <a:spcBef>
                <a:spcPts val="18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Biais</a:t>
            </a:r>
            <a:r>
              <a:rPr sz="1867" spc="-6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++</a:t>
            </a:r>
            <a:endParaRPr sz="1867" dirty="0">
              <a:cs typeface="Georgia"/>
            </a:endParaRPr>
          </a:p>
          <a:p>
            <a:pPr>
              <a:lnSpc>
                <a:spcPct val="100000"/>
              </a:lnSpc>
            </a:pPr>
            <a:endParaRPr sz="2133" dirty="0">
              <a:cs typeface="Georgia"/>
            </a:endParaRPr>
          </a:p>
          <a:p>
            <a:pPr marL="737428" marR="745895" indent="-609585">
              <a:spcBef>
                <a:spcPts val="1860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Spécificité des </a:t>
            </a:r>
            <a:r>
              <a:rPr sz="1867" dirty="0">
                <a:solidFill>
                  <a:srgbClr val="162C4F"/>
                </a:solidFill>
                <a:cs typeface="Georgia"/>
              </a:rPr>
              <a:t>valves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bidirectionnelles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Littérature</a:t>
            </a:r>
            <a:r>
              <a:rPr sz="1867" dirty="0">
                <a:solidFill>
                  <a:srgbClr val="8A5D3C"/>
                </a:solidFill>
                <a:cs typeface="Georgia"/>
              </a:rPr>
              <a:t> :</a:t>
            </a:r>
            <a:endParaRPr sz="1867" dirty="0">
              <a:cs typeface="Georgia"/>
            </a:endParaRPr>
          </a:p>
          <a:p>
            <a:pPr marL="1347013">
              <a:spcBef>
                <a:spcPts val="13"/>
              </a:spcBef>
            </a:pPr>
            <a:r>
              <a:rPr sz="1600" dirty="0">
                <a:solidFill>
                  <a:srgbClr val="8A5D3C"/>
                </a:solidFill>
                <a:cs typeface="Georgia"/>
              </a:rPr>
              <a:t>Durée</a:t>
            </a:r>
            <a:r>
              <a:rPr sz="1600" spc="-4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: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de</a:t>
            </a:r>
            <a:r>
              <a:rPr sz="1600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5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à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30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secondes</a:t>
            </a:r>
            <a:endParaRPr sz="1600" dirty="0">
              <a:cs typeface="Georgia"/>
            </a:endParaRPr>
          </a:p>
          <a:p>
            <a:pPr marL="1347013"/>
            <a:r>
              <a:rPr sz="1600" spc="-7" dirty="0">
                <a:solidFill>
                  <a:srgbClr val="8A5D3C"/>
                </a:solidFill>
                <a:cs typeface="Georgia"/>
              </a:rPr>
              <a:t>Temps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de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friction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souvent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non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respecté</a:t>
            </a:r>
            <a:endParaRPr sz="1600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6036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015" y="875056"/>
            <a:ext cx="9760373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Différents</a:t>
            </a:r>
            <a:r>
              <a:rPr sz="426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mécanismes</a:t>
            </a:r>
            <a:r>
              <a:rPr sz="4267" spc="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dirty="0">
                <a:solidFill>
                  <a:srgbClr val="212239"/>
                </a:solidFill>
                <a:latin typeface="+mn-lt"/>
                <a:cs typeface="Trebuchet MS"/>
              </a:rPr>
              <a:t>de</a:t>
            </a:r>
            <a:r>
              <a:rPr sz="4267" spc="2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déconnection</a:t>
            </a:r>
            <a:endParaRPr sz="4267" dirty="0">
              <a:latin typeface="+mn-lt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3095" y="1948820"/>
            <a:ext cx="11525843" cy="236782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427896" y="4447032"/>
            <a:ext cx="7525173" cy="928793"/>
          </a:xfrm>
          <a:custGeom>
            <a:avLst/>
            <a:gdLst/>
            <a:ahLst/>
            <a:cxnLst/>
            <a:rect l="l" t="t" r="r" b="b"/>
            <a:pathLst>
              <a:path w="5643880" h="696595">
                <a:moveTo>
                  <a:pt x="5643626" y="0"/>
                </a:moveTo>
                <a:lnTo>
                  <a:pt x="5631996" y="70204"/>
                </a:lnTo>
                <a:lnTo>
                  <a:pt x="5598640" y="135582"/>
                </a:lnTo>
                <a:lnTo>
                  <a:pt x="5574534" y="166024"/>
                </a:lnTo>
                <a:lnTo>
                  <a:pt x="5545859" y="194736"/>
                </a:lnTo>
                <a:lnTo>
                  <a:pt x="5512903" y="221542"/>
                </a:lnTo>
                <a:lnTo>
                  <a:pt x="5475954" y="246268"/>
                </a:lnTo>
                <a:lnTo>
                  <a:pt x="5435299" y="268740"/>
                </a:lnTo>
                <a:lnTo>
                  <a:pt x="5391225" y="288782"/>
                </a:lnTo>
                <a:lnTo>
                  <a:pt x="5344022" y="306220"/>
                </a:lnTo>
                <a:lnTo>
                  <a:pt x="5293975" y="320879"/>
                </a:lnTo>
                <a:lnTo>
                  <a:pt x="5241372" y="332585"/>
                </a:lnTo>
                <a:lnTo>
                  <a:pt x="5186502" y="341162"/>
                </a:lnTo>
                <a:lnTo>
                  <a:pt x="5129652" y="346436"/>
                </a:lnTo>
                <a:lnTo>
                  <a:pt x="5071109" y="348234"/>
                </a:lnTo>
                <a:lnTo>
                  <a:pt x="3394202" y="348234"/>
                </a:lnTo>
                <a:lnTo>
                  <a:pt x="3335681" y="350032"/>
                </a:lnTo>
                <a:lnTo>
                  <a:pt x="3278851" y="355310"/>
                </a:lnTo>
                <a:lnTo>
                  <a:pt x="3223997" y="363894"/>
                </a:lnTo>
                <a:lnTo>
                  <a:pt x="3171410" y="375607"/>
                </a:lnTo>
                <a:lnTo>
                  <a:pt x="3121375" y="390275"/>
                </a:lnTo>
                <a:lnTo>
                  <a:pt x="3074182" y="407722"/>
                </a:lnTo>
                <a:lnTo>
                  <a:pt x="3030117" y="427773"/>
                </a:lnTo>
                <a:lnTo>
                  <a:pt x="2989468" y="450254"/>
                </a:lnTo>
                <a:lnTo>
                  <a:pt x="2952524" y="474989"/>
                </a:lnTo>
                <a:lnTo>
                  <a:pt x="2919572" y="501802"/>
                </a:lnTo>
                <a:lnTo>
                  <a:pt x="2890901" y="530520"/>
                </a:lnTo>
                <a:lnTo>
                  <a:pt x="2866796" y="560965"/>
                </a:lnTo>
                <a:lnTo>
                  <a:pt x="2833442" y="626342"/>
                </a:lnTo>
                <a:lnTo>
                  <a:pt x="2821813" y="696531"/>
                </a:lnTo>
                <a:lnTo>
                  <a:pt x="2818857" y="660923"/>
                </a:lnTo>
                <a:lnTo>
                  <a:pt x="2796077" y="592965"/>
                </a:lnTo>
                <a:lnTo>
                  <a:pt x="2752724" y="530520"/>
                </a:lnTo>
                <a:lnTo>
                  <a:pt x="2724053" y="501802"/>
                </a:lnTo>
                <a:lnTo>
                  <a:pt x="2691101" y="474989"/>
                </a:lnTo>
                <a:lnTo>
                  <a:pt x="2654157" y="450254"/>
                </a:lnTo>
                <a:lnTo>
                  <a:pt x="2613508" y="427773"/>
                </a:lnTo>
                <a:lnTo>
                  <a:pt x="2569443" y="407722"/>
                </a:lnTo>
                <a:lnTo>
                  <a:pt x="2522250" y="390275"/>
                </a:lnTo>
                <a:lnTo>
                  <a:pt x="2472215" y="375607"/>
                </a:lnTo>
                <a:lnTo>
                  <a:pt x="2419628" y="363894"/>
                </a:lnTo>
                <a:lnTo>
                  <a:pt x="2364774" y="355310"/>
                </a:lnTo>
                <a:lnTo>
                  <a:pt x="2307944" y="350032"/>
                </a:lnTo>
                <a:lnTo>
                  <a:pt x="2249424" y="348234"/>
                </a:lnTo>
                <a:lnTo>
                  <a:pt x="572388" y="348234"/>
                </a:lnTo>
                <a:lnTo>
                  <a:pt x="513868" y="346436"/>
                </a:lnTo>
                <a:lnTo>
                  <a:pt x="457038" y="341162"/>
                </a:lnTo>
                <a:lnTo>
                  <a:pt x="402184" y="332585"/>
                </a:lnTo>
                <a:lnTo>
                  <a:pt x="349597" y="320879"/>
                </a:lnTo>
                <a:lnTo>
                  <a:pt x="299562" y="306220"/>
                </a:lnTo>
                <a:lnTo>
                  <a:pt x="252369" y="288782"/>
                </a:lnTo>
                <a:lnTo>
                  <a:pt x="208304" y="268740"/>
                </a:lnTo>
                <a:lnTo>
                  <a:pt x="167655" y="246268"/>
                </a:lnTo>
                <a:lnTo>
                  <a:pt x="130711" y="221542"/>
                </a:lnTo>
                <a:lnTo>
                  <a:pt x="97759" y="194736"/>
                </a:lnTo>
                <a:lnTo>
                  <a:pt x="69088" y="166024"/>
                </a:lnTo>
                <a:lnTo>
                  <a:pt x="44983" y="135582"/>
                </a:lnTo>
                <a:lnTo>
                  <a:pt x="11629" y="70204"/>
                </a:lnTo>
                <a:lnTo>
                  <a:pt x="2955" y="35618"/>
                </a:lnTo>
                <a:lnTo>
                  <a:pt x="0" y="0"/>
                </a:lnTo>
              </a:path>
            </a:pathLst>
          </a:custGeom>
          <a:ln w="25400">
            <a:solidFill>
              <a:srgbClr val="162C4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" name="object 5"/>
          <p:cNvSpPr txBox="1"/>
          <p:nvPr/>
        </p:nvSpPr>
        <p:spPr>
          <a:xfrm>
            <a:off x="6629401" y="5484910"/>
            <a:ext cx="3292687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474121" indent="-458035">
              <a:spcBef>
                <a:spcPts val="133"/>
              </a:spcBef>
              <a:buAutoNum type="arabicPeriod"/>
              <a:tabLst>
                <a:tab pos="474121" algn="l"/>
                <a:tab pos="47496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clamper</a:t>
            </a:r>
            <a:r>
              <a:rPr sz="1867" spc="-6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voie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veineuse</a:t>
            </a:r>
            <a:endParaRPr sz="1867" dirty="0">
              <a:cs typeface="Georgia"/>
            </a:endParaRPr>
          </a:p>
          <a:p>
            <a:pPr marL="474121" indent="-458035">
              <a:buAutoNum type="arabicPeriod"/>
              <a:tabLst>
                <a:tab pos="474121" algn="l"/>
                <a:tab pos="47496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déconnecter</a:t>
            </a:r>
            <a:r>
              <a:rPr sz="1867" spc="-10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seringue</a:t>
            </a:r>
            <a:endParaRPr sz="1867" dirty="0">
              <a:cs typeface="Georgia"/>
            </a:endParaRPr>
          </a:p>
          <a:p>
            <a:pPr marL="474121" indent="-458035">
              <a:buAutoNum type="arabicPeriod"/>
              <a:tabLst>
                <a:tab pos="474121" algn="l"/>
                <a:tab pos="47496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déclamper</a:t>
            </a:r>
            <a:r>
              <a:rPr sz="1867" spc="-7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voie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veineuse</a:t>
            </a:r>
            <a:endParaRPr sz="1867" dirty="0">
              <a:cs typeface="Georg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17381" y="4437041"/>
            <a:ext cx="3143673" cy="928793"/>
          </a:xfrm>
          <a:custGeom>
            <a:avLst/>
            <a:gdLst/>
            <a:ahLst/>
            <a:cxnLst/>
            <a:rect l="l" t="t" r="r" b="b"/>
            <a:pathLst>
              <a:path w="2357755" h="696595">
                <a:moveTo>
                  <a:pt x="2357437" y="0"/>
                </a:moveTo>
                <a:lnTo>
                  <a:pt x="2345807" y="70209"/>
                </a:lnTo>
                <a:lnTo>
                  <a:pt x="2312453" y="135602"/>
                </a:lnTo>
                <a:lnTo>
                  <a:pt x="2288349" y="166054"/>
                </a:lnTo>
                <a:lnTo>
                  <a:pt x="2259677" y="194776"/>
                </a:lnTo>
                <a:lnTo>
                  <a:pt x="2226725" y="221594"/>
                </a:lnTo>
                <a:lnTo>
                  <a:pt x="2189781" y="246332"/>
                </a:lnTo>
                <a:lnTo>
                  <a:pt x="2149133" y="268815"/>
                </a:lnTo>
                <a:lnTo>
                  <a:pt x="2105068" y="288869"/>
                </a:lnTo>
                <a:lnTo>
                  <a:pt x="2057874" y="306317"/>
                </a:lnTo>
                <a:lnTo>
                  <a:pt x="2007840" y="320986"/>
                </a:lnTo>
                <a:lnTo>
                  <a:pt x="1955252" y="332700"/>
                </a:lnTo>
                <a:lnTo>
                  <a:pt x="1900399" y="341283"/>
                </a:lnTo>
                <a:lnTo>
                  <a:pt x="1843568" y="346562"/>
                </a:lnTo>
                <a:lnTo>
                  <a:pt x="1785048" y="348361"/>
                </a:lnTo>
                <a:lnTo>
                  <a:pt x="1751139" y="348361"/>
                </a:lnTo>
                <a:lnTo>
                  <a:pt x="1692619" y="350158"/>
                </a:lnTo>
                <a:lnTo>
                  <a:pt x="1635788" y="355432"/>
                </a:lnTo>
                <a:lnTo>
                  <a:pt x="1580935" y="364009"/>
                </a:lnTo>
                <a:lnTo>
                  <a:pt x="1528347" y="375715"/>
                </a:lnTo>
                <a:lnTo>
                  <a:pt x="1478313" y="390373"/>
                </a:lnTo>
                <a:lnTo>
                  <a:pt x="1431119" y="407811"/>
                </a:lnTo>
                <a:lnTo>
                  <a:pt x="1387054" y="427852"/>
                </a:lnTo>
                <a:lnTo>
                  <a:pt x="1346406" y="450322"/>
                </a:lnTo>
                <a:lnTo>
                  <a:pt x="1309462" y="475047"/>
                </a:lnTo>
                <a:lnTo>
                  <a:pt x="1276510" y="501852"/>
                </a:lnTo>
                <a:lnTo>
                  <a:pt x="1247838" y="530561"/>
                </a:lnTo>
                <a:lnTo>
                  <a:pt x="1223734" y="561001"/>
                </a:lnTo>
                <a:lnTo>
                  <a:pt x="1190380" y="626373"/>
                </a:lnTo>
                <a:lnTo>
                  <a:pt x="1178750" y="696569"/>
                </a:lnTo>
                <a:lnTo>
                  <a:pt x="1175795" y="660955"/>
                </a:lnTo>
                <a:lnTo>
                  <a:pt x="1153015" y="592997"/>
                </a:lnTo>
                <a:lnTo>
                  <a:pt x="1109661" y="530561"/>
                </a:lnTo>
                <a:lnTo>
                  <a:pt x="1080988" y="501852"/>
                </a:lnTo>
                <a:lnTo>
                  <a:pt x="1048035" y="475047"/>
                </a:lnTo>
                <a:lnTo>
                  <a:pt x="1011089" y="450322"/>
                </a:lnTo>
                <a:lnTo>
                  <a:pt x="970439" y="427852"/>
                </a:lnTo>
                <a:lnTo>
                  <a:pt x="926372" y="407811"/>
                </a:lnTo>
                <a:lnTo>
                  <a:pt x="879175" y="390373"/>
                </a:lnTo>
                <a:lnTo>
                  <a:pt x="829137" y="375715"/>
                </a:lnTo>
                <a:lnTo>
                  <a:pt x="776545" y="364009"/>
                </a:lnTo>
                <a:lnTo>
                  <a:pt x="721686" y="355432"/>
                </a:lnTo>
                <a:lnTo>
                  <a:pt x="664850" y="350158"/>
                </a:lnTo>
                <a:lnTo>
                  <a:pt x="606323" y="348361"/>
                </a:lnTo>
                <a:lnTo>
                  <a:pt x="572389" y="348361"/>
                </a:lnTo>
                <a:lnTo>
                  <a:pt x="513864" y="346562"/>
                </a:lnTo>
                <a:lnTo>
                  <a:pt x="457030" y="341283"/>
                </a:lnTo>
                <a:lnTo>
                  <a:pt x="402175" y="332700"/>
                </a:lnTo>
                <a:lnTo>
                  <a:pt x="349586" y="320986"/>
                </a:lnTo>
                <a:lnTo>
                  <a:pt x="299551" y="306317"/>
                </a:lnTo>
                <a:lnTo>
                  <a:pt x="252357" y="288869"/>
                </a:lnTo>
                <a:lnTo>
                  <a:pt x="208293" y="268815"/>
                </a:lnTo>
                <a:lnTo>
                  <a:pt x="167646" y="246332"/>
                </a:lnTo>
                <a:lnTo>
                  <a:pt x="130703" y="221594"/>
                </a:lnTo>
                <a:lnTo>
                  <a:pt x="97753" y="194776"/>
                </a:lnTo>
                <a:lnTo>
                  <a:pt x="69082" y="166054"/>
                </a:lnTo>
                <a:lnTo>
                  <a:pt x="44980" y="135602"/>
                </a:lnTo>
                <a:lnTo>
                  <a:pt x="11628" y="70209"/>
                </a:lnTo>
                <a:lnTo>
                  <a:pt x="2955" y="35619"/>
                </a:lnTo>
                <a:lnTo>
                  <a:pt x="0" y="0"/>
                </a:lnTo>
              </a:path>
            </a:pathLst>
          </a:custGeom>
          <a:ln w="25400">
            <a:solidFill>
              <a:srgbClr val="162C4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 txBox="1"/>
          <p:nvPr/>
        </p:nvSpPr>
        <p:spPr>
          <a:xfrm>
            <a:off x="768231" y="5543838"/>
            <a:ext cx="302937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  <a:tabLst>
                <a:tab pos="530847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1.	déconnecter</a:t>
            </a:r>
            <a:r>
              <a:rPr sz="1867" spc="-8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seringue</a:t>
            </a:r>
            <a:endParaRPr sz="1867" dirty="0">
              <a:cs typeface="Georg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604753" y="82973"/>
            <a:ext cx="20574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26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8336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xmlns="" id="{88679FE4-1069-F8F8-B5DE-34BBD25BC65C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12" name="object 3">
              <a:extLst>
                <a:ext uri="{FF2B5EF4-FFF2-40B4-BE49-F238E27FC236}">
                  <a16:creationId xmlns:a16="http://schemas.microsoft.com/office/drawing/2014/main" xmlns="" id="{9103DC2C-578D-A7B8-B145-064D03C2371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71"/>
              <a:ext cx="498094" cy="4804028"/>
            </a:xfrm>
            <a:prstGeom prst="rect">
              <a:avLst/>
            </a:prstGeom>
          </p:spPr>
        </p:pic>
        <p:pic>
          <p:nvPicPr>
            <p:cNvPr id="13" name="object 4">
              <a:extLst>
                <a:ext uri="{FF2B5EF4-FFF2-40B4-BE49-F238E27FC236}">
                  <a16:creationId xmlns:a16="http://schemas.microsoft.com/office/drawing/2014/main" xmlns="" id="{ED50C8B3-5F65-7AFB-C2F1-A4D1DB0314E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6416" y="1165059"/>
              <a:ext cx="3795395" cy="2952369"/>
            </a:xfrm>
            <a:prstGeom prst="rect">
              <a:avLst/>
            </a:prstGeom>
          </p:spPr>
        </p:pic>
      </p:grpSp>
      <p:sp>
        <p:nvSpPr>
          <p:cNvPr id="14" name="object 5">
            <a:extLst>
              <a:ext uri="{FF2B5EF4-FFF2-40B4-BE49-F238E27FC236}">
                <a16:creationId xmlns:a16="http://schemas.microsoft.com/office/drawing/2014/main" xmlns="" id="{D0EFA00B-4AED-FD62-3FB7-1422ADCF5983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xmlns="" id="{522CF619-CC89-9015-1611-0E68E9703B57}"/>
              </a:ext>
            </a:extLst>
          </p:cNvPr>
          <p:cNvSpPr txBox="1"/>
          <p:nvPr/>
        </p:nvSpPr>
        <p:spPr>
          <a:xfrm>
            <a:off x="11614911" y="82973"/>
            <a:ext cx="19473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27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16" name="object 7">
            <a:extLst>
              <a:ext uri="{FF2B5EF4-FFF2-40B4-BE49-F238E27FC236}">
                <a16:creationId xmlns:a16="http://schemas.microsoft.com/office/drawing/2014/main" xmlns="" id="{423B4E12-6B24-C942-7F29-CE23AD05F364}"/>
              </a:ext>
            </a:extLst>
          </p:cNvPr>
          <p:cNvGrpSpPr/>
          <p:nvPr/>
        </p:nvGrpSpPr>
        <p:grpSpPr>
          <a:xfrm>
            <a:off x="6783831" y="1220171"/>
            <a:ext cx="4959772" cy="5317067"/>
            <a:chOff x="5087873" y="915128"/>
            <a:chExt cx="3719829" cy="3987800"/>
          </a:xfrm>
        </p:grpSpPr>
        <p:pic>
          <p:nvPicPr>
            <p:cNvPr id="17" name="object 8">
              <a:extLst>
                <a:ext uri="{FF2B5EF4-FFF2-40B4-BE49-F238E27FC236}">
                  <a16:creationId xmlns:a16="http://schemas.microsoft.com/office/drawing/2014/main" xmlns="" id="{CE9BC8E6-7E04-59F5-12A4-3900FB8BE62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87873" y="4255693"/>
              <a:ext cx="3719260" cy="646823"/>
            </a:xfrm>
            <a:prstGeom prst="rect">
              <a:avLst/>
            </a:prstGeom>
          </p:spPr>
        </p:pic>
        <p:pic>
          <p:nvPicPr>
            <p:cNvPr id="18" name="object 9">
              <a:extLst>
                <a:ext uri="{FF2B5EF4-FFF2-40B4-BE49-F238E27FC236}">
                  <a16:creationId xmlns:a16="http://schemas.microsoft.com/office/drawing/2014/main" xmlns="" id="{20EC631A-6CF3-33AD-F8F9-2643117A7C5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17742" y="915128"/>
              <a:ext cx="1001212" cy="742249"/>
            </a:xfrm>
            <a:prstGeom prst="rect">
              <a:avLst/>
            </a:prstGeom>
          </p:spPr>
        </p:pic>
      </p:grpSp>
      <p:sp>
        <p:nvSpPr>
          <p:cNvPr id="19" name="object 10">
            <a:extLst>
              <a:ext uri="{FF2B5EF4-FFF2-40B4-BE49-F238E27FC236}">
                <a16:creationId xmlns:a16="http://schemas.microsoft.com/office/drawing/2014/main" xmlns="" id="{E7AEE1EB-1706-E12C-9CA8-71A2951C4686}"/>
              </a:ext>
            </a:extLst>
          </p:cNvPr>
          <p:cNvSpPr txBox="1"/>
          <p:nvPr/>
        </p:nvSpPr>
        <p:spPr>
          <a:xfrm>
            <a:off x="6889835" y="2697819"/>
            <a:ext cx="4727787" cy="214607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Quid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des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capuchons</a:t>
            </a:r>
            <a:r>
              <a:rPr sz="1867" spc="-6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imprégnés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  <a:p>
            <a:pPr marL="626518">
              <a:spcBef>
                <a:spcPts val="7"/>
              </a:spcBef>
            </a:pPr>
            <a:r>
              <a:rPr sz="1867" spc="-7" dirty="0">
                <a:solidFill>
                  <a:srgbClr val="8A5D3C"/>
                </a:solidFill>
                <a:cs typeface="Georgia"/>
              </a:rPr>
              <a:t>Littérature scientifique</a:t>
            </a:r>
            <a:r>
              <a:rPr sz="1867" spc="40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:</a:t>
            </a:r>
            <a:endParaRPr sz="1867" dirty="0">
              <a:cs typeface="Georgia"/>
            </a:endParaRPr>
          </a:p>
          <a:p>
            <a:pPr marL="1236102" marR="110064">
              <a:spcBef>
                <a:spcPts val="7"/>
              </a:spcBef>
            </a:pPr>
            <a:r>
              <a:rPr sz="1600" spc="-7" dirty="0">
                <a:solidFill>
                  <a:srgbClr val="8A5D3C"/>
                </a:solidFill>
                <a:cs typeface="Georgia"/>
              </a:rPr>
              <a:t>études avec biais (biais de publication </a:t>
            </a:r>
            <a:r>
              <a:rPr sz="1600" spc="-367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identifiés par les auteurs, biais de </a:t>
            </a:r>
            <a:r>
              <a:rPr sz="160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confusion car modèle de </a:t>
            </a:r>
            <a:r>
              <a:rPr sz="1600" dirty="0">
                <a:solidFill>
                  <a:srgbClr val="8A5D3C"/>
                </a:solidFill>
                <a:cs typeface="Georgia"/>
              </a:rPr>
              <a:t>valve non </a:t>
            </a:r>
            <a:r>
              <a:rPr sz="1600" spc="7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précisé)</a:t>
            </a:r>
            <a:endParaRPr sz="1600" dirty="0">
              <a:cs typeface="Georgia"/>
            </a:endParaRPr>
          </a:p>
          <a:p>
            <a:pPr marL="564713">
              <a:lnSpc>
                <a:spcPts val="2185"/>
              </a:lnSpc>
            </a:pPr>
            <a:r>
              <a:rPr sz="1867" dirty="0">
                <a:solidFill>
                  <a:srgbClr val="8A5D3C"/>
                </a:solidFill>
                <a:cs typeface="Calibri"/>
              </a:rPr>
              <a:t>→</a:t>
            </a:r>
            <a:r>
              <a:rPr sz="1867" spc="-33" dirty="0">
                <a:solidFill>
                  <a:srgbClr val="8A5D3C"/>
                </a:solidFill>
                <a:cs typeface="Calibri"/>
              </a:rPr>
              <a:t> </a:t>
            </a:r>
            <a:r>
              <a:rPr sz="1867" dirty="0">
                <a:solidFill>
                  <a:srgbClr val="8A5D3C"/>
                </a:solidFill>
                <a:cs typeface="Calibri"/>
              </a:rPr>
              <a:t>a</a:t>
            </a:r>
            <a:r>
              <a:rPr sz="1867" spc="7" dirty="0">
                <a:solidFill>
                  <a:srgbClr val="8A5D3C"/>
                </a:solidFill>
                <a:cs typeface="Calibri"/>
              </a:rPr>
              <a:t> </a:t>
            </a:r>
            <a:r>
              <a:rPr sz="1867" spc="-7" dirty="0">
                <a:solidFill>
                  <a:srgbClr val="8A5D3C"/>
                </a:solidFill>
                <a:cs typeface="Calibri"/>
              </a:rPr>
              <a:t>ce</a:t>
            </a:r>
            <a:r>
              <a:rPr sz="1867" spc="-20" dirty="0">
                <a:solidFill>
                  <a:srgbClr val="8A5D3C"/>
                </a:solidFill>
                <a:cs typeface="Calibri"/>
              </a:rPr>
              <a:t> </a:t>
            </a:r>
            <a:r>
              <a:rPr sz="1867" spc="-7" dirty="0">
                <a:solidFill>
                  <a:srgbClr val="8A5D3C"/>
                </a:solidFill>
                <a:cs typeface="Calibri"/>
              </a:rPr>
              <a:t>jour</a:t>
            </a:r>
            <a:r>
              <a:rPr sz="1867" dirty="0">
                <a:solidFill>
                  <a:srgbClr val="8A5D3C"/>
                </a:solidFill>
                <a:cs typeface="Calibri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pas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d’arguments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scientifique</a:t>
            </a:r>
            <a:endParaRPr sz="1867" dirty="0">
              <a:cs typeface="Georgia"/>
            </a:endParaRPr>
          </a:p>
          <a:p>
            <a:pPr marL="564713">
              <a:spcBef>
                <a:spcPts val="47"/>
              </a:spcBef>
            </a:pPr>
            <a:r>
              <a:rPr sz="1867" dirty="0">
                <a:solidFill>
                  <a:srgbClr val="8A5D3C"/>
                </a:solidFill>
                <a:cs typeface="Georgia"/>
              </a:rPr>
              <a:t>en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faveur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pour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la </a:t>
            </a:r>
            <a:r>
              <a:rPr sz="1867" dirty="0">
                <a:solidFill>
                  <a:srgbClr val="8A5D3C"/>
                </a:solidFill>
                <a:cs typeface="Georgia"/>
              </a:rPr>
              <a:t>prévention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du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RI</a:t>
            </a:r>
            <a:endParaRPr sz="1867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42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E31FA29-582D-4A46-855F-36D0B6EA969C}"/>
              </a:ext>
            </a:extLst>
          </p:cNvPr>
          <p:cNvSpPr/>
          <p:nvPr/>
        </p:nvSpPr>
        <p:spPr>
          <a:xfrm>
            <a:off x="323527" y="6281802"/>
            <a:ext cx="4909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</a:t>
            </a: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xmlns="" id="{D5F3A212-0AF9-FE40-B92C-3E88EB64254A}"/>
              </a:ext>
            </a:extLst>
          </p:cNvPr>
          <p:cNvGraphicFramePr>
            <a:graphicFrameLocks noGrp="1"/>
          </p:cNvGraphicFramePr>
          <p:nvPr/>
        </p:nvGraphicFramePr>
        <p:xfrm>
          <a:off x="323527" y="1099794"/>
          <a:ext cx="11499388" cy="2836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6266">
                  <a:extLst>
                    <a:ext uri="{9D8B030D-6E8A-4147-A177-3AD203B41FA5}">
                      <a16:colId xmlns:a16="http://schemas.microsoft.com/office/drawing/2014/main" xmlns="" val="403890913"/>
                    </a:ext>
                  </a:extLst>
                </a:gridCol>
                <a:gridCol w="29062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573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294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09948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Définitions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Hémoculture sur le CIVLD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Hémoculture périphérique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Signes cliniques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6985">
                <a:tc>
                  <a:txBody>
                    <a:bodyPr/>
                    <a:lstStyle/>
                    <a:p>
                      <a:r>
                        <a:rPr lang="fr-FR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Colonisation du CIVLD </a:t>
                      </a:r>
                      <a:r>
                        <a:rPr lang="fr-FR" sz="1800" u="none" strike="noStrike" dirty="0">
                          <a:effectLst/>
                        </a:rPr>
                        <a:t> </a:t>
                      </a:r>
                      <a:endParaRPr lang="fr-FR" sz="1800" u="none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baseline="0" dirty="0"/>
                        <a:t>Positive</a:t>
                      </a:r>
                      <a:r>
                        <a:rPr lang="fr-FR" sz="1800" b="1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Négative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Absents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367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Infection liée au CIVLD probable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baseline="0" dirty="0"/>
                        <a:t>Positive</a:t>
                      </a:r>
                      <a:r>
                        <a:rPr lang="fr-FR" sz="1800" b="1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Négative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Présents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598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Bactériémie (ou </a:t>
                      </a:r>
                      <a:r>
                        <a:rPr lang="fr-FR" sz="1800" dirty="0" err="1"/>
                        <a:t>fongémie</a:t>
                      </a:r>
                      <a:r>
                        <a:rPr lang="fr-FR" sz="1800" dirty="0"/>
                        <a:t>) liée au CIVLD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baseline="0" dirty="0"/>
                        <a:t>Positive</a:t>
                      </a:r>
                      <a:endParaRPr lang="fr-FR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baseline="0" dirty="0"/>
                        <a:t>Positive</a:t>
                      </a:r>
                      <a:r>
                        <a:rPr lang="fr-FR" sz="1800" b="1" dirty="0"/>
                        <a:t> </a:t>
                      </a:r>
                    </a:p>
                    <a:p>
                      <a:pPr algn="ctr"/>
                      <a:r>
                        <a:rPr lang="fr-FR" sz="1800" b="1" dirty="0"/>
                        <a:t>(∆</a:t>
                      </a:r>
                      <a:r>
                        <a:rPr lang="fr-FR" sz="1800" b="0" baseline="30000" dirty="0"/>
                        <a:t>2</a:t>
                      </a:r>
                      <a:r>
                        <a:rPr lang="fr-FR" sz="1800" b="1" dirty="0"/>
                        <a:t> ≥2h)</a:t>
                      </a:r>
                      <a:r>
                        <a:rPr lang="fr-FR" sz="1800" b="1" baseline="30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+ ou 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C195548-7909-AD45-AE70-D33BAB8DBDE5}"/>
              </a:ext>
            </a:extLst>
          </p:cNvPr>
          <p:cNvSpPr/>
          <p:nvPr/>
        </p:nvSpPr>
        <p:spPr>
          <a:xfrm>
            <a:off x="323526" y="4075629"/>
            <a:ext cx="11499388" cy="201293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baseline="30000" dirty="0">
                <a:ea typeface="Calibri" charset="0"/>
                <a:cs typeface="Times New Roman" charset="0"/>
              </a:rPr>
              <a:t>1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Times New Roman" charset="0"/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Pour les bactéries commensales un contrôle de l’HC sur CIVLD est nécessaire pour différencier la colonisation de la CIVLD d’une contamination du prélèvement</a:t>
            </a:r>
          </a:p>
          <a:p>
            <a:endParaRPr lang="fr-FR" dirty="0">
              <a:cs typeface="Times New Roman" charset="0"/>
            </a:endParaRPr>
          </a:p>
          <a:p>
            <a:r>
              <a:rPr lang="fr-FR" baseline="30000" dirty="0">
                <a:solidFill>
                  <a:schemeClr val="tx1"/>
                </a:solidFill>
                <a:cs typeface="Times New Roman" charset="0"/>
              </a:rPr>
              <a:t>2 </a:t>
            </a:r>
            <a:r>
              <a:rPr lang="fr-FR" dirty="0">
                <a:solidFill>
                  <a:schemeClr val="tx1"/>
                </a:solidFill>
                <a:cs typeface="Arial" panose="020B0604020202020204" pitchFamily="34" charset="0"/>
              </a:rPr>
              <a:t>Delta: 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ＭＳ Ｐゴシック"/>
                <a:cs typeface="Arial" panose="020B0604020202020204" pitchFamily="34" charset="0"/>
              </a:rPr>
              <a:t>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ＭＳ Ｐゴシック"/>
                <a:cs typeface="Arial" panose="020B0604020202020204" pitchFamily="34" charset="0"/>
              </a:rPr>
              <a:t>différentielle de délai de positivité entre HC prélevées sur CIVLD et périphérique </a:t>
            </a:r>
            <a:endParaRPr lang="fr-FR" dirty="0">
              <a:cs typeface="Arial" panose="020B0604020202020204" pitchFamily="34" charset="0"/>
            </a:endParaRPr>
          </a:p>
          <a:p>
            <a:endParaRPr lang="fr-FR" dirty="0">
              <a:solidFill>
                <a:schemeClr val="tx1"/>
              </a:solidFill>
              <a:ea typeface="Calibri" charset="0"/>
              <a:cs typeface="Arial" panose="020B0604020202020204" pitchFamily="34" charset="0"/>
            </a:endParaRPr>
          </a:p>
          <a:p>
            <a:r>
              <a:rPr lang="fr-FR" baseline="30000" dirty="0">
                <a:ea typeface="Calibri" charset="0"/>
                <a:cs typeface="Arial" panose="020B0604020202020204" pitchFamily="34" charset="0"/>
              </a:rPr>
              <a:t>3 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Cette approche diagnostique peut être prise en défaut notamment pour </a:t>
            </a:r>
            <a:r>
              <a:rPr lang="fr-FR" i="1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Candida </a:t>
            </a:r>
            <a:r>
              <a:rPr lang="fr-FR" i="1" dirty="0" err="1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spp</a:t>
            </a:r>
            <a:r>
              <a:rPr lang="fr-FR" i="1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.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 et </a:t>
            </a:r>
            <a:r>
              <a:rPr lang="fr-FR" i="1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S. aureus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 (mauvaises valeurs prédictives négative et positive)</a:t>
            </a:r>
          </a:p>
        </p:txBody>
      </p:sp>
      <p:sp>
        <p:nvSpPr>
          <p:cNvPr id="8" name="Titre 2">
            <a:extLst>
              <a:ext uri="{FF2B5EF4-FFF2-40B4-BE49-F238E27FC236}">
                <a16:creationId xmlns:a16="http://schemas.microsoft.com/office/drawing/2014/main" xmlns="" id="{63FC809A-3E91-FAF6-5916-7439449B4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1914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Définitions</a:t>
            </a:r>
          </a:p>
        </p:txBody>
      </p:sp>
    </p:spTree>
    <p:extLst>
      <p:ext uri="{BB962C8B-B14F-4D97-AF65-F5344CB8AC3E}">
        <p14:creationId xmlns:p14="http://schemas.microsoft.com/office/powerpoint/2010/main" xmlns="" val="21593048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xmlns="" id="{5AF07804-9E95-30F5-0890-3DC4FEBE93A2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xmlns="" id="{5D6FA25C-F7F8-49B0-3FE6-A068F14E20D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72096" y="3440751"/>
            <a:ext cx="4441105" cy="2546096"/>
          </a:xfrm>
          <a:prstGeom prst="rect">
            <a:avLst/>
          </a:prstGeom>
        </p:spPr>
      </p:pic>
      <p:pic>
        <p:nvPicPr>
          <p:cNvPr id="8" name="object 5">
            <a:extLst>
              <a:ext uri="{FF2B5EF4-FFF2-40B4-BE49-F238E27FC236}">
                <a16:creationId xmlns:a16="http://schemas.microsoft.com/office/drawing/2014/main" xmlns="" id="{E361C3B0-2C98-6869-483D-6B51B4CB6BA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4155" y="1743303"/>
            <a:ext cx="4496816" cy="1450661"/>
          </a:xfrm>
          <a:prstGeom prst="rect">
            <a:avLst/>
          </a:prstGeom>
        </p:spPr>
      </p:pic>
      <p:pic>
        <p:nvPicPr>
          <p:cNvPr id="9" name="object 6">
            <a:extLst>
              <a:ext uri="{FF2B5EF4-FFF2-40B4-BE49-F238E27FC236}">
                <a16:creationId xmlns:a16="http://schemas.microsoft.com/office/drawing/2014/main" xmlns="" id="{392ED235-C263-2567-875F-77CE224EB2F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5365" y="1670134"/>
            <a:ext cx="2520527" cy="1725676"/>
          </a:xfrm>
          <a:prstGeom prst="rect">
            <a:avLst/>
          </a:prstGeom>
        </p:spPr>
      </p:pic>
      <p:pic>
        <p:nvPicPr>
          <p:cNvPr id="10" name="object 7">
            <a:extLst>
              <a:ext uri="{FF2B5EF4-FFF2-40B4-BE49-F238E27FC236}">
                <a16:creationId xmlns:a16="http://schemas.microsoft.com/office/drawing/2014/main" xmlns="" id="{33536911-E0FC-129E-3B0D-8419BB3A0D1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1376" y="4261765"/>
            <a:ext cx="5568696" cy="1685527"/>
          </a:xfrm>
          <a:prstGeom prst="rect">
            <a:avLst/>
          </a:prstGeom>
        </p:spPr>
      </p:pic>
      <p:pic>
        <p:nvPicPr>
          <p:cNvPr id="11" name="object 8">
            <a:extLst>
              <a:ext uri="{FF2B5EF4-FFF2-40B4-BE49-F238E27FC236}">
                <a16:creationId xmlns:a16="http://schemas.microsoft.com/office/drawing/2014/main" xmlns="" id="{03F77317-935F-65E1-998F-6EFA1A336F7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87633" y="1111209"/>
            <a:ext cx="3372705" cy="2591095"/>
          </a:xfrm>
          <a:prstGeom prst="rect">
            <a:avLst/>
          </a:prstGeom>
        </p:spPr>
      </p:pic>
      <p:sp>
        <p:nvSpPr>
          <p:cNvPr id="12" name="object 9">
            <a:extLst>
              <a:ext uri="{FF2B5EF4-FFF2-40B4-BE49-F238E27FC236}">
                <a16:creationId xmlns:a16="http://schemas.microsoft.com/office/drawing/2014/main" xmlns="" id="{9B4F3173-7C3E-0F5A-A82B-58DCFA40CE1B}"/>
              </a:ext>
            </a:extLst>
          </p:cNvPr>
          <p:cNvSpPr txBox="1"/>
          <p:nvPr/>
        </p:nvSpPr>
        <p:spPr>
          <a:xfrm>
            <a:off x="3417147" y="3634570"/>
            <a:ext cx="1298787" cy="23339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400" spc="-7" dirty="0">
                <a:solidFill>
                  <a:srgbClr val="7E7E7E"/>
                </a:solidFill>
                <a:latin typeface="Georgia"/>
                <a:cs typeface="Georgia"/>
              </a:rPr>
              <a:t>I</a:t>
            </a:r>
            <a:r>
              <a:rPr sz="1400" spc="7" dirty="0">
                <a:solidFill>
                  <a:srgbClr val="7E7E7E"/>
                </a:solidFill>
                <a:latin typeface="Georgia"/>
                <a:cs typeface="Georgia"/>
              </a:rPr>
              <a:t>m</a:t>
            </a:r>
            <a:r>
              <a:rPr sz="1400" spc="-7" dirty="0">
                <a:solidFill>
                  <a:srgbClr val="7E7E7E"/>
                </a:solidFill>
                <a:latin typeface="Georgia"/>
                <a:cs typeface="Georgia"/>
              </a:rPr>
              <a:t>ag</a:t>
            </a:r>
            <a:r>
              <a:rPr sz="1400" dirty="0">
                <a:solidFill>
                  <a:srgbClr val="7E7E7E"/>
                </a:solidFill>
                <a:latin typeface="Georgia"/>
                <a:cs typeface="Georgia"/>
              </a:rPr>
              <a:t>e</a:t>
            </a:r>
            <a:r>
              <a:rPr sz="1400" spc="-13" dirty="0">
                <a:solidFill>
                  <a:srgbClr val="7E7E7E"/>
                </a:solidFill>
                <a:latin typeface="Georgia"/>
                <a:cs typeface="Georgia"/>
              </a:rPr>
              <a:t> O</a:t>
            </a:r>
            <a:r>
              <a:rPr sz="1400" spc="7" dirty="0">
                <a:solidFill>
                  <a:srgbClr val="7E7E7E"/>
                </a:solidFill>
                <a:latin typeface="Georgia"/>
                <a:cs typeface="Georgia"/>
              </a:rPr>
              <a:t>M</a:t>
            </a:r>
            <a:r>
              <a:rPr sz="1400" spc="-13" dirty="0">
                <a:solidFill>
                  <a:srgbClr val="7E7E7E"/>
                </a:solidFill>
                <a:latin typeface="Georgia"/>
                <a:cs typeface="Georgia"/>
              </a:rPr>
              <a:t>E</a:t>
            </a:r>
            <a:r>
              <a:rPr sz="1400" dirty="0">
                <a:solidFill>
                  <a:srgbClr val="7E7E7E"/>
                </a:solidFill>
                <a:latin typeface="Georgia"/>
                <a:cs typeface="Georgia"/>
              </a:rPr>
              <a:t>DIT</a:t>
            </a:r>
            <a:endParaRPr sz="140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1769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xmlns="" id="{EA59EFA8-9AF5-5FCA-92CD-812D897D2F7D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xmlns="" id="{657C715D-A0FE-BDE2-D2FD-396BF2EE141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502"/>
              <a:ext cx="531914" cy="4803997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11D8047D-2392-4E34-4897-2434958B11C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9990" y="1095628"/>
              <a:ext cx="4176522" cy="1835658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xmlns="" id="{3C04F2F1-09BA-E58C-3BDD-C63094099E7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17897" y="3075838"/>
              <a:ext cx="4197223" cy="1705483"/>
            </a:xfrm>
            <a:prstGeom prst="rect">
              <a:avLst/>
            </a:prstGeom>
          </p:spPr>
        </p:pic>
      </p:grpSp>
      <p:sp>
        <p:nvSpPr>
          <p:cNvPr id="13" name="object 6">
            <a:extLst>
              <a:ext uri="{FF2B5EF4-FFF2-40B4-BE49-F238E27FC236}">
                <a16:creationId xmlns:a16="http://schemas.microsoft.com/office/drawing/2014/main" xmlns="" id="{CF8D1DBC-FB2F-2C21-214D-4D56732DC02B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xmlns="" id="{DA9206DB-526E-103E-C802-E8A0CD9870AD}"/>
              </a:ext>
            </a:extLst>
          </p:cNvPr>
          <p:cNvSpPr txBox="1"/>
          <p:nvPr/>
        </p:nvSpPr>
        <p:spPr>
          <a:xfrm>
            <a:off x="11596624" y="82973"/>
            <a:ext cx="21505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30</a:t>
            </a:r>
            <a:endParaRPr sz="1333">
              <a:latin typeface="Georgia"/>
              <a:cs typeface="Georgia"/>
            </a:endParaRPr>
          </a:p>
        </p:txBody>
      </p:sp>
      <p:sp>
        <p:nvSpPr>
          <p:cNvPr id="15" name="object 8">
            <a:extLst>
              <a:ext uri="{FF2B5EF4-FFF2-40B4-BE49-F238E27FC236}">
                <a16:creationId xmlns:a16="http://schemas.microsoft.com/office/drawing/2014/main" xmlns="" id="{F1EE250F-65F4-268A-B2A4-A67256A4C86C}"/>
              </a:ext>
            </a:extLst>
          </p:cNvPr>
          <p:cNvSpPr txBox="1"/>
          <p:nvPr/>
        </p:nvSpPr>
        <p:spPr>
          <a:xfrm>
            <a:off x="1162845" y="922697"/>
            <a:ext cx="4323080" cy="348044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lnSpc>
                <a:spcPts val="3040"/>
              </a:lnSpc>
              <a:spcBef>
                <a:spcPts val="140"/>
              </a:spcBef>
            </a:pPr>
            <a:r>
              <a:rPr sz="2667" spc="-7" dirty="0">
                <a:solidFill>
                  <a:srgbClr val="162C4F"/>
                </a:solidFill>
                <a:cs typeface="Georgia"/>
              </a:rPr>
              <a:t>Configuration de</a:t>
            </a:r>
            <a:r>
              <a:rPr sz="2667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6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667" dirty="0">
                <a:solidFill>
                  <a:srgbClr val="162C4F"/>
                </a:solidFill>
                <a:cs typeface="Georgia"/>
              </a:rPr>
              <a:t> </a:t>
            </a:r>
            <a:r>
              <a:rPr sz="2667" spc="-7" dirty="0">
                <a:solidFill>
                  <a:srgbClr val="162C4F"/>
                </a:solidFill>
                <a:cs typeface="Georgia"/>
              </a:rPr>
              <a:t>ligne</a:t>
            </a:r>
            <a:r>
              <a:rPr sz="2667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667" spc="-7" dirty="0">
                <a:solidFill>
                  <a:srgbClr val="162C4F"/>
                </a:solidFill>
                <a:cs typeface="Georgia"/>
              </a:rPr>
              <a:t>de</a:t>
            </a:r>
            <a:endParaRPr sz="2667" dirty="0">
              <a:cs typeface="Georgia"/>
            </a:endParaRPr>
          </a:p>
          <a:p>
            <a:pPr marL="16933">
              <a:lnSpc>
                <a:spcPts val="3040"/>
              </a:lnSpc>
            </a:pPr>
            <a:r>
              <a:rPr sz="2667" spc="-7" dirty="0">
                <a:solidFill>
                  <a:srgbClr val="162C4F"/>
                </a:solidFill>
                <a:cs typeface="Georgia"/>
              </a:rPr>
              <a:t>perfusion</a:t>
            </a:r>
            <a:endParaRPr sz="2667" dirty="0">
              <a:cs typeface="Georgia"/>
            </a:endParaRPr>
          </a:p>
          <a:p>
            <a:pPr>
              <a:spcBef>
                <a:spcPts val="20"/>
              </a:spcBef>
            </a:pPr>
            <a:endParaRPr sz="3267" dirty="0">
              <a:cs typeface="Georgia"/>
            </a:endParaRPr>
          </a:p>
          <a:p>
            <a:pPr marL="358131" marR="6773" indent="-342045">
              <a:lnSpc>
                <a:spcPts val="2307"/>
              </a:lnSpc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b="1" spc="-13" dirty="0">
                <a:solidFill>
                  <a:srgbClr val="8A5D3C"/>
                </a:solidFill>
                <a:cs typeface="Georgia"/>
              </a:rPr>
              <a:t>plus</a:t>
            </a:r>
            <a:r>
              <a:rPr sz="2133" b="1" spc="20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13" dirty="0">
                <a:solidFill>
                  <a:srgbClr val="8A5D3C"/>
                </a:solidFill>
                <a:cs typeface="Georgia"/>
              </a:rPr>
              <a:t>simple</a:t>
            </a:r>
            <a:r>
              <a:rPr sz="2133" b="1" spc="27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possible</a:t>
            </a:r>
            <a:r>
              <a:rPr sz="2133" b="1" spc="33" dirty="0">
                <a:solidFill>
                  <a:srgbClr val="8A5D3C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selon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schéma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thérapeutique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du</a:t>
            </a:r>
            <a:r>
              <a:rPr sz="2133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patient</a:t>
            </a:r>
            <a:endParaRPr sz="2133" dirty="0">
              <a:cs typeface="Georgia"/>
            </a:endParaRPr>
          </a:p>
          <a:p>
            <a:pPr marL="358131">
              <a:lnSpc>
                <a:spcPts val="2273"/>
              </a:lnSpc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…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mais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pas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trop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simple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!</a:t>
            </a:r>
            <a:endParaRPr sz="2133" dirty="0">
              <a:cs typeface="Georgia"/>
            </a:endParaRPr>
          </a:p>
          <a:p>
            <a:pPr>
              <a:spcBef>
                <a:spcPts val="27"/>
              </a:spcBef>
            </a:pPr>
            <a:endParaRPr sz="2733" dirty="0">
              <a:cs typeface="Georgia"/>
            </a:endParaRPr>
          </a:p>
          <a:p>
            <a:pPr marL="358131" marR="419090" indent="-342045">
              <a:lnSpc>
                <a:spcPts val="2307"/>
              </a:lnSpc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Doit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permettre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ne</a:t>
            </a:r>
            <a:r>
              <a:rPr sz="2133" b="1" spc="-13" dirty="0">
                <a:solidFill>
                  <a:srgbClr val="8A5D3C"/>
                </a:solidFill>
                <a:cs typeface="Georgia"/>
              </a:rPr>
              <a:t> jamais </a:t>
            </a:r>
            <a:r>
              <a:rPr sz="2133" b="1" spc="-520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manipuler</a:t>
            </a:r>
            <a:r>
              <a:rPr sz="2133" b="1" spc="13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l’embase</a:t>
            </a:r>
            <a:r>
              <a:rPr sz="2133" b="1" spc="27" dirty="0">
                <a:solidFill>
                  <a:srgbClr val="8A5D3C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du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cathéter</a:t>
            </a:r>
            <a:endParaRPr sz="2133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746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xmlns="" id="{3BABFB03-5816-542B-0794-9679D4AAA308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xmlns="" id="{C448D5ED-6DB2-A1A6-D48F-8F847E3ACA3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7565"/>
              <a:ext cx="539546" cy="4805934"/>
            </a:xfrm>
            <a:prstGeom prst="rect">
              <a:avLst/>
            </a:prstGeom>
          </p:spPr>
        </p:pic>
        <p:pic>
          <p:nvPicPr>
            <p:cNvPr id="8" name="object 4">
              <a:extLst>
                <a:ext uri="{FF2B5EF4-FFF2-40B4-BE49-F238E27FC236}">
                  <a16:creationId xmlns:a16="http://schemas.microsoft.com/office/drawing/2014/main" xmlns="" id="{8F7D33AE-E1EA-916C-37FF-77338F02925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5573" y="987564"/>
              <a:ext cx="3810127" cy="3880739"/>
            </a:xfrm>
            <a:prstGeom prst="rect">
              <a:avLst/>
            </a:prstGeom>
          </p:spPr>
        </p:pic>
        <p:pic>
          <p:nvPicPr>
            <p:cNvPr id="9" name="object 5">
              <a:extLst>
                <a:ext uri="{FF2B5EF4-FFF2-40B4-BE49-F238E27FC236}">
                  <a16:creationId xmlns:a16="http://schemas.microsoft.com/office/drawing/2014/main" xmlns="" id="{C3903650-FC12-AFA1-53BC-82A4DF07878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1412" y="543687"/>
              <a:ext cx="471133" cy="269466"/>
            </a:xfrm>
            <a:prstGeom prst="rect">
              <a:avLst/>
            </a:prstGeom>
          </p:spPr>
        </p:pic>
      </p:grpSp>
      <p:sp>
        <p:nvSpPr>
          <p:cNvPr id="10" name="object 6">
            <a:extLst>
              <a:ext uri="{FF2B5EF4-FFF2-40B4-BE49-F238E27FC236}">
                <a16:creationId xmlns:a16="http://schemas.microsoft.com/office/drawing/2014/main" xmlns="" id="{BEF29EE4-A306-174E-4DE6-620F1B52CF9A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xmlns="" id="{31AB19EB-C60D-CA99-9C49-CDAE4AC8C9C9}"/>
              </a:ext>
            </a:extLst>
          </p:cNvPr>
          <p:cNvSpPr txBox="1"/>
          <p:nvPr/>
        </p:nvSpPr>
        <p:spPr>
          <a:xfrm>
            <a:off x="11627105" y="82973"/>
            <a:ext cx="18372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31</a:t>
            </a:r>
            <a:endParaRPr sz="1333">
              <a:latin typeface="Georgia"/>
              <a:cs typeface="Georgia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xmlns="" id="{B963DF67-1BD0-8CA5-38E6-469379EA05A1}"/>
              </a:ext>
            </a:extLst>
          </p:cNvPr>
          <p:cNvSpPr txBox="1"/>
          <p:nvPr/>
        </p:nvSpPr>
        <p:spPr>
          <a:xfrm>
            <a:off x="7020728" y="1545336"/>
            <a:ext cx="4045373" cy="356212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58131" marR="160863" indent="-342045" algn="just">
              <a:spcBef>
                <a:spcPts val="140"/>
              </a:spcBef>
              <a:buClr>
                <a:srgbClr val="9F4DA2"/>
              </a:buClr>
              <a:buChar char="•"/>
              <a:tabLst>
                <a:tab pos="35897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ligne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de </a:t>
            </a:r>
            <a:r>
              <a:rPr sz="1867" dirty="0">
                <a:solidFill>
                  <a:srgbClr val="162C4F"/>
                </a:solidFill>
                <a:cs typeface="Georgia"/>
              </a:rPr>
              <a:t>perfusion</a:t>
            </a:r>
            <a:r>
              <a:rPr sz="1867" spc="-6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principale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=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changement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jusqu’à la connexion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proximale</a:t>
            </a:r>
            <a:endParaRPr sz="1867" dirty="0">
              <a:cs typeface="Georgia"/>
            </a:endParaRPr>
          </a:p>
          <a:p>
            <a:pPr>
              <a:spcBef>
                <a:spcPts val="67"/>
              </a:spcBef>
              <a:buClr>
                <a:srgbClr val="9F4DA2"/>
              </a:buClr>
              <a:buFont typeface="Georgia"/>
              <a:buChar char="•"/>
            </a:pPr>
            <a:endParaRPr sz="2333" dirty="0">
              <a:cs typeface="Georgia"/>
            </a:endParaRPr>
          </a:p>
          <a:p>
            <a:pPr marL="747588" marR="126997" indent="-329345">
              <a:tabLst>
                <a:tab pos="747588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dirty="0">
                <a:solidFill>
                  <a:srgbClr val="C4642C"/>
                </a:solidFill>
                <a:cs typeface="Georgia"/>
              </a:rPr>
              <a:t>Si</a:t>
            </a:r>
            <a:r>
              <a:rPr sz="1867" spc="-20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manipulation</a:t>
            </a:r>
            <a:r>
              <a:rPr sz="1867" spc="-40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de</a:t>
            </a:r>
            <a:r>
              <a:rPr sz="1867" spc="-27" dirty="0">
                <a:solidFill>
                  <a:srgbClr val="C4642C"/>
                </a:solidFill>
                <a:cs typeface="Georgia"/>
              </a:rPr>
              <a:t> </a:t>
            </a:r>
            <a:r>
              <a:rPr sz="1867" dirty="0">
                <a:solidFill>
                  <a:srgbClr val="C4642C"/>
                </a:solidFill>
                <a:cs typeface="Georgia"/>
              </a:rPr>
              <a:t>l’embase</a:t>
            </a:r>
            <a:r>
              <a:rPr sz="1867" spc="-73" dirty="0">
                <a:solidFill>
                  <a:srgbClr val="C4642C"/>
                </a:solidFill>
                <a:cs typeface="Georgia"/>
              </a:rPr>
              <a:t> </a:t>
            </a:r>
            <a:r>
              <a:rPr sz="1867" dirty="0">
                <a:solidFill>
                  <a:srgbClr val="C4642C"/>
                </a:solidFill>
                <a:cs typeface="Georgia"/>
              </a:rPr>
              <a:t>= </a:t>
            </a:r>
            <a:r>
              <a:rPr sz="1867" spc="-433" dirty="0">
                <a:solidFill>
                  <a:srgbClr val="C4642C"/>
                </a:solidFill>
                <a:cs typeface="Georgia"/>
              </a:rPr>
              <a:t> </a:t>
            </a:r>
            <a:r>
              <a:rPr sz="1867" dirty="0">
                <a:solidFill>
                  <a:srgbClr val="C4642C"/>
                </a:solidFill>
                <a:cs typeface="Georgia"/>
              </a:rPr>
              <a:t>retrait</a:t>
            </a:r>
            <a:r>
              <a:rPr sz="1867" spc="-20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du</a:t>
            </a:r>
            <a:r>
              <a:rPr sz="1867" spc="-13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cathéter</a:t>
            </a:r>
            <a:endParaRPr sz="1867" dirty="0">
              <a:cs typeface="Georgia"/>
            </a:endParaRPr>
          </a:p>
          <a:p>
            <a:pPr>
              <a:lnSpc>
                <a:spcPct val="100000"/>
              </a:lnSpc>
            </a:pPr>
            <a:endParaRPr sz="2133" dirty="0">
              <a:cs typeface="Georgia"/>
            </a:endParaRPr>
          </a:p>
          <a:p>
            <a:pPr marL="358131" marR="6773" indent="-342045">
              <a:lnSpc>
                <a:spcPct val="150000"/>
              </a:lnSpc>
              <a:spcBef>
                <a:spcPts val="1340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Vérifier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les </a:t>
            </a:r>
            <a:r>
              <a:rPr sz="1867" dirty="0">
                <a:solidFill>
                  <a:srgbClr val="162C4F"/>
                </a:solidFill>
                <a:cs typeface="Georgia"/>
              </a:rPr>
              <a:t>recommandations </a:t>
            </a:r>
            <a:r>
              <a:rPr sz="1867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fabriquant </a:t>
            </a:r>
            <a:r>
              <a:rPr sz="1867" dirty="0">
                <a:solidFill>
                  <a:srgbClr val="162C4F"/>
                </a:solidFill>
                <a:cs typeface="Georgia"/>
              </a:rPr>
              <a:t>//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délai d’utilisation des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DM</a:t>
            </a:r>
            <a:endParaRPr sz="1867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3247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7849" y="4365091"/>
            <a:ext cx="1456848" cy="157163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0891" y="1831306"/>
            <a:ext cx="7083213" cy="2407946"/>
          </a:xfrm>
          <a:prstGeom prst="rect">
            <a:avLst/>
          </a:prstGeom>
        </p:spPr>
        <p:txBody>
          <a:bodyPr vert="horz" wrap="square" lIns="0" tIns="67733" rIns="0" bIns="0" rtlCol="0">
            <a:spAutoFit/>
          </a:bodyPr>
          <a:lstStyle/>
          <a:p>
            <a:pPr marL="358131" indent="-342045">
              <a:spcBef>
                <a:spcPts val="53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Pour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les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CVP</a:t>
            </a:r>
            <a:endParaRPr sz="1867" dirty="0">
              <a:cs typeface="Georgia"/>
            </a:endParaRPr>
          </a:p>
          <a:p>
            <a:pPr marL="419090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Bandelette</a:t>
            </a:r>
            <a:r>
              <a:rPr sz="1867" spc="-4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adhésives</a:t>
            </a:r>
            <a:r>
              <a:rPr sz="1867" spc="-6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stériles</a:t>
            </a:r>
            <a:endParaRPr sz="1867" dirty="0">
              <a:cs typeface="Georgia"/>
            </a:endParaRPr>
          </a:p>
          <a:p>
            <a:pPr marL="358131" indent="-342045">
              <a:spcBef>
                <a:spcPts val="400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Pour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fixation de tous</a:t>
            </a:r>
            <a:r>
              <a:rPr sz="1867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type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186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midline</a:t>
            </a:r>
            <a:endParaRPr sz="1867" dirty="0">
              <a:cs typeface="Georgia"/>
            </a:endParaRPr>
          </a:p>
          <a:p>
            <a:pPr marL="419090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Utilisation</a:t>
            </a:r>
            <a:r>
              <a:rPr sz="1867" spc="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d’un</a:t>
            </a:r>
            <a:r>
              <a:rPr sz="1867" spc="-4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fixateur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adhésif</a:t>
            </a:r>
            <a:endParaRPr sz="1867" dirty="0">
              <a:cs typeface="Georgia"/>
            </a:endParaRPr>
          </a:p>
          <a:p>
            <a:pPr marL="419090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dirty="0">
                <a:solidFill>
                  <a:srgbClr val="8A5D3C"/>
                </a:solidFill>
                <a:cs typeface="Georgia"/>
              </a:rPr>
              <a:t>Changement</a:t>
            </a:r>
            <a:r>
              <a:rPr sz="1867" spc="-6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du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fixateur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tous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les </a:t>
            </a:r>
            <a:r>
              <a:rPr sz="1867" dirty="0">
                <a:solidFill>
                  <a:srgbClr val="8A5D3C"/>
                </a:solidFill>
                <a:cs typeface="Georgia"/>
              </a:rPr>
              <a:t>8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jours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(ou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plus </a:t>
            </a:r>
            <a:r>
              <a:rPr sz="1867" dirty="0">
                <a:solidFill>
                  <a:srgbClr val="8A5D3C"/>
                </a:solidFill>
                <a:cs typeface="Georgia"/>
              </a:rPr>
              <a:t>si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souillé…)</a:t>
            </a:r>
            <a:endParaRPr sz="1867" dirty="0">
              <a:cs typeface="Georgia"/>
            </a:endParaRPr>
          </a:p>
          <a:p>
            <a:pPr>
              <a:spcBef>
                <a:spcPts val="7"/>
              </a:spcBef>
            </a:pPr>
            <a:endParaRPr sz="2667" dirty="0">
              <a:cs typeface="Georgia"/>
            </a:endParaRPr>
          </a:p>
          <a:p>
            <a:pPr marL="16933">
              <a:spcBef>
                <a:spcPts val="7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ALTERNATIVES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14587" y="861699"/>
            <a:ext cx="6229773" cy="836918"/>
          </a:xfrm>
          <a:prstGeom prst="rect">
            <a:avLst/>
          </a:prstGeom>
        </p:spPr>
        <p:txBody>
          <a:bodyPr vert="horz" wrap="square" lIns="0" tIns="16087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27"/>
              </a:spcBef>
            </a:pPr>
            <a:r>
              <a:rPr sz="5333" spc="-7" dirty="0">
                <a:solidFill>
                  <a:srgbClr val="212239"/>
                </a:solidFill>
                <a:latin typeface="+mn-lt"/>
                <a:cs typeface="Trebuchet MS"/>
              </a:rPr>
              <a:t>Fixation</a:t>
            </a:r>
            <a:r>
              <a:rPr sz="5333" spc="-33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5333" spc="-7" dirty="0">
                <a:solidFill>
                  <a:srgbClr val="212239"/>
                </a:solidFill>
                <a:latin typeface="+mn-lt"/>
                <a:cs typeface="Trebuchet MS"/>
              </a:rPr>
              <a:t>du</a:t>
            </a:r>
            <a:r>
              <a:rPr sz="5333" spc="-2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5333" spc="-7" dirty="0">
                <a:solidFill>
                  <a:srgbClr val="212239"/>
                </a:solidFill>
                <a:latin typeface="+mn-lt"/>
                <a:cs typeface="Trebuchet MS"/>
              </a:rPr>
              <a:t>cathéter</a:t>
            </a:r>
            <a:endParaRPr sz="5333">
              <a:latin typeface="+mn-lt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65182" y="4343834"/>
            <a:ext cx="4664287" cy="1706643"/>
          </a:xfrm>
          <a:prstGeom prst="rect">
            <a:avLst/>
          </a:prstGeom>
        </p:spPr>
        <p:txBody>
          <a:bodyPr vert="horz" wrap="square" lIns="0" tIns="74507" rIns="0" bIns="0" rtlCol="0">
            <a:spAutoFit/>
          </a:bodyPr>
          <a:lstStyle/>
          <a:p>
            <a:pPr marL="16933">
              <a:spcBef>
                <a:spcPts val="587"/>
              </a:spcBef>
              <a:tabLst>
                <a:tab pos="345430" algn="l"/>
              </a:tabLst>
            </a:pPr>
            <a:r>
              <a:rPr sz="2133" spc="-7" dirty="0">
                <a:solidFill>
                  <a:srgbClr val="B8923A"/>
                </a:solidFill>
                <a:cs typeface="Georgia"/>
              </a:rPr>
              <a:t>▫	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Système</a:t>
            </a:r>
            <a:r>
              <a:rPr sz="2133" spc="7" dirty="0">
                <a:solidFill>
                  <a:srgbClr val="212239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212239"/>
                </a:solidFill>
                <a:cs typeface="Georgia"/>
              </a:rPr>
              <a:t>d’ancrage</a:t>
            </a:r>
            <a:r>
              <a:rPr sz="2133" spc="33" dirty="0">
                <a:solidFill>
                  <a:srgbClr val="212239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212239"/>
                </a:solidFill>
                <a:cs typeface="Georgia"/>
              </a:rPr>
              <a:t>(midline?)</a:t>
            </a:r>
            <a:endParaRPr sz="2133">
              <a:cs typeface="Georgia"/>
            </a:endParaRPr>
          </a:p>
          <a:p>
            <a:pPr marL="407236">
              <a:spcBef>
                <a:spcPts val="413"/>
              </a:spcBef>
              <a:tabLst>
                <a:tab pos="699329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Bibliographie</a:t>
            </a:r>
            <a:r>
              <a:rPr sz="1867" spc="-6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récente</a:t>
            </a:r>
            <a:endParaRPr sz="1867">
              <a:cs typeface="Georgia"/>
            </a:endParaRPr>
          </a:p>
          <a:p>
            <a:pPr marL="407236">
              <a:spcBef>
                <a:spcPts val="400"/>
              </a:spcBef>
              <a:tabLst>
                <a:tab pos="699329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Manipulation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«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douloureuse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»</a:t>
            </a:r>
            <a:endParaRPr sz="1867">
              <a:cs typeface="Georgia"/>
            </a:endParaRPr>
          </a:p>
          <a:p>
            <a:pPr marL="699329" marR="6773" indent="-292939">
              <a:spcBef>
                <a:spcPts val="400"/>
              </a:spcBef>
              <a:tabLst>
                <a:tab pos="699329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Éléments de réflexion </a:t>
            </a:r>
            <a:r>
              <a:rPr sz="1867" dirty="0">
                <a:solidFill>
                  <a:srgbClr val="8A5D3C"/>
                </a:solidFill>
                <a:cs typeface="Georgia"/>
              </a:rPr>
              <a:t>en annexe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dans </a:t>
            </a:r>
            <a:r>
              <a:rPr sz="1867" spc="-4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 guide</a:t>
            </a:r>
            <a:endParaRPr sz="1867"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60634" y="4388883"/>
            <a:ext cx="3614420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  <a:tabLst>
                <a:tab pos="345430" algn="l"/>
              </a:tabLst>
            </a:pPr>
            <a:r>
              <a:rPr sz="2133" spc="-7" dirty="0">
                <a:solidFill>
                  <a:srgbClr val="B8923A"/>
                </a:solidFill>
                <a:cs typeface="Georgia"/>
              </a:rPr>
              <a:t>▫	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Colle</a:t>
            </a:r>
            <a:r>
              <a:rPr sz="2133" spc="20" dirty="0">
                <a:solidFill>
                  <a:srgbClr val="212239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cutanée</a:t>
            </a:r>
            <a:r>
              <a:rPr sz="2133" spc="33" dirty="0">
                <a:solidFill>
                  <a:srgbClr val="212239"/>
                </a:solidFill>
                <a:cs typeface="Georgia"/>
              </a:rPr>
              <a:t> </a:t>
            </a:r>
            <a:r>
              <a:rPr sz="2133" dirty="0">
                <a:solidFill>
                  <a:srgbClr val="212239"/>
                </a:solidFill>
                <a:cs typeface="Georgia"/>
              </a:rPr>
              <a:t>(ts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 cathéter?)</a:t>
            </a:r>
            <a:endParaRPr sz="2133"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50778" y="4765209"/>
            <a:ext cx="4134273" cy="9303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9026" marR="6773" indent="-292939">
              <a:spcBef>
                <a:spcPts val="133"/>
              </a:spcBef>
              <a:tabLst>
                <a:tab pos="309026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Fixation </a:t>
            </a:r>
            <a:r>
              <a:rPr sz="1867" dirty="0">
                <a:solidFill>
                  <a:srgbClr val="8A5D3C"/>
                </a:solidFill>
                <a:cs typeface="Georgia"/>
              </a:rPr>
              <a:t>des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cathéters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n’est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pas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dans </a:t>
            </a:r>
            <a:r>
              <a:rPr sz="1867" spc="-4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les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indication d’utilisation</a:t>
            </a:r>
            <a:endParaRPr sz="1867">
              <a:cs typeface="Georgia"/>
            </a:endParaRPr>
          </a:p>
          <a:p>
            <a:pPr marL="16933">
              <a:spcBef>
                <a:spcPts val="400"/>
              </a:spcBef>
              <a:tabLst>
                <a:tab pos="309026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Réduit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les déplacement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de cathéter</a:t>
            </a:r>
            <a:endParaRPr sz="1867">
              <a:cs typeface="Georg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22218" y="6149374"/>
            <a:ext cx="9977616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MAIS</a:t>
            </a:r>
            <a:r>
              <a:rPr sz="1867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intérêt</a:t>
            </a:r>
            <a:r>
              <a:rPr sz="1867" dirty="0">
                <a:solidFill>
                  <a:srgbClr val="212239"/>
                </a:solidFill>
                <a:cs typeface="Georgia"/>
              </a:rPr>
              <a:t> dans</a:t>
            </a:r>
            <a:r>
              <a:rPr sz="1867" spc="-2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la</a:t>
            </a:r>
            <a:r>
              <a:rPr sz="1867" spc="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dirty="0">
                <a:solidFill>
                  <a:srgbClr val="212239"/>
                </a:solidFill>
                <a:cs typeface="Georgia"/>
              </a:rPr>
              <a:t>prévention</a:t>
            </a:r>
            <a:r>
              <a:rPr sz="1867" spc="-3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du </a:t>
            </a:r>
            <a:r>
              <a:rPr lang="fr-FR" sz="1867" spc="-7" dirty="0">
                <a:solidFill>
                  <a:srgbClr val="212239"/>
                </a:solidFill>
                <a:cs typeface="Georgia"/>
              </a:rPr>
              <a:t>risque infectieux </a:t>
            </a:r>
            <a:r>
              <a:rPr sz="1867" dirty="0">
                <a:solidFill>
                  <a:srgbClr val="212239"/>
                </a:solidFill>
                <a:cs typeface="Georgia"/>
              </a:rPr>
              <a:t>non</a:t>
            </a:r>
            <a:r>
              <a:rPr sz="1867" spc="-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démontré</a:t>
            </a:r>
            <a:r>
              <a:rPr sz="1867" spc="-2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dans</a:t>
            </a:r>
            <a:r>
              <a:rPr sz="1867" spc="-2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littérature</a:t>
            </a:r>
            <a:r>
              <a:rPr sz="1867" spc="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scientifique</a:t>
            </a:r>
            <a:r>
              <a:rPr sz="1867" spc="-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dirty="0">
                <a:solidFill>
                  <a:srgbClr val="212239"/>
                </a:solidFill>
                <a:cs typeface="Georgia"/>
              </a:rPr>
              <a:t>à</a:t>
            </a:r>
            <a:r>
              <a:rPr sz="1867" spc="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ce</a:t>
            </a:r>
            <a:r>
              <a:rPr sz="1867" spc="-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jour</a:t>
            </a:r>
            <a:endParaRPr sz="1867" dirty="0">
              <a:cs typeface="Georg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429247" y="4509178"/>
            <a:ext cx="101600" cy="1602740"/>
          </a:xfrm>
          <a:custGeom>
            <a:avLst/>
            <a:gdLst/>
            <a:ahLst/>
            <a:cxnLst/>
            <a:rect l="l" t="t" r="r" b="b"/>
            <a:pathLst>
              <a:path w="76200" h="1202054">
                <a:moveTo>
                  <a:pt x="33274" y="1125689"/>
                </a:moveTo>
                <a:lnTo>
                  <a:pt x="0" y="1125689"/>
                </a:lnTo>
                <a:lnTo>
                  <a:pt x="38100" y="1201889"/>
                </a:lnTo>
                <a:lnTo>
                  <a:pt x="69850" y="1138389"/>
                </a:lnTo>
                <a:lnTo>
                  <a:pt x="33274" y="1138389"/>
                </a:lnTo>
                <a:lnTo>
                  <a:pt x="33274" y="1125689"/>
                </a:lnTo>
                <a:close/>
              </a:path>
              <a:path w="76200" h="1202054">
                <a:moveTo>
                  <a:pt x="42799" y="0"/>
                </a:moveTo>
                <a:lnTo>
                  <a:pt x="33274" y="0"/>
                </a:lnTo>
                <a:lnTo>
                  <a:pt x="33274" y="1138389"/>
                </a:lnTo>
                <a:lnTo>
                  <a:pt x="42799" y="1138389"/>
                </a:lnTo>
                <a:lnTo>
                  <a:pt x="42799" y="0"/>
                </a:lnTo>
                <a:close/>
              </a:path>
              <a:path w="76200" h="1202054">
                <a:moveTo>
                  <a:pt x="76200" y="1125689"/>
                </a:moveTo>
                <a:lnTo>
                  <a:pt x="42799" y="1125689"/>
                </a:lnTo>
                <a:lnTo>
                  <a:pt x="42799" y="1138389"/>
                </a:lnTo>
                <a:lnTo>
                  <a:pt x="69850" y="1138389"/>
                </a:lnTo>
                <a:lnTo>
                  <a:pt x="76200" y="1125689"/>
                </a:lnTo>
                <a:close/>
              </a:path>
            </a:pathLst>
          </a:custGeom>
          <a:solidFill>
            <a:srgbClr val="162C4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0" y="0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11161" y="671915"/>
            <a:ext cx="766233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spc="-7" dirty="0">
                <a:solidFill>
                  <a:srgbClr val="B8923A"/>
                </a:solidFill>
                <a:cs typeface="Georgia"/>
              </a:rPr>
              <a:t>SF2H</a:t>
            </a:r>
            <a:r>
              <a:rPr sz="1067" spc="393" dirty="0">
                <a:solidFill>
                  <a:srgbClr val="B8923A"/>
                </a:solidFill>
                <a:cs typeface="Georgia"/>
              </a:rPr>
              <a:t> </a:t>
            </a:r>
            <a:r>
              <a:rPr sz="1067" spc="-7" dirty="0">
                <a:solidFill>
                  <a:srgbClr val="B8923A"/>
                </a:solidFill>
                <a:cs typeface="Georgia"/>
              </a:rPr>
              <a:t>2019</a:t>
            </a:r>
            <a:endParaRPr sz="1067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2119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0" y="0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grpSp>
        <p:nvGrpSpPr>
          <p:cNvPr id="14" name="object 2">
            <a:extLst>
              <a:ext uri="{FF2B5EF4-FFF2-40B4-BE49-F238E27FC236}">
                <a16:creationId xmlns:a16="http://schemas.microsoft.com/office/drawing/2014/main" xmlns="" id="{89EFA85F-52A7-737D-DE8F-762919041C6F}"/>
              </a:ext>
            </a:extLst>
          </p:cNvPr>
          <p:cNvGrpSpPr/>
          <p:nvPr/>
        </p:nvGrpSpPr>
        <p:grpSpPr>
          <a:xfrm>
            <a:off x="1371513" y="1885189"/>
            <a:ext cx="9502140" cy="2388447"/>
            <a:chOff x="1028634" y="1413891"/>
            <a:chExt cx="7126605" cy="1791335"/>
          </a:xfrm>
        </p:grpSpPr>
        <p:pic>
          <p:nvPicPr>
            <p:cNvPr id="15" name="object 3">
              <a:extLst>
                <a:ext uri="{FF2B5EF4-FFF2-40B4-BE49-F238E27FC236}">
                  <a16:creationId xmlns:a16="http://schemas.microsoft.com/office/drawing/2014/main" xmlns="" id="{B0BD44C4-D177-5A2B-2D27-B8E3CFD28F0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634" y="1420735"/>
              <a:ext cx="7126381" cy="535651"/>
            </a:xfrm>
            <a:prstGeom prst="rect">
              <a:avLst/>
            </a:prstGeom>
          </p:spPr>
        </p:pic>
        <p:pic>
          <p:nvPicPr>
            <p:cNvPr id="16" name="object 4">
              <a:extLst>
                <a:ext uri="{FF2B5EF4-FFF2-40B4-BE49-F238E27FC236}">
                  <a16:creationId xmlns:a16="http://schemas.microsoft.com/office/drawing/2014/main" xmlns="" id="{3AEF1485-0671-3F97-55C0-B8463F47A91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7139" y="1760220"/>
              <a:ext cx="1588008" cy="1121663"/>
            </a:xfrm>
            <a:prstGeom prst="rect">
              <a:avLst/>
            </a:prstGeom>
          </p:spPr>
        </p:pic>
        <p:pic>
          <p:nvPicPr>
            <p:cNvPr id="17" name="object 5">
              <a:extLst>
                <a:ext uri="{FF2B5EF4-FFF2-40B4-BE49-F238E27FC236}">
                  <a16:creationId xmlns:a16="http://schemas.microsoft.com/office/drawing/2014/main" xmlns="" id="{82D7BD39-9E45-ED59-2A6B-DA026F1673C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0048" y="2415540"/>
              <a:ext cx="3823716" cy="789432"/>
            </a:xfrm>
            <a:prstGeom prst="rect">
              <a:avLst/>
            </a:prstGeom>
          </p:spPr>
        </p:pic>
        <p:pic>
          <p:nvPicPr>
            <p:cNvPr id="18" name="object 6">
              <a:extLst>
                <a:ext uri="{FF2B5EF4-FFF2-40B4-BE49-F238E27FC236}">
                  <a16:creationId xmlns:a16="http://schemas.microsoft.com/office/drawing/2014/main" xmlns="" id="{E75AFADF-0BF8-8559-7BE3-94D3707C26F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9451" y="1413891"/>
              <a:ext cx="7085787" cy="495427"/>
            </a:xfrm>
            <a:prstGeom prst="rect">
              <a:avLst/>
            </a:prstGeom>
          </p:spPr>
        </p:pic>
        <p:sp>
          <p:nvSpPr>
            <p:cNvPr id="19" name="object 7">
              <a:extLst>
                <a:ext uri="{FF2B5EF4-FFF2-40B4-BE49-F238E27FC236}">
                  <a16:creationId xmlns:a16="http://schemas.microsoft.com/office/drawing/2014/main" xmlns="" id="{2D95B4CD-1EE0-E1F6-F435-41F7D28EB0CA}"/>
                </a:ext>
              </a:extLst>
            </p:cNvPr>
            <p:cNvSpPr/>
            <p:nvPr/>
          </p:nvSpPr>
          <p:spPr>
            <a:xfrm>
              <a:off x="4139564" y="2039493"/>
              <a:ext cx="884555" cy="375920"/>
            </a:xfrm>
            <a:custGeom>
              <a:avLst/>
              <a:gdLst/>
              <a:ahLst/>
              <a:cxnLst/>
              <a:rect l="l" t="t" r="r" b="b"/>
              <a:pathLst>
                <a:path w="884554" h="375919">
                  <a:moveTo>
                    <a:pt x="719074" y="3682"/>
                  </a:moveTo>
                  <a:lnTo>
                    <a:pt x="710233" y="3851"/>
                  </a:lnTo>
                  <a:lnTo>
                    <a:pt x="643636" y="6476"/>
                  </a:lnTo>
                  <a:lnTo>
                    <a:pt x="643636" y="369188"/>
                  </a:lnTo>
                  <a:lnTo>
                    <a:pt x="708151" y="369188"/>
                  </a:lnTo>
                  <a:lnTo>
                    <a:pt x="708151" y="235584"/>
                  </a:lnTo>
                  <a:lnTo>
                    <a:pt x="756219" y="235584"/>
                  </a:lnTo>
                  <a:lnTo>
                    <a:pt x="790367" y="232365"/>
                  </a:lnTo>
                  <a:lnTo>
                    <a:pt x="831583" y="217376"/>
                  </a:lnTo>
                  <a:lnTo>
                    <a:pt x="861016" y="192401"/>
                  </a:lnTo>
                  <a:lnTo>
                    <a:pt x="867237" y="180086"/>
                  </a:lnTo>
                  <a:lnTo>
                    <a:pt x="733933" y="180086"/>
                  </a:lnTo>
                  <a:lnTo>
                    <a:pt x="728761" y="179988"/>
                  </a:lnTo>
                  <a:lnTo>
                    <a:pt x="722757" y="179689"/>
                  </a:lnTo>
                  <a:lnTo>
                    <a:pt x="715895" y="179175"/>
                  </a:lnTo>
                  <a:lnTo>
                    <a:pt x="708151" y="178434"/>
                  </a:lnTo>
                  <a:lnTo>
                    <a:pt x="708151" y="62230"/>
                  </a:lnTo>
                  <a:lnTo>
                    <a:pt x="714375" y="61340"/>
                  </a:lnTo>
                  <a:lnTo>
                    <a:pt x="720851" y="60959"/>
                  </a:lnTo>
                  <a:lnTo>
                    <a:pt x="872699" y="60959"/>
                  </a:lnTo>
                  <a:lnTo>
                    <a:pt x="862212" y="45120"/>
                  </a:lnTo>
                  <a:lnTo>
                    <a:pt x="844804" y="30099"/>
                  </a:lnTo>
                  <a:lnTo>
                    <a:pt x="822015" y="18524"/>
                  </a:lnTo>
                  <a:lnTo>
                    <a:pt x="793464" y="10271"/>
                  </a:lnTo>
                  <a:lnTo>
                    <a:pt x="759150" y="5328"/>
                  </a:lnTo>
                  <a:lnTo>
                    <a:pt x="719074" y="3682"/>
                  </a:lnTo>
                  <a:close/>
                </a:path>
                <a:path w="884554" h="375919">
                  <a:moveTo>
                    <a:pt x="756219" y="235584"/>
                  </a:moveTo>
                  <a:lnTo>
                    <a:pt x="708151" y="235584"/>
                  </a:lnTo>
                  <a:lnTo>
                    <a:pt x="716841" y="236345"/>
                  </a:lnTo>
                  <a:lnTo>
                    <a:pt x="724614" y="236902"/>
                  </a:lnTo>
                  <a:lnTo>
                    <a:pt x="731458" y="237245"/>
                  </a:lnTo>
                  <a:lnTo>
                    <a:pt x="737362" y="237362"/>
                  </a:lnTo>
                  <a:lnTo>
                    <a:pt x="756219" y="235584"/>
                  </a:lnTo>
                  <a:close/>
                </a:path>
                <a:path w="884554" h="375919">
                  <a:moveTo>
                    <a:pt x="872699" y="60959"/>
                  </a:moveTo>
                  <a:lnTo>
                    <a:pt x="727710" y="60959"/>
                  </a:lnTo>
                  <a:lnTo>
                    <a:pt x="767474" y="64486"/>
                  </a:lnTo>
                  <a:lnTo>
                    <a:pt x="795893" y="75072"/>
                  </a:lnTo>
                  <a:lnTo>
                    <a:pt x="812952" y="92731"/>
                  </a:lnTo>
                  <a:lnTo>
                    <a:pt x="818642" y="117475"/>
                  </a:lnTo>
                  <a:lnTo>
                    <a:pt x="817377" y="132903"/>
                  </a:lnTo>
                  <a:lnTo>
                    <a:pt x="786653" y="171834"/>
                  </a:lnTo>
                  <a:lnTo>
                    <a:pt x="733933" y="180086"/>
                  </a:lnTo>
                  <a:lnTo>
                    <a:pt x="867237" y="180086"/>
                  </a:lnTo>
                  <a:lnTo>
                    <a:pt x="878671" y="157448"/>
                  </a:lnTo>
                  <a:lnTo>
                    <a:pt x="884555" y="112521"/>
                  </a:lnTo>
                  <a:lnTo>
                    <a:pt x="882076" y="86356"/>
                  </a:lnTo>
                  <a:lnTo>
                    <a:pt x="874633" y="63880"/>
                  </a:lnTo>
                  <a:lnTo>
                    <a:pt x="872699" y="60959"/>
                  </a:lnTo>
                  <a:close/>
                </a:path>
                <a:path w="884554" h="375919">
                  <a:moveTo>
                    <a:pt x="363093" y="6223"/>
                  </a:moveTo>
                  <a:lnTo>
                    <a:pt x="292226" y="6223"/>
                  </a:lnTo>
                  <a:lnTo>
                    <a:pt x="428117" y="374142"/>
                  </a:lnTo>
                  <a:lnTo>
                    <a:pt x="463550" y="374142"/>
                  </a:lnTo>
                  <a:lnTo>
                    <a:pt x="510810" y="251459"/>
                  </a:lnTo>
                  <a:lnTo>
                    <a:pt x="447167" y="251459"/>
                  </a:lnTo>
                  <a:lnTo>
                    <a:pt x="363093" y="6223"/>
                  </a:lnTo>
                  <a:close/>
                </a:path>
                <a:path w="884554" h="375919">
                  <a:moveTo>
                    <a:pt x="605282" y="6223"/>
                  </a:moveTo>
                  <a:lnTo>
                    <a:pt x="535813" y="6223"/>
                  </a:lnTo>
                  <a:lnTo>
                    <a:pt x="447167" y="251459"/>
                  </a:lnTo>
                  <a:lnTo>
                    <a:pt x="510810" y="251459"/>
                  </a:lnTo>
                  <a:lnTo>
                    <a:pt x="605282" y="6223"/>
                  </a:lnTo>
                  <a:close/>
                </a:path>
                <a:path w="884554" h="375919">
                  <a:moveTo>
                    <a:pt x="166243" y="0"/>
                  </a:moveTo>
                  <a:lnTo>
                    <a:pt x="99964" y="13525"/>
                  </a:lnTo>
                  <a:lnTo>
                    <a:pt x="46736" y="54101"/>
                  </a:lnTo>
                  <a:lnTo>
                    <a:pt x="11652" y="114855"/>
                  </a:lnTo>
                  <a:lnTo>
                    <a:pt x="0" y="188849"/>
                  </a:lnTo>
                  <a:lnTo>
                    <a:pt x="2621" y="229808"/>
                  </a:lnTo>
                  <a:lnTo>
                    <a:pt x="23627" y="298059"/>
                  </a:lnTo>
                  <a:lnTo>
                    <a:pt x="65279" y="347229"/>
                  </a:lnTo>
                  <a:lnTo>
                    <a:pt x="124386" y="372272"/>
                  </a:lnTo>
                  <a:lnTo>
                    <a:pt x="160274" y="375412"/>
                  </a:lnTo>
                  <a:lnTo>
                    <a:pt x="196064" y="372792"/>
                  </a:lnTo>
                  <a:lnTo>
                    <a:pt x="227234" y="364934"/>
                  </a:lnTo>
                  <a:lnTo>
                    <a:pt x="253785" y="351837"/>
                  </a:lnTo>
                  <a:lnTo>
                    <a:pt x="275717" y="333501"/>
                  </a:lnTo>
                  <a:lnTo>
                    <a:pt x="266871" y="318134"/>
                  </a:lnTo>
                  <a:lnTo>
                    <a:pt x="165481" y="318134"/>
                  </a:lnTo>
                  <a:lnTo>
                    <a:pt x="144196" y="315993"/>
                  </a:lnTo>
                  <a:lnTo>
                    <a:pt x="108295" y="298900"/>
                  </a:lnTo>
                  <a:lnTo>
                    <a:pt x="81984" y="265346"/>
                  </a:lnTo>
                  <a:lnTo>
                    <a:pt x="68597" y="219142"/>
                  </a:lnTo>
                  <a:lnTo>
                    <a:pt x="66929" y="191515"/>
                  </a:lnTo>
                  <a:lnTo>
                    <a:pt x="68738" y="163651"/>
                  </a:lnTo>
                  <a:lnTo>
                    <a:pt x="83216" y="115542"/>
                  </a:lnTo>
                  <a:lnTo>
                    <a:pt x="111386" y="78601"/>
                  </a:lnTo>
                  <a:lnTo>
                    <a:pt x="148534" y="59638"/>
                  </a:lnTo>
                  <a:lnTo>
                    <a:pt x="170180" y="57276"/>
                  </a:lnTo>
                  <a:lnTo>
                    <a:pt x="250303" y="57276"/>
                  </a:lnTo>
                  <a:lnTo>
                    <a:pt x="266064" y="25526"/>
                  </a:lnTo>
                  <a:lnTo>
                    <a:pt x="245824" y="14358"/>
                  </a:lnTo>
                  <a:lnTo>
                    <a:pt x="222440" y="6381"/>
                  </a:lnTo>
                  <a:lnTo>
                    <a:pt x="195913" y="1595"/>
                  </a:lnTo>
                  <a:lnTo>
                    <a:pt x="166243" y="0"/>
                  </a:lnTo>
                  <a:close/>
                </a:path>
                <a:path w="884554" h="375919">
                  <a:moveTo>
                    <a:pt x="245745" y="281431"/>
                  </a:moveTo>
                  <a:lnTo>
                    <a:pt x="229864" y="297507"/>
                  </a:lnTo>
                  <a:lnTo>
                    <a:pt x="211185" y="308975"/>
                  </a:lnTo>
                  <a:lnTo>
                    <a:pt x="189720" y="315847"/>
                  </a:lnTo>
                  <a:lnTo>
                    <a:pt x="165481" y="318134"/>
                  </a:lnTo>
                  <a:lnTo>
                    <a:pt x="266871" y="318134"/>
                  </a:lnTo>
                  <a:lnTo>
                    <a:pt x="245745" y="281431"/>
                  </a:lnTo>
                  <a:close/>
                </a:path>
                <a:path w="884554" h="375919">
                  <a:moveTo>
                    <a:pt x="250303" y="57276"/>
                  </a:moveTo>
                  <a:lnTo>
                    <a:pt x="170180" y="57276"/>
                  </a:lnTo>
                  <a:lnTo>
                    <a:pt x="192446" y="58612"/>
                  </a:lnTo>
                  <a:lnTo>
                    <a:pt x="211439" y="62626"/>
                  </a:lnTo>
                  <a:lnTo>
                    <a:pt x="227169" y="69332"/>
                  </a:lnTo>
                  <a:lnTo>
                    <a:pt x="239649" y="78739"/>
                  </a:lnTo>
                  <a:lnTo>
                    <a:pt x="250303" y="57276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0" name="object 8">
              <a:extLst>
                <a:ext uri="{FF2B5EF4-FFF2-40B4-BE49-F238E27FC236}">
                  <a16:creationId xmlns:a16="http://schemas.microsoft.com/office/drawing/2014/main" xmlns="" id="{E5A7885B-39C4-E420-A416-81B3785DF7F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41620" y="2094357"/>
              <a:ext cx="122682" cy="131318"/>
            </a:xfrm>
            <a:prstGeom prst="rect">
              <a:avLst/>
            </a:prstGeom>
          </p:spPr>
        </p:pic>
        <p:sp>
          <p:nvSpPr>
            <p:cNvPr id="21" name="object 9">
              <a:extLst>
                <a:ext uri="{FF2B5EF4-FFF2-40B4-BE49-F238E27FC236}">
                  <a16:creationId xmlns:a16="http://schemas.microsoft.com/office/drawing/2014/main" xmlns="" id="{254EC1AF-4EDC-9A85-C0CE-12E88E144680}"/>
                </a:ext>
              </a:extLst>
            </p:cNvPr>
            <p:cNvSpPr/>
            <p:nvPr/>
          </p:nvSpPr>
          <p:spPr>
            <a:xfrm>
              <a:off x="4139564" y="2039493"/>
              <a:ext cx="884555" cy="375920"/>
            </a:xfrm>
            <a:custGeom>
              <a:avLst/>
              <a:gdLst/>
              <a:ahLst/>
              <a:cxnLst/>
              <a:rect l="l" t="t" r="r" b="b"/>
              <a:pathLst>
                <a:path w="884554" h="375919">
                  <a:moveTo>
                    <a:pt x="292226" y="6223"/>
                  </a:moveTo>
                  <a:lnTo>
                    <a:pt x="363093" y="6223"/>
                  </a:lnTo>
                  <a:lnTo>
                    <a:pt x="447167" y="251459"/>
                  </a:lnTo>
                  <a:lnTo>
                    <a:pt x="535813" y="6223"/>
                  </a:lnTo>
                  <a:lnTo>
                    <a:pt x="605282" y="6223"/>
                  </a:lnTo>
                  <a:lnTo>
                    <a:pt x="463550" y="374142"/>
                  </a:lnTo>
                  <a:lnTo>
                    <a:pt x="428117" y="374142"/>
                  </a:lnTo>
                  <a:lnTo>
                    <a:pt x="292226" y="6223"/>
                  </a:lnTo>
                  <a:close/>
                </a:path>
                <a:path w="884554" h="375919">
                  <a:moveTo>
                    <a:pt x="719074" y="3682"/>
                  </a:moveTo>
                  <a:lnTo>
                    <a:pt x="759150" y="5328"/>
                  </a:lnTo>
                  <a:lnTo>
                    <a:pt x="822015" y="18524"/>
                  </a:lnTo>
                  <a:lnTo>
                    <a:pt x="862212" y="45120"/>
                  </a:lnTo>
                  <a:lnTo>
                    <a:pt x="882076" y="86356"/>
                  </a:lnTo>
                  <a:lnTo>
                    <a:pt x="884555" y="112521"/>
                  </a:lnTo>
                  <a:lnTo>
                    <a:pt x="878671" y="157448"/>
                  </a:lnTo>
                  <a:lnTo>
                    <a:pt x="861016" y="192401"/>
                  </a:lnTo>
                  <a:lnTo>
                    <a:pt x="831583" y="217376"/>
                  </a:lnTo>
                  <a:lnTo>
                    <a:pt x="790367" y="232365"/>
                  </a:lnTo>
                  <a:lnTo>
                    <a:pt x="737362" y="237362"/>
                  </a:lnTo>
                  <a:lnTo>
                    <a:pt x="731458" y="237245"/>
                  </a:lnTo>
                  <a:lnTo>
                    <a:pt x="724614" y="236902"/>
                  </a:lnTo>
                  <a:lnTo>
                    <a:pt x="716841" y="236345"/>
                  </a:lnTo>
                  <a:lnTo>
                    <a:pt x="708151" y="235584"/>
                  </a:lnTo>
                  <a:lnTo>
                    <a:pt x="708151" y="369188"/>
                  </a:lnTo>
                  <a:lnTo>
                    <a:pt x="643636" y="369188"/>
                  </a:lnTo>
                  <a:lnTo>
                    <a:pt x="643636" y="6476"/>
                  </a:lnTo>
                  <a:lnTo>
                    <a:pt x="672550" y="5236"/>
                  </a:lnTo>
                  <a:lnTo>
                    <a:pt x="694737" y="4365"/>
                  </a:lnTo>
                  <a:lnTo>
                    <a:pt x="710233" y="3851"/>
                  </a:lnTo>
                  <a:lnTo>
                    <a:pt x="719074" y="3682"/>
                  </a:lnTo>
                  <a:close/>
                </a:path>
                <a:path w="884554" h="375919">
                  <a:moveTo>
                    <a:pt x="166243" y="0"/>
                  </a:moveTo>
                  <a:lnTo>
                    <a:pt x="195913" y="1595"/>
                  </a:lnTo>
                  <a:lnTo>
                    <a:pt x="222440" y="6381"/>
                  </a:lnTo>
                  <a:lnTo>
                    <a:pt x="245824" y="14358"/>
                  </a:lnTo>
                  <a:lnTo>
                    <a:pt x="266064" y="25526"/>
                  </a:lnTo>
                  <a:lnTo>
                    <a:pt x="239649" y="78739"/>
                  </a:lnTo>
                  <a:lnTo>
                    <a:pt x="227169" y="69332"/>
                  </a:lnTo>
                  <a:lnTo>
                    <a:pt x="211439" y="62626"/>
                  </a:lnTo>
                  <a:lnTo>
                    <a:pt x="192446" y="58612"/>
                  </a:lnTo>
                  <a:lnTo>
                    <a:pt x="170180" y="57276"/>
                  </a:lnTo>
                  <a:lnTo>
                    <a:pt x="148534" y="59638"/>
                  </a:lnTo>
                  <a:lnTo>
                    <a:pt x="111386" y="78601"/>
                  </a:lnTo>
                  <a:lnTo>
                    <a:pt x="83216" y="115542"/>
                  </a:lnTo>
                  <a:lnTo>
                    <a:pt x="68738" y="163651"/>
                  </a:lnTo>
                  <a:lnTo>
                    <a:pt x="66929" y="191515"/>
                  </a:lnTo>
                  <a:lnTo>
                    <a:pt x="68597" y="219142"/>
                  </a:lnTo>
                  <a:lnTo>
                    <a:pt x="81984" y="265346"/>
                  </a:lnTo>
                  <a:lnTo>
                    <a:pt x="108295" y="298900"/>
                  </a:lnTo>
                  <a:lnTo>
                    <a:pt x="144196" y="315993"/>
                  </a:lnTo>
                  <a:lnTo>
                    <a:pt x="165481" y="318134"/>
                  </a:lnTo>
                  <a:lnTo>
                    <a:pt x="189720" y="315847"/>
                  </a:lnTo>
                  <a:lnTo>
                    <a:pt x="211185" y="308975"/>
                  </a:lnTo>
                  <a:lnTo>
                    <a:pt x="229864" y="297507"/>
                  </a:lnTo>
                  <a:lnTo>
                    <a:pt x="245745" y="281431"/>
                  </a:lnTo>
                  <a:lnTo>
                    <a:pt x="275717" y="333501"/>
                  </a:lnTo>
                  <a:lnTo>
                    <a:pt x="253785" y="351837"/>
                  </a:lnTo>
                  <a:lnTo>
                    <a:pt x="227234" y="364934"/>
                  </a:lnTo>
                  <a:lnTo>
                    <a:pt x="196064" y="372792"/>
                  </a:lnTo>
                  <a:lnTo>
                    <a:pt x="160274" y="375412"/>
                  </a:lnTo>
                  <a:lnTo>
                    <a:pt x="124386" y="372272"/>
                  </a:lnTo>
                  <a:lnTo>
                    <a:pt x="65279" y="347229"/>
                  </a:lnTo>
                  <a:lnTo>
                    <a:pt x="23627" y="298059"/>
                  </a:lnTo>
                  <a:lnTo>
                    <a:pt x="2621" y="229808"/>
                  </a:lnTo>
                  <a:lnTo>
                    <a:pt x="0" y="188849"/>
                  </a:lnTo>
                  <a:lnTo>
                    <a:pt x="2909" y="150203"/>
                  </a:lnTo>
                  <a:lnTo>
                    <a:pt x="26253" y="82817"/>
                  </a:lnTo>
                  <a:lnTo>
                    <a:pt x="71713" y="30432"/>
                  </a:lnTo>
                  <a:lnTo>
                    <a:pt x="131478" y="3381"/>
                  </a:lnTo>
                  <a:lnTo>
                    <a:pt x="166243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2" name="object 10">
              <a:extLst>
                <a:ext uri="{FF2B5EF4-FFF2-40B4-BE49-F238E27FC236}">
                  <a16:creationId xmlns:a16="http://schemas.microsoft.com/office/drawing/2014/main" xmlns="" id="{3F3E1107-B6C3-EC70-0586-6C90D1F65EC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7664" y="2590419"/>
              <a:ext cx="3352038" cy="3573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285262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0" y="0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pic>
        <p:nvPicPr>
          <p:cNvPr id="2" name="object 2">
            <a:extLst>
              <a:ext uri="{FF2B5EF4-FFF2-40B4-BE49-F238E27FC236}">
                <a16:creationId xmlns:a16="http://schemas.microsoft.com/office/drawing/2014/main" xmlns="" id="{EB0A5059-48E3-B84F-8864-DD62170022F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8866" y="864076"/>
            <a:ext cx="10575789" cy="585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32953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0" y="13855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grpSp>
        <p:nvGrpSpPr>
          <p:cNvPr id="3" name="object 2">
            <a:extLst>
              <a:ext uri="{FF2B5EF4-FFF2-40B4-BE49-F238E27FC236}">
                <a16:creationId xmlns:a16="http://schemas.microsoft.com/office/drawing/2014/main" xmlns="" id="{299D808D-A1F0-88F2-F3F8-7B3F109658A4}"/>
              </a:ext>
            </a:extLst>
          </p:cNvPr>
          <p:cNvGrpSpPr/>
          <p:nvPr/>
        </p:nvGrpSpPr>
        <p:grpSpPr>
          <a:xfrm>
            <a:off x="0" y="0"/>
            <a:ext cx="12192000" cy="6860540"/>
            <a:chOff x="0" y="0"/>
            <a:chExt cx="9144000" cy="5145405"/>
          </a:xfrm>
        </p:grpSpPr>
        <p:pic>
          <p:nvPicPr>
            <p:cNvPr id="4" name="object 3">
              <a:extLst>
                <a:ext uri="{FF2B5EF4-FFF2-40B4-BE49-F238E27FC236}">
                  <a16:creationId xmlns:a16="http://schemas.microsoft.com/office/drawing/2014/main" xmlns="" id="{1F9C8AEE-6418-2A53-DCBF-304EBE35AC3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68"/>
              <a:ext cx="772071" cy="4804028"/>
            </a:xfrm>
            <a:prstGeom prst="rect">
              <a:avLst/>
            </a:prstGeom>
          </p:spPr>
        </p:pic>
        <p:pic>
          <p:nvPicPr>
            <p:cNvPr id="5" name="object 4">
              <a:extLst>
                <a:ext uri="{FF2B5EF4-FFF2-40B4-BE49-F238E27FC236}">
                  <a16:creationId xmlns:a16="http://schemas.microsoft.com/office/drawing/2014/main" xmlns="" id="{81EEA74B-B1FF-F48E-183D-10E05ACFA27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618" y="1169746"/>
              <a:ext cx="3740023" cy="3693541"/>
            </a:xfrm>
            <a:prstGeom prst="rect">
              <a:avLst/>
            </a:prstGeom>
          </p:spPr>
        </p:pic>
        <p:pic>
          <p:nvPicPr>
            <p:cNvPr id="6" name="object 5">
              <a:extLst>
                <a:ext uri="{FF2B5EF4-FFF2-40B4-BE49-F238E27FC236}">
                  <a16:creationId xmlns:a16="http://schemas.microsoft.com/office/drawing/2014/main" xmlns="" id="{F5269DB8-BE0A-C8A5-2D2F-50852C4116D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1060" y="2211730"/>
              <a:ext cx="470293" cy="282168"/>
            </a:xfrm>
            <a:prstGeom prst="rect">
              <a:avLst/>
            </a:prstGeom>
          </p:spPr>
        </p:pic>
      </p:grpSp>
      <p:sp>
        <p:nvSpPr>
          <p:cNvPr id="7" name="object 8">
            <a:extLst>
              <a:ext uri="{FF2B5EF4-FFF2-40B4-BE49-F238E27FC236}">
                <a16:creationId xmlns:a16="http://schemas.microsoft.com/office/drawing/2014/main" xmlns="" id="{BA70BD58-B005-F39B-4872-D690F606D01C}"/>
              </a:ext>
            </a:extLst>
          </p:cNvPr>
          <p:cNvSpPr txBox="1"/>
          <p:nvPr/>
        </p:nvSpPr>
        <p:spPr>
          <a:xfrm>
            <a:off x="7148746" y="2315465"/>
            <a:ext cx="4589780" cy="2982077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dirty="0">
                <a:solidFill>
                  <a:srgbClr val="162C4F"/>
                </a:solidFill>
                <a:cs typeface="Georgia"/>
              </a:rPr>
              <a:t>11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études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portant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sur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l’évaluation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dirty="0">
                <a:solidFill>
                  <a:srgbClr val="162C4F"/>
                </a:solidFill>
                <a:cs typeface="Georgia"/>
              </a:rPr>
              <a:t>la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fréquence</a:t>
            </a:r>
            <a:endParaRPr sz="1600" dirty="0">
              <a:cs typeface="Georgia"/>
            </a:endParaRPr>
          </a:p>
          <a:p>
            <a:pPr marL="16933"/>
            <a:r>
              <a:rPr sz="1600" spc="-7" dirty="0">
                <a:solidFill>
                  <a:srgbClr val="162C4F"/>
                </a:solidFill>
                <a:cs typeface="Georgia"/>
              </a:rPr>
              <a:t>optimale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des</a:t>
            </a:r>
            <a:r>
              <a:rPr sz="1600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CVP</a:t>
            </a:r>
            <a:r>
              <a:rPr sz="1600" dirty="0">
                <a:solidFill>
                  <a:srgbClr val="162C4F"/>
                </a:solidFill>
                <a:cs typeface="Georgia"/>
              </a:rPr>
              <a:t> :</a:t>
            </a:r>
            <a:endParaRPr sz="1600" dirty="0">
              <a:cs typeface="Georgia"/>
            </a:endParaRPr>
          </a:p>
          <a:p>
            <a:pPr marL="246374" indent="-230288">
              <a:buFont typeface="Arial MT"/>
              <a:buChar char="•"/>
              <a:tabLst>
                <a:tab pos="247220" algn="l"/>
              </a:tabLst>
            </a:pPr>
            <a:r>
              <a:rPr sz="1600" dirty="0">
                <a:solidFill>
                  <a:srgbClr val="162C4F"/>
                </a:solidFill>
                <a:cs typeface="Georgia"/>
              </a:rPr>
              <a:t>3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essais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interventionnels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randomisés</a:t>
            </a:r>
            <a:endParaRPr sz="1600" dirty="0">
              <a:cs typeface="Georgia"/>
            </a:endParaRPr>
          </a:p>
          <a:p>
            <a:pPr marL="246374" indent="-230288">
              <a:buFont typeface="Arial MT"/>
              <a:buChar char="•"/>
              <a:tabLst>
                <a:tab pos="247220" algn="l"/>
              </a:tabLst>
            </a:pPr>
            <a:r>
              <a:rPr sz="1600" dirty="0">
                <a:solidFill>
                  <a:srgbClr val="162C4F"/>
                </a:solidFill>
                <a:cs typeface="Georgia"/>
              </a:rPr>
              <a:t>7</a:t>
            </a:r>
            <a:r>
              <a:rPr sz="1600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études</a:t>
            </a:r>
            <a:r>
              <a:rPr sz="1600" spc="-8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observationnelles</a:t>
            </a:r>
            <a:endParaRPr sz="1600" dirty="0">
              <a:cs typeface="Georgia"/>
            </a:endParaRPr>
          </a:p>
          <a:p>
            <a:pPr marL="246374" marR="18626" indent="-230288">
              <a:buFont typeface="Arial MT"/>
              <a:buChar char="•"/>
              <a:tabLst>
                <a:tab pos="247220" algn="l"/>
              </a:tabLst>
            </a:pPr>
            <a:r>
              <a:rPr sz="1600" spc="-7" dirty="0">
                <a:solidFill>
                  <a:srgbClr val="162C4F"/>
                </a:solidFill>
                <a:cs typeface="Georgia"/>
              </a:rPr>
              <a:t>quelques études de bundles de mesures, </a:t>
            </a:r>
            <a:r>
              <a:rPr sz="160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comprenant parfois </a:t>
            </a:r>
            <a:r>
              <a:rPr sz="1600" dirty="0">
                <a:solidFill>
                  <a:srgbClr val="162C4F"/>
                </a:solidFill>
                <a:cs typeface="Georgia"/>
              </a:rPr>
              <a:t>la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fréquence de changement </a:t>
            </a:r>
            <a:r>
              <a:rPr sz="1600" spc="-36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mais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dont</a:t>
            </a:r>
            <a:r>
              <a:rPr sz="1600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l’intérêt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est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limite.</a:t>
            </a:r>
            <a:endParaRPr sz="1600" dirty="0">
              <a:cs typeface="Georgia"/>
            </a:endParaRPr>
          </a:p>
          <a:p>
            <a:pPr>
              <a:spcBef>
                <a:spcPts val="27"/>
              </a:spcBef>
            </a:pPr>
            <a:endParaRPr sz="1667" dirty="0">
              <a:cs typeface="Georgia"/>
            </a:endParaRPr>
          </a:p>
          <a:p>
            <a:pPr marL="16933"/>
            <a:r>
              <a:rPr sz="1600" spc="-7" dirty="0">
                <a:solidFill>
                  <a:srgbClr val="162C4F"/>
                </a:solidFill>
                <a:cs typeface="Georgia"/>
              </a:rPr>
              <a:t>Etudes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réalisées</a:t>
            </a:r>
            <a:r>
              <a:rPr sz="1600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en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prenant </a:t>
            </a:r>
            <a:r>
              <a:rPr sz="1600" dirty="0">
                <a:solidFill>
                  <a:srgbClr val="162C4F"/>
                </a:solidFill>
                <a:cs typeface="Georgia"/>
              </a:rPr>
              <a:t>la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survenue</a:t>
            </a:r>
            <a:endParaRPr sz="1600" dirty="0">
              <a:cs typeface="Georgia"/>
            </a:endParaRPr>
          </a:p>
          <a:p>
            <a:pPr marL="16933" marR="6773"/>
            <a:r>
              <a:rPr sz="1600" spc="-7" dirty="0">
                <a:solidFill>
                  <a:srgbClr val="162C4F"/>
                </a:solidFill>
                <a:cs typeface="Georgia"/>
              </a:rPr>
              <a:t>d’une veinite comme critère de jugement principal, </a:t>
            </a:r>
            <a:r>
              <a:rPr sz="1600" spc="-36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parfois avec </a:t>
            </a:r>
            <a:r>
              <a:rPr sz="1600" dirty="0">
                <a:solidFill>
                  <a:srgbClr val="162C4F"/>
                </a:solidFill>
                <a:cs typeface="Georgia"/>
              </a:rPr>
              <a:t>un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critère infectieux secondaire </a:t>
            </a:r>
            <a:r>
              <a:rPr sz="160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(infection locale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ou</a:t>
            </a:r>
            <a:r>
              <a:rPr sz="1600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bacteriemie)</a:t>
            </a:r>
            <a:endParaRPr sz="1600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6666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object 2">
            <a:extLst>
              <a:ext uri="{FF2B5EF4-FFF2-40B4-BE49-F238E27FC236}">
                <a16:creationId xmlns:a16="http://schemas.microsoft.com/office/drawing/2014/main" xmlns="" id="{52058D82-758C-B95F-D94D-9000CA0755DB}"/>
              </a:ext>
            </a:extLst>
          </p:cNvPr>
          <p:cNvGrpSpPr/>
          <p:nvPr/>
        </p:nvGrpSpPr>
        <p:grpSpPr>
          <a:xfrm>
            <a:off x="1371513" y="2511170"/>
            <a:ext cx="9502140" cy="2390140"/>
            <a:chOff x="1028634" y="1124838"/>
            <a:chExt cx="7126605" cy="1792605"/>
          </a:xfrm>
        </p:grpSpPr>
        <p:pic>
          <p:nvPicPr>
            <p:cNvPr id="10" name="object 3">
              <a:extLst>
                <a:ext uri="{FF2B5EF4-FFF2-40B4-BE49-F238E27FC236}">
                  <a16:creationId xmlns:a16="http://schemas.microsoft.com/office/drawing/2014/main" xmlns="" id="{4E4F7321-95CE-ED4E-14C7-6B68B4ACFDD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634" y="1131175"/>
              <a:ext cx="7126381" cy="535651"/>
            </a:xfrm>
            <a:prstGeom prst="rect">
              <a:avLst/>
            </a:prstGeom>
          </p:spPr>
        </p:pic>
        <p:pic>
          <p:nvPicPr>
            <p:cNvPr id="11" name="object 4">
              <a:extLst>
                <a:ext uri="{FF2B5EF4-FFF2-40B4-BE49-F238E27FC236}">
                  <a16:creationId xmlns:a16="http://schemas.microsoft.com/office/drawing/2014/main" xmlns="" id="{B8553808-23C3-9BDA-36DD-0CE974DBB69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2423" y="1470659"/>
              <a:ext cx="2378964" cy="1121664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xmlns="" id="{BC866558-728A-B959-8824-6CF8C7E731D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0048" y="2127503"/>
              <a:ext cx="3823716" cy="789432"/>
            </a:xfrm>
            <a:prstGeom prst="rect">
              <a:avLst/>
            </a:prstGeom>
          </p:spPr>
        </p:pic>
        <p:pic>
          <p:nvPicPr>
            <p:cNvPr id="13" name="object 6">
              <a:extLst>
                <a:ext uri="{FF2B5EF4-FFF2-40B4-BE49-F238E27FC236}">
                  <a16:creationId xmlns:a16="http://schemas.microsoft.com/office/drawing/2014/main" xmlns="" id="{C9D5BF57-A677-52E5-BEF0-58D3DFC6389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9451" y="1124838"/>
              <a:ext cx="7085787" cy="495427"/>
            </a:xfrm>
            <a:prstGeom prst="rect">
              <a:avLst/>
            </a:prstGeom>
          </p:spPr>
        </p:pic>
        <p:sp>
          <p:nvSpPr>
            <p:cNvPr id="14" name="object 7">
              <a:extLst>
                <a:ext uri="{FF2B5EF4-FFF2-40B4-BE49-F238E27FC236}">
                  <a16:creationId xmlns:a16="http://schemas.microsoft.com/office/drawing/2014/main" xmlns="" id="{4114441C-5C03-5392-D52E-1640775F0076}"/>
                </a:ext>
              </a:extLst>
            </p:cNvPr>
            <p:cNvSpPr/>
            <p:nvPr/>
          </p:nvSpPr>
          <p:spPr>
            <a:xfrm>
              <a:off x="3729989" y="1740534"/>
              <a:ext cx="1694180" cy="384175"/>
            </a:xfrm>
            <a:custGeom>
              <a:avLst/>
              <a:gdLst/>
              <a:ahLst/>
              <a:cxnLst/>
              <a:rect l="l" t="t" r="r" b="b"/>
              <a:pathLst>
                <a:path w="1694179" h="384175">
                  <a:moveTo>
                    <a:pt x="672973" y="108712"/>
                  </a:moveTo>
                  <a:lnTo>
                    <a:pt x="622617" y="118617"/>
                  </a:lnTo>
                  <a:lnTo>
                    <a:pt x="581406" y="148336"/>
                  </a:lnTo>
                  <a:lnTo>
                    <a:pt x="554037" y="193659"/>
                  </a:lnTo>
                  <a:lnTo>
                    <a:pt x="544957" y="250697"/>
                  </a:lnTo>
                  <a:lnTo>
                    <a:pt x="546935" y="280467"/>
                  </a:lnTo>
                  <a:lnTo>
                    <a:pt x="562798" y="329529"/>
                  </a:lnTo>
                  <a:lnTo>
                    <a:pt x="594109" y="364277"/>
                  </a:lnTo>
                  <a:lnTo>
                    <a:pt x="637821" y="381855"/>
                  </a:lnTo>
                  <a:lnTo>
                    <a:pt x="664083" y="384047"/>
                  </a:lnTo>
                  <a:lnTo>
                    <a:pt x="673802" y="383663"/>
                  </a:lnTo>
                  <a:lnTo>
                    <a:pt x="717677" y="370903"/>
                  </a:lnTo>
                  <a:lnTo>
                    <a:pt x="727963" y="362965"/>
                  </a:lnTo>
                  <a:lnTo>
                    <a:pt x="789939" y="362965"/>
                  </a:lnTo>
                  <a:lnTo>
                    <a:pt x="789939" y="331723"/>
                  </a:lnTo>
                  <a:lnTo>
                    <a:pt x="689101" y="331723"/>
                  </a:lnTo>
                  <a:lnTo>
                    <a:pt x="654190" y="326556"/>
                  </a:lnTo>
                  <a:lnTo>
                    <a:pt x="629269" y="311054"/>
                  </a:lnTo>
                  <a:lnTo>
                    <a:pt x="614324" y="285218"/>
                  </a:lnTo>
                  <a:lnTo>
                    <a:pt x="609346" y="249046"/>
                  </a:lnTo>
                  <a:lnTo>
                    <a:pt x="610606" y="229064"/>
                  </a:lnTo>
                  <a:lnTo>
                    <a:pt x="629412" y="184022"/>
                  </a:lnTo>
                  <a:lnTo>
                    <a:pt x="669113" y="162716"/>
                  </a:lnTo>
                  <a:lnTo>
                    <a:pt x="686688" y="161289"/>
                  </a:lnTo>
                  <a:lnTo>
                    <a:pt x="789939" y="161289"/>
                  </a:lnTo>
                  <a:lnTo>
                    <a:pt x="789939" y="121157"/>
                  </a:lnTo>
                  <a:lnTo>
                    <a:pt x="727963" y="121157"/>
                  </a:lnTo>
                  <a:lnTo>
                    <a:pt x="715246" y="115730"/>
                  </a:lnTo>
                  <a:lnTo>
                    <a:pt x="701849" y="111839"/>
                  </a:lnTo>
                  <a:lnTo>
                    <a:pt x="687762" y="109495"/>
                  </a:lnTo>
                  <a:lnTo>
                    <a:pt x="672973" y="108712"/>
                  </a:lnTo>
                  <a:close/>
                </a:path>
                <a:path w="1694179" h="384175">
                  <a:moveTo>
                    <a:pt x="789939" y="362965"/>
                  </a:moveTo>
                  <a:lnTo>
                    <a:pt x="727963" y="362965"/>
                  </a:lnTo>
                  <a:lnTo>
                    <a:pt x="727963" y="379094"/>
                  </a:lnTo>
                  <a:lnTo>
                    <a:pt x="789939" y="379094"/>
                  </a:lnTo>
                  <a:lnTo>
                    <a:pt x="789939" y="362965"/>
                  </a:lnTo>
                  <a:close/>
                </a:path>
                <a:path w="1694179" h="384175">
                  <a:moveTo>
                    <a:pt x="789939" y="161289"/>
                  </a:moveTo>
                  <a:lnTo>
                    <a:pt x="686688" y="161289"/>
                  </a:lnTo>
                  <a:lnTo>
                    <a:pt x="697335" y="162288"/>
                  </a:lnTo>
                  <a:lnTo>
                    <a:pt x="707755" y="165274"/>
                  </a:lnTo>
                  <a:lnTo>
                    <a:pt x="717960" y="170237"/>
                  </a:lnTo>
                  <a:lnTo>
                    <a:pt x="727963" y="177164"/>
                  </a:lnTo>
                  <a:lnTo>
                    <a:pt x="727963" y="315721"/>
                  </a:lnTo>
                  <a:lnTo>
                    <a:pt x="695071" y="331723"/>
                  </a:lnTo>
                  <a:lnTo>
                    <a:pt x="789939" y="331723"/>
                  </a:lnTo>
                  <a:lnTo>
                    <a:pt x="789939" y="161289"/>
                  </a:lnTo>
                  <a:close/>
                </a:path>
                <a:path w="1694179" h="384175">
                  <a:moveTo>
                    <a:pt x="789939" y="0"/>
                  </a:moveTo>
                  <a:lnTo>
                    <a:pt x="727963" y="14859"/>
                  </a:lnTo>
                  <a:lnTo>
                    <a:pt x="727963" y="121157"/>
                  </a:lnTo>
                  <a:lnTo>
                    <a:pt x="789939" y="121157"/>
                  </a:lnTo>
                  <a:lnTo>
                    <a:pt x="789939" y="0"/>
                  </a:lnTo>
                  <a:close/>
                </a:path>
                <a:path w="1694179" h="384175">
                  <a:moveTo>
                    <a:pt x="1566418" y="108712"/>
                  </a:moveTo>
                  <a:lnTo>
                    <a:pt x="1515967" y="118491"/>
                  </a:lnTo>
                  <a:lnTo>
                    <a:pt x="1473327" y="147700"/>
                  </a:lnTo>
                  <a:lnTo>
                    <a:pt x="1444244" y="192547"/>
                  </a:lnTo>
                  <a:lnTo>
                    <a:pt x="1434592" y="249300"/>
                  </a:lnTo>
                  <a:lnTo>
                    <a:pt x="1436786" y="279372"/>
                  </a:lnTo>
                  <a:lnTo>
                    <a:pt x="1454415" y="328989"/>
                  </a:lnTo>
                  <a:lnTo>
                    <a:pt x="1489114" y="364063"/>
                  </a:lnTo>
                  <a:lnTo>
                    <a:pt x="1537120" y="381831"/>
                  </a:lnTo>
                  <a:lnTo>
                    <a:pt x="1565910" y="384047"/>
                  </a:lnTo>
                  <a:lnTo>
                    <a:pt x="1596312" y="382400"/>
                  </a:lnTo>
                  <a:lnTo>
                    <a:pt x="1622726" y="377444"/>
                  </a:lnTo>
                  <a:lnTo>
                    <a:pt x="1645116" y="369153"/>
                  </a:lnTo>
                  <a:lnTo>
                    <a:pt x="1663446" y="357504"/>
                  </a:lnTo>
                  <a:lnTo>
                    <a:pt x="1650605" y="332231"/>
                  </a:lnTo>
                  <a:lnTo>
                    <a:pt x="1575054" y="332231"/>
                  </a:lnTo>
                  <a:lnTo>
                    <a:pt x="1558956" y="331136"/>
                  </a:lnTo>
                  <a:lnTo>
                    <a:pt x="1520952" y="314706"/>
                  </a:lnTo>
                  <a:lnTo>
                    <a:pt x="1501235" y="280362"/>
                  </a:lnTo>
                  <a:lnTo>
                    <a:pt x="1499235" y="265429"/>
                  </a:lnTo>
                  <a:lnTo>
                    <a:pt x="1688719" y="265429"/>
                  </a:lnTo>
                  <a:lnTo>
                    <a:pt x="1691032" y="254621"/>
                  </a:lnTo>
                  <a:lnTo>
                    <a:pt x="1692656" y="245252"/>
                  </a:lnTo>
                  <a:lnTo>
                    <a:pt x="1693612" y="237337"/>
                  </a:lnTo>
                  <a:lnTo>
                    <a:pt x="1693926" y="230885"/>
                  </a:lnTo>
                  <a:lnTo>
                    <a:pt x="1692895" y="218820"/>
                  </a:lnTo>
                  <a:lnTo>
                    <a:pt x="1501394" y="218820"/>
                  </a:lnTo>
                  <a:lnTo>
                    <a:pt x="1510371" y="193317"/>
                  </a:lnTo>
                  <a:lnTo>
                    <a:pt x="1524349" y="175101"/>
                  </a:lnTo>
                  <a:lnTo>
                    <a:pt x="1543327" y="164171"/>
                  </a:lnTo>
                  <a:lnTo>
                    <a:pt x="1567307" y="160527"/>
                  </a:lnTo>
                  <a:lnTo>
                    <a:pt x="1673413" y="160527"/>
                  </a:lnTo>
                  <a:lnTo>
                    <a:pt x="1659001" y="143255"/>
                  </a:lnTo>
                  <a:lnTo>
                    <a:pt x="1640141" y="128160"/>
                  </a:lnTo>
                  <a:lnTo>
                    <a:pt x="1618424" y="117363"/>
                  </a:lnTo>
                  <a:lnTo>
                    <a:pt x="1593850" y="110876"/>
                  </a:lnTo>
                  <a:lnTo>
                    <a:pt x="1566418" y="108712"/>
                  </a:lnTo>
                  <a:close/>
                </a:path>
                <a:path w="1694179" h="384175">
                  <a:moveTo>
                    <a:pt x="1639443" y="310260"/>
                  </a:moveTo>
                  <a:lnTo>
                    <a:pt x="1627131" y="319855"/>
                  </a:lnTo>
                  <a:lnTo>
                    <a:pt x="1612296" y="326723"/>
                  </a:lnTo>
                  <a:lnTo>
                    <a:pt x="1594937" y="330852"/>
                  </a:lnTo>
                  <a:lnTo>
                    <a:pt x="1575054" y="332231"/>
                  </a:lnTo>
                  <a:lnTo>
                    <a:pt x="1650605" y="332231"/>
                  </a:lnTo>
                  <a:lnTo>
                    <a:pt x="1639443" y="310260"/>
                  </a:lnTo>
                  <a:close/>
                </a:path>
                <a:path w="1694179" h="384175">
                  <a:moveTo>
                    <a:pt x="1673413" y="160527"/>
                  </a:moveTo>
                  <a:lnTo>
                    <a:pt x="1567307" y="160527"/>
                  </a:lnTo>
                  <a:lnTo>
                    <a:pt x="1593121" y="164171"/>
                  </a:lnTo>
                  <a:lnTo>
                    <a:pt x="1612471" y="175101"/>
                  </a:lnTo>
                  <a:lnTo>
                    <a:pt x="1625367" y="193317"/>
                  </a:lnTo>
                  <a:lnTo>
                    <a:pt x="1631823" y="218820"/>
                  </a:lnTo>
                  <a:lnTo>
                    <a:pt x="1692895" y="218820"/>
                  </a:lnTo>
                  <a:lnTo>
                    <a:pt x="1691755" y="205460"/>
                  </a:lnTo>
                  <a:lnTo>
                    <a:pt x="1685226" y="182356"/>
                  </a:lnTo>
                  <a:lnTo>
                    <a:pt x="1674316" y="161609"/>
                  </a:lnTo>
                  <a:lnTo>
                    <a:pt x="1673413" y="160527"/>
                  </a:lnTo>
                  <a:close/>
                </a:path>
                <a:path w="1694179" h="384175">
                  <a:moveTo>
                    <a:pt x="1080008" y="113664"/>
                  </a:moveTo>
                  <a:lnTo>
                    <a:pt x="983488" y="113664"/>
                  </a:lnTo>
                  <a:lnTo>
                    <a:pt x="983488" y="164464"/>
                  </a:lnTo>
                  <a:lnTo>
                    <a:pt x="1017397" y="164464"/>
                  </a:lnTo>
                  <a:lnTo>
                    <a:pt x="1017397" y="379094"/>
                  </a:lnTo>
                  <a:lnTo>
                    <a:pt x="1080008" y="379094"/>
                  </a:lnTo>
                  <a:lnTo>
                    <a:pt x="1080008" y="113664"/>
                  </a:lnTo>
                  <a:close/>
                </a:path>
                <a:path w="1694179" h="384175">
                  <a:moveTo>
                    <a:pt x="485648" y="113664"/>
                  </a:moveTo>
                  <a:lnTo>
                    <a:pt x="389127" y="113664"/>
                  </a:lnTo>
                  <a:lnTo>
                    <a:pt x="389127" y="164464"/>
                  </a:lnTo>
                  <a:lnTo>
                    <a:pt x="423037" y="164464"/>
                  </a:lnTo>
                  <a:lnTo>
                    <a:pt x="423037" y="379094"/>
                  </a:lnTo>
                  <a:lnTo>
                    <a:pt x="485648" y="379094"/>
                  </a:lnTo>
                  <a:lnTo>
                    <a:pt x="485648" y="113664"/>
                  </a:lnTo>
                  <a:close/>
                </a:path>
                <a:path w="1694179" h="384175">
                  <a:moveTo>
                    <a:pt x="1196213" y="113664"/>
                  </a:moveTo>
                  <a:lnTo>
                    <a:pt x="1151636" y="113664"/>
                  </a:lnTo>
                  <a:lnTo>
                    <a:pt x="1151636" y="379094"/>
                  </a:lnTo>
                  <a:lnTo>
                    <a:pt x="1213612" y="379094"/>
                  </a:lnTo>
                  <a:lnTo>
                    <a:pt x="1213612" y="187325"/>
                  </a:lnTo>
                  <a:lnTo>
                    <a:pt x="1218346" y="181848"/>
                  </a:lnTo>
                  <a:lnTo>
                    <a:pt x="1252759" y="162448"/>
                  </a:lnTo>
                  <a:lnTo>
                    <a:pt x="1266825" y="160527"/>
                  </a:lnTo>
                  <a:lnTo>
                    <a:pt x="1372529" y="160527"/>
                  </a:lnTo>
                  <a:lnTo>
                    <a:pt x="1368923" y="152755"/>
                  </a:lnTo>
                  <a:lnTo>
                    <a:pt x="1358063" y="138556"/>
                  </a:lnTo>
                  <a:lnTo>
                    <a:pt x="1207643" y="138556"/>
                  </a:lnTo>
                  <a:lnTo>
                    <a:pt x="1196213" y="113664"/>
                  </a:lnTo>
                  <a:close/>
                </a:path>
                <a:path w="1694179" h="384175">
                  <a:moveTo>
                    <a:pt x="1372529" y="160527"/>
                  </a:moveTo>
                  <a:lnTo>
                    <a:pt x="1266825" y="160527"/>
                  </a:lnTo>
                  <a:lnTo>
                    <a:pt x="1280562" y="161504"/>
                  </a:lnTo>
                  <a:lnTo>
                    <a:pt x="1292240" y="164433"/>
                  </a:lnTo>
                  <a:lnTo>
                    <a:pt x="1319085" y="196341"/>
                  </a:lnTo>
                  <a:lnTo>
                    <a:pt x="1322324" y="225678"/>
                  </a:lnTo>
                  <a:lnTo>
                    <a:pt x="1322324" y="379094"/>
                  </a:lnTo>
                  <a:lnTo>
                    <a:pt x="1384300" y="379094"/>
                  </a:lnTo>
                  <a:lnTo>
                    <a:pt x="1384300" y="216281"/>
                  </a:lnTo>
                  <a:lnTo>
                    <a:pt x="1382587" y="192327"/>
                  </a:lnTo>
                  <a:lnTo>
                    <a:pt x="1377457" y="171148"/>
                  </a:lnTo>
                  <a:lnTo>
                    <a:pt x="1372529" y="160527"/>
                  </a:lnTo>
                  <a:close/>
                </a:path>
                <a:path w="1694179" h="384175">
                  <a:moveTo>
                    <a:pt x="1282192" y="108712"/>
                  </a:moveTo>
                  <a:lnTo>
                    <a:pt x="1259095" y="110571"/>
                  </a:lnTo>
                  <a:lnTo>
                    <a:pt x="1238964" y="116157"/>
                  </a:lnTo>
                  <a:lnTo>
                    <a:pt x="1221809" y="125481"/>
                  </a:lnTo>
                  <a:lnTo>
                    <a:pt x="1207643" y="138556"/>
                  </a:lnTo>
                  <a:lnTo>
                    <a:pt x="1358063" y="138556"/>
                  </a:lnTo>
                  <a:lnTo>
                    <a:pt x="1324594" y="115839"/>
                  </a:lnTo>
                  <a:lnTo>
                    <a:pt x="1282192" y="108712"/>
                  </a:lnTo>
                  <a:close/>
                </a:path>
                <a:path w="1694179" h="384175">
                  <a:moveTo>
                    <a:pt x="161093" y="183641"/>
                  </a:moveTo>
                  <a:lnTo>
                    <a:pt x="101346" y="183641"/>
                  </a:lnTo>
                  <a:lnTo>
                    <a:pt x="174371" y="384047"/>
                  </a:lnTo>
                  <a:lnTo>
                    <a:pt x="197485" y="384047"/>
                  </a:lnTo>
                  <a:lnTo>
                    <a:pt x="242466" y="260603"/>
                  </a:lnTo>
                  <a:lnTo>
                    <a:pt x="185800" y="260603"/>
                  </a:lnTo>
                  <a:lnTo>
                    <a:pt x="161093" y="183641"/>
                  </a:lnTo>
                  <a:close/>
                </a:path>
                <a:path w="1694179" h="384175">
                  <a:moveTo>
                    <a:pt x="107314" y="16128"/>
                  </a:moveTo>
                  <a:lnTo>
                    <a:pt x="73025" y="16128"/>
                  </a:lnTo>
                  <a:lnTo>
                    <a:pt x="0" y="379348"/>
                  </a:lnTo>
                  <a:lnTo>
                    <a:pt x="62102" y="379348"/>
                  </a:lnTo>
                  <a:lnTo>
                    <a:pt x="101346" y="183641"/>
                  </a:lnTo>
                  <a:lnTo>
                    <a:pt x="161093" y="183641"/>
                  </a:lnTo>
                  <a:lnTo>
                    <a:pt x="107314" y="16128"/>
                  </a:lnTo>
                  <a:close/>
                </a:path>
                <a:path w="1694179" h="384175">
                  <a:moveTo>
                    <a:pt x="330750" y="183641"/>
                  </a:moveTo>
                  <a:lnTo>
                    <a:pt x="270510" y="183641"/>
                  </a:lnTo>
                  <a:lnTo>
                    <a:pt x="308229" y="379348"/>
                  </a:lnTo>
                  <a:lnTo>
                    <a:pt x="370713" y="379348"/>
                  </a:lnTo>
                  <a:lnTo>
                    <a:pt x="330750" y="183641"/>
                  </a:lnTo>
                  <a:close/>
                </a:path>
                <a:path w="1694179" h="384175">
                  <a:moveTo>
                    <a:pt x="296545" y="16128"/>
                  </a:moveTo>
                  <a:lnTo>
                    <a:pt x="262636" y="16128"/>
                  </a:lnTo>
                  <a:lnTo>
                    <a:pt x="185800" y="260603"/>
                  </a:lnTo>
                  <a:lnTo>
                    <a:pt x="242466" y="260603"/>
                  </a:lnTo>
                  <a:lnTo>
                    <a:pt x="270510" y="183641"/>
                  </a:lnTo>
                  <a:lnTo>
                    <a:pt x="330750" y="183641"/>
                  </a:lnTo>
                  <a:lnTo>
                    <a:pt x="296545" y="16128"/>
                  </a:lnTo>
                  <a:close/>
                </a:path>
                <a:path w="1694179" h="384175">
                  <a:moveTo>
                    <a:pt x="1049401" y="10922"/>
                  </a:moveTo>
                  <a:lnTo>
                    <a:pt x="1016063" y="33067"/>
                  </a:lnTo>
                  <a:lnTo>
                    <a:pt x="1013460" y="46862"/>
                  </a:lnTo>
                  <a:lnTo>
                    <a:pt x="1014106" y="54010"/>
                  </a:lnTo>
                  <a:lnTo>
                    <a:pt x="1042181" y="82139"/>
                  </a:lnTo>
                  <a:lnTo>
                    <a:pt x="1049401" y="82803"/>
                  </a:lnTo>
                  <a:lnTo>
                    <a:pt x="1056548" y="82139"/>
                  </a:lnTo>
                  <a:lnTo>
                    <a:pt x="1084570" y="54010"/>
                  </a:lnTo>
                  <a:lnTo>
                    <a:pt x="1085214" y="46862"/>
                  </a:lnTo>
                  <a:lnTo>
                    <a:pt x="1084570" y="39697"/>
                  </a:lnTo>
                  <a:lnTo>
                    <a:pt x="1056548" y="11568"/>
                  </a:lnTo>
                  <a:lnTo>
                    <a:pt x="1049401" y="10922"/>
                  </a:lnTo>
                  <a:close/>
                </a:path>
                <a:path w="1694179" h="384175">
                  <a:moveTo>
                    <a:pt x="455040" y="10922"/>
                  </a:moveTo>
                  <a:lnTo>
                    <a:pt x="421703" y="33067"/>
                  </a:lnTo>
                  <a:lnTo>
                    <a:pt x="419100" y="46862"/>
                  </a:lnTo>
                  <a:lnTo>
                    <a:pt x="419746" y="54010"/>
                  </a:lnTo>
                  <a:lnTo>
                    <a:pt x="447821" y="82139"/>
                  </a:lnTo>
                  <a:lnTo>
                    <a:pt x="455040" y="82803"/>
                  </a:lnTo>
                  <a:lnTo>
                    <a:pt x="462188" y="82139"/>
                  </a:lnTo>
                  <a:lnTo>
                    <a:pt x="490210" y="54010"/>
                  </a:lnTo>
                  <a:lnTo>
                    <a:pt x="490855" y="46862"/>
                  </a:lnTo>
                  <a:lnTo>
                    <a:pt x="490210" y="39697"/>
                  </a:lnTo>
                  <a:lnTo>
                    <a:pt x="462188" y="11568"/>
                  </a:lnTo>
                  <a:lnTo>
                    <a:pt x="455040" y="10922"/>
                  </a:lnTo>
                  <a:close/>
                </a:path>
                <a:path w="1694179" h="384175">
                  <a:moveTo>
                    <a:pt x="924051" y="0"/>
                  </a:moveTo>
                  <a:lnTo>
                    <a:pt x="862076" y="14859"/>
                  </a:lnTo>
                  <a:lnTo>
                    <a:pt x="862076" y="325627"/>
                  </a:lnTo>
                  <a:lnTo>
                    <a:pt x="864717" y="351204"/>
                  </a:lnTo>
                  <a:lnTo>
                    <a:pt x="872632" y="369458"/>
                  </a:lnTo>
                  <a:lnTo>
                    <a:pt x="885811" y="380402"/>
                  </a:lnTo>
                  <a:lnTo>
                    <a:pt x="904239" y="384047"/>
                  </a:lnTo>
                  <a:lnTo>
                    <a:pt x="920311" y="382355"/>
                  </a:lnTo>
                  <a:lnTo>
                    <a:pt x="933846" y="377269"/>
                  </a:lnTo>
                  <a:lnTo>
                    <a:pt x="944834" y="368778"/>
                  </a:lnTo>
                  <a:lnTo>
                    <a:pt x="953262" y="356869"/>
                  </a:lnTo>
                  <a:lnTo>
                    <a:pt x="940500" y="349650"/>
                  </a:lnTo>
                  <a:lnTo>
                    <a:pt x="931370" y="337502"/>
                  </a:lnTo>
                  <a:lnTo>
                    <a:pt x="925883" y="320401"/>
                  </a:lnTo>
                  <a:lnTo>
                    <a:pt x="924051" y="298322"/>
                  </a:lnTo>
                  <a:lnTo>
                    <a:pt x="924051" y="0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xmlns="" id="{45512E34-1C70-D16C-9BAE-3AFC32628D8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33239" y="1895729"/>
              <a:ext cx="130810" cy="182625"/>
            </a:xfrm>
            <a:prstGeom prst="rect">
              <a:avLst/>
            </a:prstGeom>
          </p:spPr>
        </p:pic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xmlns="" id="{BEAE42A6-995E-B703-28E5-6C11B4DE2608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25288" y="1894966"/>
              <a:ext cx="142621" cy="70484"/>
            </a:xfrm>
            <a:prstGeom prst="rect">
              <a:avLst/>
            </a:prstGeom>
          </p:spPr>
        </p:pic>
        <p:sp>
          <p:nvSpPr>
            <p:cNvPr id="17" name="object 10">
              <a:extLst>
                <a:ext uri="{FF2B5EF4-FFF2-40B4-BE49-F238E27FC236}">
                  <a16:creationId xmlns:a16="http://schemas.microsoft.com/office/drawing/2014/main" xmlns="" id="{C1D82239-676D-DB2A-10A5-6DBF8AC2296B}"/>
                </a:ext>
              </a:extLst>
            </p:cNvPr>
            <p:cNvSpPr/>
            <p:nvPr/>
          </p:nvSpPr>
          <p:spPr>
            <a:xfrm>
              <a:off x="3729989" y="1756663"/>
              <a:ext cx="1694180" cy="368300"/>
            </a:xfrm>
            <a:custGeom>
              <a:avLst/>
              <a:gdLst/>
              <a:ahLst/>
              <a:cxnLst/>
              <a:rect l="l" t="t" r="r" b="b"/>
              <a:pathLst>
                <a:path w="1694179" h="368300">
                  <a:moveTo>
                    <a:pt x="983488" y="97536"/>
                  </a:moveTo>
                  <a:lnTo>
                    <a:pt x="1080008" y="97536"/>
                  </a:lnTo>
                  <a:lnTo>
                    <a:pt x="1080008" y="362966"/>
                  </a:lnTo>
                  <a:lnTo>
                    <a:pt x="1017397" y="362966"/>
                  </a:lnTo>
                  <a:lnTo>
                    <a:pt x="1017397" y="148336"/>
                  </a:lnTo>
                  <a:lnTo>
                    <a:pt x="983488" y="148336"/>
                  </a:lnTo>
                  <a:lnTo>
                    <a:pt x="983488" y="97536"/>
                  </a:lnTo>
                  <a:close/>
                </a:path>
                <a:path w="1694179" h="368300">
                  <a:moveTo>
                    <a:pt x="389127" y="97536"/>
                  </a:moveTo>
                  <a:lnTo>
                    <a:pt x="485648" y="97536"/>
                  </a:lnTo>
                  <a:lnTo>
                    <a:pt x="485648" y="362966"/>
                  </a:lnTo>
                  <a:lnTo>
                    <a:pt x="423037" y="362966"/>
                  </a:lnTo>
                  <a:lnTo>
                    <a:pt x="423037" y="148336"/>
                  </a:lnTo>
                  <a:lnTo>
                    <a:pt x="389127" y="148336"/>
                  </a:lnTo>
                  <a:lnTo>
                    <a:pt x="389127" y="97536"/>
                  </a:lnTo>
                  <a:close/>
                </a:path>
                <a:path w="1694179" h="368300">
                  <a:moveTo>
                    <a:pt x="1566418" y="92583"/>
                  </a:moveTo>
                  <a:lnTo>
                    <a:pt x="1618424" y="101234"/>
                  </a:lnTo>
                  <a:lnTo>
                    <a:pt x="1659001" y="127126"/>
                  </a:lnTo>
                  <a:lnTo>
                    <a:pt x="1685226" y="166227"/>
                  </a:lnTo>
                  <a:lnTo>
                    <a:pt x="1693926" y="214756"/>
                  </a:lnTo>
                  <a:lnTo>
                    <a:pt x="1693612" y="221208"/>
                  </a:lnTo>
                  <a:lnTo>
                    <a:pt x="1692656" y="229123"/>
                  </a:lnTo>
                  <a:lnTo>
                    <a:pt x="1691032" y="238492"/>
                  </a:lnTo>
                  <a:lnTo>
                    <a:pt x="1688719" y="249300"/>
                  </a:lnTo>
                  <a:lnTo>
                    <a:pt x="1499235" y="249300"/>
                  </a:lnTo>
                  <a:lnTo>
                    <a:pt x="1501235" y="264233"/>
                  </a:lnTo>
                  <a:lnTo>
                    <a:pt x="1520952" y="298577"/>
                  </a:lnTo>
                  <a:lnTo>
                    <a:pt x="1558956" y="315007"/>
                  </a:lnTo>
                  <a:lnTo>
                    <a:pt x="1575054" y="316103"/>
                  </a:lnTo>
                  <a:lnTo>
                    <a:pt x="1594937" y="314723"/>
                  </a:lnTo>
                  <a:lnTo>
                    <a:pt x="1612296" y="310594"/>
                  </a:lnTo>
                  <a:lnTo>
                    <a:pt x="1627131" y="303726"/>
                  </a:lnTo>
                  <a:lnTo>
                    <a:pt x="1639443" y="294131"/>
                  </a:lnTo>
                  <a:lnTo>
                    <a:pt x="1663446" y="341375"/>
                  </a:lnTo>
                  <a:lnTo>
                    <a:pt x="1645116" y="353024"/>
                  </a:lnTo>
                  <a:lnTo>
                    <a:pt x="1622726" y="361315"/>
                  </a:lnTo>
                  <a:lnTo>
                    <a:pt x="1596312" y="366271"/>
                  </a:lnTo>
                  <a:lnTo>
                    <a:pt x="1565910" y="367919"/>
                  </a:lnTo>
                  <a:lnTo>
                    <a:pt x="1537120" y="365702"/>
                  </a:lnTo>
                  <a:lnTo>
                    <a:pt x="1489114" y="347934"/>
                  </a:lnTo>
                  <a:lnTo>
                    <a:pt x="1454415" y="312860"/>
                  </a:lnTo>
                  <a:lnTo>
                    <a:pt x="1436786" y="263243"/>
                  </a:lnTo>
                  <a:lnTo>
                    <a:pt x="1434592" y="233172"/>
                  </a:lnTo>
                  <a:lnTo>
                    <a:pt x="1437001" y="203313"/>
                  </a:lnTo>
                  <a:lnTo>
                    <a:pt x="1456344" y="152501"/>
                  </a:lnTo>
                  <a:lnTo>
                    <a:pt x="1493658" y="114550"/>
                  </a:lnTo>
                  <a:lnTo>
                    <a:pt x="1540228" y="95031"/>
                  </a:lnTo>
                  <a:lnTo>
                    <a:pt x="1566418" y="92583"/>
                  </a:lnTo>
                  <a:close/>
                </a:path>
                <a:path w="1694179" h="368300">
                  <a:moveTo>
                    <a:pt x="1282192" y="92583"/>
                  </a:moveTo>
                  <a:lnTo>
                    <a:pt x="1324594" y="99710"/>
                  </a:lnTo>
                  <a:lnTo>
                    <a:pt x="1356995" y="121031"/>
                  </a:lnTo>
                  <a:lnTo>
                    <a:pt x="1377457" y="155019"/>
                  </a:lnTo>
                  <a:lnTo>
                    <a:pt x="1384300" y="200152"/>
                  </a:lnTo>
                  <a:lnTo>
                    <a:pt x="1384300" y="362966"/>
                  </a:lnTo>
                  <a:lnTo>
                    <a:pt x="1322324" y="362966"/>
                  </a:lnTo>
                  <a:lnTo>
                    <a:pt x="1322324" y="209550"/>
                  </a:lnTo>
                  <a:lnTo>
                    <a:pt x="1321514" y="193738"/>
                  </a:lnTo>
                  <a:lnTo>
                    <a:pt x="1301847" y="153185"/>
                  </a:lnTo>
                  <a:lnTo>
                    <a:pt x="1266825" y="144399"/>
                  </a:lnTo>
                  <a:lnTo>
                    <a:pt x="1259923" y="144877"/>
                  </a:lnTo>
                  <a:lnTo>
                    <a:pt x="1223962" y="160718"/>
                  </a:lnTo>
                  <a:lnTo>
                    <a:pt x="1213612" y="171196"/>
                  </a:lnTo>
                  <a:lnTo>
                    <a:pt x="1213612" y="362966"/>
                  </a:lnTo>
                  <a:lnTo>
                    <a:pt x="1151636" y="362966"/>
                  </a:lnTo>
                  <a:lnTo>
                    <a:pt x="1151636" y="97536"/>
                  </a:lnTo>
                  <a:lnTo>
                    <a:pt x="1196213" y="97536"/>
                  </a:lnTo>
                  <a:lnTo>
                    <a:pt x="1207643" y="122427"/>
                  </a:lnTo>
                  <a:lnTo>
                    <a:pt x="1221809" y="109352"/>
                  </a:lnTo>
                  <a:lnTo>
                    <a:pt x="1238964" y="100028"/>
                  </a:lnTo>
                  <a:lnTo>
                    <a:pt x="1259095" y="94442"/>
                  </a:lnTo>
                  <a:lnTo>
                    <a:pt x="1282192" y="92583"/>
                  </a:lnTo>
                  <a:close/>
                </a:path>
                <a:path w="1694179" h="368300">
                  <a:moveTo>
                    <a:pt x="73025" y="0"/>
                  </a:moveTo>
                  <a:lnTo>
                    <a:pt x="107314" y="0"/>
                  </a:lnTo>
                  <a:lnTo>
                    <a:pt x="185800" y="244475"/>
                  </a:lnTo>
                  <a:lnTo>
                    <a:pt x="262636" y="0"/>
                  </a:lnTo>
                  <a:lnTo>
                    <a:pt x="296545" y="0"/>
                  </a:lnTo>
                  <a:lnTo>
                    <a:pt x="370713" y="363219"/>
                  </a:lnTo>
                  <a:lnTo>
                    <a:pt x="308229" y="363219"/>
                  </a:lnTo>
                  <a:lnTo>
                    <a:pt x="270510" y="167512"/>
                  </a:lnTo>
                  <a:lnTo>
                    <a:pt x="197485" y="367919"/>
                  </a:lnTo>
                  <a:lnTo>
                    <a:pt x="174371" y="367919"/>
                  </a:lnTo>
                  <a:lnTo>
                    <a:pt x="101346" y="167512"/>
                  </a:lnTo>
                  <a:lnTo>
                    <a:pt x="62102" y="363219"/>
                  </a:lnTo>
                  <a:lnTo>
                    <a:pt x="0" y="363219"/>
                  </a:lnTo>
                  <a:lnTo>
                    <a:pt x="73025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xmlns="" id="{E7833F6C-31A5-2214-B3C4-D1CCCA427CC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37354" y="1745361"/>
              <a:ext cx="83947" cy="84074"/>
            </a:xfrm>
            <a:prstGeom prst="rect">
              <a:avLst/>
            </a:prstGeom>
          </p:spPr>
        </p:pic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xmlns="" id="{E9C1081A-320D-A1D9-291E-3E36B335770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42994" y="1745361"/>
              <a:ext cx="83947" cy="84074"/>
            </a:xfrm>
            <a:prstGeom prst="rect">
              <a:avLst/>
            </a:prstGeom>
          </p:spPr>
        </p:pic>
        <p:sp>
          <p:nvSpPr>
            <p:cNvPr id="20" name="object 13">
              <a:extLst>
                <a:ext uri="{FF2B5EF4-FFF2-40B4-BE49-F238E27FC236}">
                  <a16:creationId xmlns:a16="http://schemas.microsoft.com/office/drawing/2014/main" xmlns="" id="{26051607-2A46-AE93-4799-FA47211E1B10}"/>
                </a:ext>
              </a:extLst>
            </p:cNvPr>
            <p:cNvSpPr/>
            <p:nvPr/>
          </p:nvSpPr>
          <p:spPr>
            <a:xfrm>
              <a:off x="4274947" y="1740534"/>
              <a:ext cx="408305" cy="384175"/>
            </a:xfrm>
            <a:custGeom>
              <a:avLst/>
              <a:gdLst/>
              <a:ahLst/>
              <a:cxnLst/>
              <a:rect l="l" t="t" r="r" b="b"/>
              <a:pathLst>
                <a:path w="408304" h="384175">
                  <a:moveTo>
                    <a:pt x="379094" y="0"/>
                  </a:moveTo>
                  <a:lnTo>
                    <a:pt x="379094" y="298322"/>
                  </a:lnTo>
                  <a:lnTo>
                    <a:pt x="380926" y="320401"/>
                  </a:lnTo>
                  <a:lnTo>
                    <a:pt x="386413" y="337502"/>
                  </a:lnTo>
                  <a:lnTo>
                    <a:pt x="395543" y="349650"/>
                  </a:lnTo>
                  <a:lnTo>
                    <a:pt x="408304" y="356869"/>
                  </a:lnTo>
                  <a:lnTo>
                    <a:pt x="399877" y="368778"/>
                  </a:lnTo>
                  <a:lnTo>
                    <a:pt x="388889" y="377269"/>
                  </a:lnTo>
                  <a:lnTo>
                    <a:pt x="375354" y="382355"/>
                  </a:lnTo>
                  <a:lnTo>
                    <a:pt x="359282" y="384047"/>
                  </a:lnTo>
                  <a:lnTo>
                    <a:pt x="340854" y="380402"/>
                  </a:lnTo>
                  <a:lnTo>
                    <a:pt x="327675" y="369458"/>
                  </a:lnTo>
                  <a:lnTo>
                    <a:pt x="319760" y="351204"/>
                  </a:lnTo>
                  <a:lnTo>
                    <a:pt x="317118" y="325627"/>
                  </a:lnTo>
                  <a:lnTo>
                    <a:pt x="317118" y="14859"/>
                  </a:lnTo>
                  <a:lnTo>
                    <a:pt x="379094" y="0"/>
                  </a:lnTo>
                  <a:close/>
                </a:path>
                <a:path w="408304" h="384175">
                  <a:moveTo>
                    <a:pt x="244982" y="0"/>
                  </a:moveTo>
                  <a:lnTo>
                    <a:pt x="244982" y="379094"/>
                  </a:lnTo>
                  <a:lnTo>
                    <a:pt x="183006" y="379094"/>
                  </a:lnTo>
                  <a:lnTo>
                    <a:pt x="183006" y="362965"/>
                  </a:lnTo>
                  <a:lnTo>
                    <a:pt x="178530" y="367089"/>
                  </a:lnTo>
                  <a:lnTo>
                    <a:pt x="138398" y="382492"/>
                  </a:lnTo>
                  <a:lnTo>
                    <a:pt x="119125" y="384047"/>
                  </a:lnTo>
                  <a:lnTo>
                    <a:pt x="92864" y="381855"/>
                  </a:lnTo>
                  <a:lnTo>
                    <a:pt x="49152" y="364277"/>
                  </a:lnTo>
                  <a:lnTo>
                    <a:pt x="17841" y="329529"/>
                  </a:lnTo>
                  <a:lnTo>
                    <a:pt x="1978" y="280467"/>
                  </a:lnTo>
                  <a:lnTo>
                    <a:pt x="0" y="250697"/>
                  </a:lnTo>
                  <a:lnTo>
                    <a:pt x="2266" y="220720"/>
                  </a:lnTo>
                  <a:lnTo>
                    <a:pt x="20466" y="169527"/>
                  </a:lnTo>
                  <a:lnTo>
                    <a:pt x="55899" y="131000"/>
                  </a:lnTo>
                  <a:lnTo>
                    <a:pt x="101707" y="111188"/>
                  </a:lnTo>
                  <a:lnTo>
                    <a:pt x="128015" y="108712"/>
                  </a:lnTo>
                  <a:lnTo>
                    <a:pt x="142805" y="109495"/>
                  </a:lnTo>
                  <a:lnTo>
                    <a:pt x="156892" y="111839"/>
                  </a:lnTo>
                  <a:lnTo>
                    <a:pt x="170289" y="115730"/>
                  </a:lnTo>
                  <a:lnTo>
                    <a:pt x="183006" y="121157"/>
                  </a:lnTo>
                  <a:lnTo>
                    <a:pt x="183006" y="14859"/>
                  </a:lnTo>
                  <a:lnTo>
                    <a:pt x="244982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xmlns="" id="{ACD6CADC-3B72-A176-B3EB-ED8C984AEC5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07664" y="2301366"/>
              <a:ext cx="3352038" cy="3575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8423686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xmlns="" id="{76630434-37EA-26B3-95FF-0A4A40DDB071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xmlns="" id="{CB089DA2-E6C2-9A40-4A6D-BB760F82F28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68"/>
              <a:ext cx="518693" cy="4804028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8CBA1192-134C-DB1B-1E92-3316FB92FC5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439" y="1471955"/>
              <a:ext cx="3634104" cy="2615564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4F4D7C29-BFAB-C0AD-874A-B6D905B5CC9F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FE8834C5-B428-4777-9C5C-56CE482A7EB2}"/>
              </a:ext>
            </a:extLst>
          </p:cNvPr>
          <p:cNvSpPr txBox="1"/>
          <p:nvPr/>
        </p:nvSpPr>
        <p:spPr>
          <a:xfrm>
            <a:off x="11604753" y="82973"/>
            <a:ext cx="20743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42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929F86E5-39EC-00AE-A551-7625A9074C9E}"/>
              </a:ext>
            </a:extLst>
          </p:cNvPr>
          <p:cNvGrpSpPr/>
          <p:nvPr/>
        </p:nvGrpSpPr>
        <p:grpSpPr>
          <a:xfrm>
            <a:off x="6956048" y="1494129"/>
            <a:ext cx="4831080" cy="2360507"/>
            <a:chOff x="5217036" y="1120597"/>
            <a:chExt cx="3623310" cy="1770380"/>
          </a:xfrm>
        </p:grpSpPr>
        <p:pic>
          <p:nvPicPr>
            <p:cNvPr id="8" name="object 8">
              <a:extLst>
                <a:ext uri="{FF2B5EF4-FFF2-40B4-BE49-F238E27FC236}">
                  <a16:creationId xmlns:a16="http://schemas.microsoft.com/office/drawing/2014/main" xmlns="" id="{60408D3E-8419-EE5D-5A57-C4E94530064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17036" y="2139696"/>
              <a:ext cx="3618122" cy="751085"/>
            </a:xfrm>
            <a:prstGeom prst="rect">
              <a:avLst/>
            </a:prstGeom>
          </p:spPr>
        </p:pic>
        <p:pic>
          <p:nvPicPr>
            <p:cNvPr id="22" name="object 9">
              <a:extLst>
                <a:ext uri="{FF2B5EF4-FFF2-40B4-BE49-F238E27FC236}">
                  <a16:creationId xmlns:a16="http://schemas.microsoft.com/office/drawing/2014/main" xmlns="" id="{0933045B-68EC-7145-8C2F-37B39F7E5B7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39765" y="1120597"/>
              <a:ext cx="3600449" cy="1153972"/>
            </a:xfrm>
            <a:prstGeom prst="rect">
              <a:avLst/>
            </a:prstGeom>
          </p:spPr>
        </p:pic>
      </p:grpSp>
      <p:sp>
        <p:nvSpPr>
          <p:cNvPr id="23" name="object 10">
            <a:extLst>
              <a:ext uri="{FF2B5EF4-FFF2-40B4-BE49-F238E27FC236}">
                <a16:creationId xmlns:a16="http://schemas.microsoft.com/office/drawing/2014/main" xmlns="" id="{BD809A26-B76A-8781-014D-D2CC99CBC1A8}"/>
              </a:ext>
            </a:extLst>
          </p:cNvPr>
          <p:cNvSpPr txBox="1"/>
          <p:nvPr/>
        </p:nvSpPr>
        <p:spPr>
          <a:xfrm>
            <a:off x="7142648" y="1354667"/>
            <a:ext cx="44399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212239"/>
                </a:solidFill>
                <a:latin typeface="Trebuchet MS"/>
                <a:cs typeface="Trebuchet MS"/>
              </a:rPr>
              <a:t>Accès</a:t>
            </a:r>
            <a:r>
              <a:rPr sz="2400" spc="-3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B8923A"/>
                </a:solidFill>
                <a:latin typeface="Trebuchet MS"/>
                <a:cs typeface="Trebuchet MS"/>
              </a:rPr>
              <a:t>avec</a:t>
            </a:r>
            <a:r>
              <a:rPr sz="2400" spc="-20" dirty="0">
                <a:solidFill>
                  <a:srgbClr val="B8923A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prolongateur</a:t>
            </a:r>
            <a:r>
              <a:rPr sz="2400" spc="-1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intégré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24" name="object 11">
            <a:extLst>
              <a:ext uri="{FF2B5EF4-FFF2-40B4-BE49-F238E27FC236}">
                <a16:creationId xmlns:a16="http://schemas.microsoft.com/office/drawing/2014/main" xmlns="" id="{78274B32-9C05-FD36-B32C-B428F7C250E4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71389" y="4472042"/>
            <a:ext cx="4731384" cy="1432220"/>
          </a:xfrm>
          <a:prstGeom prst="rect">
            <a:avLst/>
          </a:prstGeom>
        </p:spPr>
      </p:pic>
      <p:sp>
        <p:nvSpPr>
          <p:cNvPr id="25" name="object 12">
            <a:extLst>
              <a:ext uri="{FF2B5EF4-FFF2-40B4-BE49-F238E27FC236}">
                <a16:creationId xmlns:a16="http://schemas.microsoft.com/office/drawing/2014/main" xmlns="" id="{84BCBC91-F81A-717B-A020-EBCD56A844AD}"/>
              </a:ext>
            </a:extLst>
          </p:cNvPr>
          <p:cNvSpPr txBox="1"/>
          <p:nvPr/>
        </p:nvSpPr>
        <p:spPr>
          <a:xfrm>
            <a:off x="7072714" y="4032775"/>
            <a:ext cx="438403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Accès</a:t>
            </a:r>
            <a:r>
              <a:rPr sz="2400" spc="-3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B8923A"/>
                </a:solidFill>
                <a:latin typeface="Trebuchet MS"/>
                <a:cs typeface="Trebuchet MS"/>
              </a:rPr>
              <a:t>sans</a:t>
            </a:r>
            <a:r>
              <a:rPr sz="2400" spc="-53" dirty="0">
                <a:solidFill>
                  <a:srgbClr val="B8923A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prolongateur</a:t>
            </a:r>
            <a:r>
              <a:rPr sz="2400" spc="-3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intégré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26" name="object 13">
            <a:extLst>
              <a:ext uri="{FF2B5EF4-FFF2-40B4-BE49-F238E27FC236}">
                <a16:creationId xmlns:a16="http://schemas.microsoft.com/office/drawing/2014/main" xmlns="" id="{60265CAE-D99F-44B5-C77E-3452868F4FC2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86354" y="5900168"/>
            <a:ext cx="5130629" cy="83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00137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2">
            <a:extLst>
              <a:ext uri="{FF2B5EF4-FFF2-40B4-BE49-F238E27FC236}">
                <a16:creationId xmlns:a16="http://schemas.microsoft.com/office/drawing/2014/main" xmlns="" id="{24B8FC6C-60E7-A08E-2DF7-0E09965217C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7431" y="836692"/>
            <a:ext cx="5174656" cy="1675197"/>
          </a:xfrm>
          <a:prstGeom prst="rect">
            <a:avLst/>
          </a:prstGeom>
        </p:spPr>
      </p:pic>
      <p:pic>
        <p:nvPicPr>
          <p:cNvPr id="10" name="object 3">
            <a:extLst>
              <a:ext uri="{FF2B5EF4-FFF2-40B4-BE49-F238E27FC236}">
                <a16:creationId xmlns:a16="http://schemas.microsoft.com/office/drawing/2014/main" xmlns="" id="{51D2BA2A-74DA-D7E7-33F6-87AFE132DF6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452628"/>
            <a:ext cx="668223" cy="6405371"/>
          </a:xfrm>
          <a:prstGeom prst="rect">
            <a:avLst/>
          </a:prstGeom>
        </p:spPr>
      </p:pic>
      <p:grpSp>
        <p:nvGrpSpPr>
          <p:cNvPr id="11" name="object 4">
            <a:extLst>
              <a:ext uri="{FF2B5EF4-FFF2-40B4-BE49-F238E27FC236}">
                <a16:creationId xmlns:a16="http://schemas.microsoft.com/office/drawing/2014/main" xmlns="" id="{435732E3-B4CF-728A-C8DF-9C5808D68926}"/>
              </a:ext>
            </a:extLst>
          </p:cNvPr>
          <p:cNvGrpSpPr/>
          <p:nvPr/>
        </p:nvGrpSpPr>
        <p:grpSpPr>
          <a:xfrm>
            <a:off x="1015594" y="1025396"/>
            <a:ext cx="11131973" cy="5480472"/>
            <a:chOff x="761695" y="769047"/>
            <a:chExt cx="8348980" cy="4110354"/>
          </a:xfrm>
        </p:grpSpPr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xmlns="" id="{B27ADC77-AF56-1DBB-E545-0AEF620F5D0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1695" y="2098395"/>
              <a:ext cx="3954373" cy="651916"/>
            </a:xfrm>
            <a:prstGeom prst="rect">
              <a:avLst/>
            </a:prstGeom>
          </p:spPr>
        </p:pic>
        <p:pic>
          <p:nvPicPr>
            <p:cNvPr id="13" name="object 6">
              <a:extLst>
                <a:ext uri="{FF2B5EF4-FFF2-40B4-BE49-F238E27FC236}">
                  <a16:creationId xmlns:a16="http://schemas.microsoft.com/office/drawing/2014/main" xmlns="" id="{5B5C59EF-69C0-AF4B-35F8-E5C66D4675F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36515" y="2571813"/>
              <a:ext cx="4451095" cy="2307082"/>
            </a:xfrm>
            <a:prstGeom prst="rect">
              <a:avLst/>
            </a:prstGeom>
          </p:spPr>
        </p:pic>
        <p:sp>
          <p:nvSpPr>
            <p:cNvPr id="14" name="object 7">
              <a:extLst>
                <a:ext uri="{FF2B5EF4-FFF2-40B4-BE49-F238E27FC236}">
                  <a16:creationId xmlns:a16="http://schemas.microsoft.com/office/drawing/2014/main" xmlns="" id="{DE2D1E4F-1588-C8F7-824D-41F29471C84B}"/>
                </a:ext>
              </a:extLst>
            </p:cNvPr>
            <p:cNvSpPr/>
            <p:nvPr/>
          </p:nvSpPr>
          <p:spPr>
            <a:xfrm>
              <a:off x="5102987" y="2859760"/>
              <a:ext cx="1845310" cy="1728470"/>
            </a:xfrm>
            <a:custGeom>
              <a:avLst/>
              <a:gdLst/>
              <a:ahLst/>
              <a:cxnLst/>
              <a:rect l="l" t="t" r="r" b="b"/>
              <a:pathLst>
                <a:path w="1845309" h="1728470">
                  <a:moveTo>
                    <a:pt x="0" y="1728216"/>
                  </a:moveTo>
                  <a:lnTo>
                    <a:pt x="1845183" y="1728216"/>
                  </a:lnTo>
                  <a:lnTo>
                    <a:pt x="1845183" y="0"/>
                  </a:lnTo>
                  <a:lnTo>
                    <a:pt x="0" y="0"/>
                  </a:lnTo>
                  <a:lnTo>
                    <a:pt x="0" y="1728216"/>
                  </a:lnTo>
                  <a:close/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xmlns="" id="{06EDA203-87E6-7E5F-328F-7B5F746B7EB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9591" y="3018637"/>
              <a:ext cx="3278759" cy="1697799"/>
            </a:xfrm>
            <a:prstGeom prst="rect">
              <a:avLst/>
            </a:prstGeom>
          </p:spPr>
        </p:pic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xmlns="" id="{DFA936EF-2A64-18FF-4E8C-D2E289923E60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01867" y="1061338"/>
              <a:ext cx="2808350" cy="1362964"/>
            </a:xfrm>
            <a:prstGeom prst="rect">
              <a:avLst/>
            </a:prstGeom>
          </p:spPr>
        </p:pic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xmlns="" id="{F10B7A13-AB1B-A1C0-FBF8-609F104A0B0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32044" y="769047"/>
              <a:ext cx="1152131" cy="953199"/>
            </a:xfrm>
            <a:prstGeom prst="rect">
              <a:avLst/>
            </a:prstGeom>
          </p:spPr>
        </p:pic>
      </p:grpSp>
      <p:sp>
        <p:nvSpPr>
          <p:cNvPr id="18" name="object 11">
            <a:extLst>
              <a:ext uri="{FF2B5EF4-FFF2-40B4-BE49-F238E27FC236}">
                <a16:creationId xmlns:a16="http://schemas.microsoft.com/office/drawing/2014/main" xmlns="" id="{98A79D59-D1B3-16AE-3CC7-FA3BF5D314CA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9" name="object 12">
            <a:extLst>
              <a:ext uri="{FF2B5EF4-FFF2-40B4-BE49-F238E27FC236}">
                <a16:creationId xmlns:a16="http://schemas.microsoft.com/office/drawing/2014/main" xmlns="" id="{16D28650-CFAE-82BF-3C13-F8CF2A35B6D1}"/>
              </a:ext>
            </a:extLst>
          </p:cNvPr>
          <p:cNvSpPr txBox="1"/>
          <p:nvPr/>
        </p:nvSpPr>
        <p:spPr>
          <a:xfrm>
            <a:off x="11604753" y="82973"/>
            <a:ext cx="20574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43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13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62469" y="613719"/>
            <a:ext cx="12035481" cy="624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Infection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extraluminale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Mécanisme dominant la première semaine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2400" dirty="0"/>
              <a:t>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ite d'insertion contaminé lors de la pose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Contamination secondaire plus rare (pansement)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Contamination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endoluminale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Colonisation d'un raccord KT - Ligne veineuse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Manipulations (injections, déconnexion...)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Flore hospitalière colonisant les mains du personnel soignant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Hématogène ( &lt;10% )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2400" dirty="0"/>
              <a:t>S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econdaire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à un foyer infectieux à distance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Contamination de l'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infusat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V="1">
            <a:off x="3849062" y="920644"/>
            <a:ext cx="4519856" cy="1112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>
              <a:latin typeface="Arial Narrow" pitchFamily="34" charset="0"/>
            </a:endParaRPr>
          </a:p>
        </p:txBody>
      </p:sp>
      <p:grpSp>
        <p:nvGrpSpPr>
          <p:cNvPr id="27" name="Groupe 26"/>
          <p:cNvGrpSpPr/>
          <p:nvPr/>
        </p:nvGrpSpPr>
        <p:grpSpPr>
          <a:xfrm>
            <a:off x="8726735" y="675502"/>
            <a:ext cx="2889883" cy="2821273"/>
            <a:chOff x="8001419" y="1028202"/>
            <a:chExt cx="2407849" cy="2553667"/>
          </a:xfrm>
        </p:grpSpPr>
        <p:grpSp>
          <p:nvGrpSpPr>
            <p:cNvPr id="26" name="Groupe 25"/>
            <p:cNvGrpSpPr/>
            <p:nvPr/>
          </p:nvGrpSpPr>
          <p:grpSpPr>
            <a:xfrm>
              <a:off x="8001419" y="1134292"/>
              <a:ext cx="2407849" cy="2447577"/>
              <a:chOff x="8001419" y="1134292"/>
              <a:chExt cx="2407849" cy="2447577"/>
            </a:xfrm>
          </p:grpSpPr>
          <p:sp>
            <p:nvSpPr>
              <p:cNvPr id="4" name="Oval 4"/>
              <p:cNvSpPr>
                <a:spLocks noChangeArrowheads="1"/>
              </p:cNvSpPr>
              <p:nvPr/>
            </p:nvSpPr>
            <p:spPr bwMode="auto">
              <a:xfrm>
                <a:off x="8001419" y="1134292"/>
                <a:ext cx="2407849" cy="244757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12700">
                <a:solidFill>
                  <a:srgbClr val="7030A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8251048" y="1406023"/>
                <a:ext cx="1885199" cy="190411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chemeClr val="accent4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fr-FR" sz="2400">
                  <a:latin typeface="Arial Narrow" pitchFamily="34" charset="0"/>
                </a:endParaRPr>
              </a:p>
            </p:txBody>
          </p:sp>
        </p:grpSp>
        <p:grpSp>
          <p:nvGrpSpPr>
            <p:cNvPr id="24" name="Groupe 23"/>
            <p:cNvGrpSpPr/>
            <p:nvPr/>
          </p:nvGrpSpPr>
          <p:grpSpPr>
            <a:xfrm>
              <a:off x="8152828" y="1028202"/>
              <a:ext cx="610418" cy="388246"/>
              <a:chOff x="6983055" y="1777845"/>
              <a:chExt cx="610418" cy="388246"/>
            </a:xfrm>
          </p:grpSpPr>
          <p:sp>
            <p:nvSpPr>
              <p:cNvPr id="6" name="Oval 18"/>
              <p:cNvSpPr>
                <a:spLocks noChangeArrowheads="1"/>
              </p:cNvSpPr>
              <p:nvPr/>
            </p:nvSpPr>
            <p:spPr bwMode="auto">
              <a:xfrm>
                <a:off x="6983055" y="18498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9" name="Oval 18"/>
              <p:cNvSpPr>
                <a:spLocks noChangeArrowheads="1"/>
              </p:cNvSpPr>
              <p:nvPr/>
            </p:nvSpPr>
            <p:spPr bwMode="auto">
              <a:xfrm>
                <a:off x="7135455" y="20022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0" name="Oval 18"/>
              <p:cNvSpPr>
                <a:spLocks noChangeArrowheads="1"/>
              </p:cNvSpPr>
              <p:nvPr/>
            </p:nvSpPr>
            <p:spPr bwMode="auto">
              <a:xfrm>
                <a:off x="7030349" y="1993869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1" name="Oval 18"/>
              <p:cNvSpPr>
                <a:spLocks noChangeArrowheads="1"/>
              </p:cNvSpPr>
              <p:nvPr/>
            </p:nvSpPr>
            <p:spPr bwMode="auto">
              <a:xfrm>
                <a:off x="7127071" y="18498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7" name="Oval 18"/>
              <p:cNvSpPr>
                <a:spLocks noChangeArrowheads="1"/>
              </p:cNvSpPr>
              <p:nvPr/>
            </p:nvSpPr>
            <p:spPr bwMode="auto">
              <a:xfrm>
                <a:off x="7287855" y="1921861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7436882" y="18498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9" name="Oval 18"/>
              <p:cNvSpPr>
                <a:spLocks noChangeArrowheads="1"/>
              </p:cNvSpPr>
              <p:nvPr/>
            </p:nvSpPr>
            <p:spPr bwMode="auto">
              <a:xfrm>
                <a:off x="7343095" y="1791686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0" name="Oval 18"/>
              <p:cNvSpPr>
                <a:spLocks noChangeArrowheads="1"/>
              </p:cNvSpPr>
              <p:nvPr/>
            </p:nvSpPr>
            <p:spPr bwMode="auto">
              <a:xfrm>
                <a:off x="7415103" y="1777845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1" name="Oval 18"/>
              <p:cNvSpPr>
                <a:spLocks noChangeArrowheads="1"/>
              </p:cNvSpPr>
              <p:nvPr/>
            </p:nvSpPr>
            <p:spPr bwMode="auto">
              <a:xfrm>
                <a:off x="7199079" y="1791686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</p:grpSp>
        <p:grpSp>
          <p:nvGrpSpPr>
            <p:cNvPr id="25" name="Groupe 24"/>
            <p:cNvGrpSpPr/>
            <p:nvPr/>
          </p:nvGrpSpPr>
          <p:grpSpPr>
            <a:xfrm>
              <a:off x="8984850" y="2984492"/>
              <a:ext cx="419471" cy="316238"/>
              <a:chOff x="7592655" y="3447870"/>
              <a:chExt cx="419471" cy="316238"/>
            </a:xfrm>
          </p:grpSpPr>
          <p:sp>
            <p:nvSpPr>
              <p:cNvPr id="12" name="Oval 18"/>
              <p:cNvSpPr>
                <a:spLocks noChangeArrowheads="1"/>
              </p:cNvSpPr>
              <p:nvPr/>
            </p:nvSpPr>
            <p:spPr bwMode="auto">
              <a:xfrm>
                <a:off x="7592655" y="34478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3" name="Oval 18"/>
              <p:cNvSpPr>
                <a:spLocks noChangeArrowheads="1"/>
              </p:cNvSpPr>
              <p:nvPr/>
            </p:nvSpPr>
            <p:spPr bwMode="auto">
              <a:xfrm>
                <a:off x="7631127" y="3519878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4" name="Oval 18"/>
              <p:cNvSpPr>
                <a:spLocks noChangeArrowheads="1"/>
              </p:cNvSpPr>
              <p:nvPr/>
            </p:nvSpPr>
            <p:spPr bwMode="auto">
              <a:xfrm>
                <a:off x="7703135" y="34478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5" name="Oval 18"/>
              <p:cNvSpPr>
                <a:spLocks noChangeArrowheads="1"/>
              </p:cNvSpPr>
              <p:nvPr/>
            </p:nvSpPr>
            <p:spPr bwMode="auto">
              <a:xfrm>
                <a:off x="7847151" y="3519878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6" name="Oval 18"/>
              <p:cNvSpPr>
                <a:spLocks noChangeArrowheads="1"/>
              </p:cNvSpPr>
              <p:nvPr/>
            </p:nvSpPr>
            <p:spPr bwMode="auto">
              <a:xfrm>
                <a:off x="7724914" y="3578045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2" name="Oval 18"/>
              <p:cNvSpPr>
                <a:spLocks noChangeArrowheads="1"/>
              </p:cNvSpPr>
              <p:nvPr/>
            </p:nvSpPr>
            <p:spPr bwMode="auto">
              <a:xfrm>
                <a:off x="7855535" y="36002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3" name="Oval 18"/>
              <p:cNvSpPr>
                <a:spLocks noChangeArrowheads="1"/>
              </p:cNvSpPr>
              <p:nvPr/>
            </p:nvSpPr>
            <p:spPr bwMode="auto">
              <a:xfrm>
                <a:off x="7847151" y="34478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</p:grpSp>
      </p:grpSp>
      <p:sp>
        <p:nvSpPr>
          <p:cNvPr id="7" name="Line 19"/>
          <p:cNvSpPr>
            <a:spLocks noChangeShapeType="1"/>
          </p:cNvSpPr>
          <p:nvPr/>
        </p:nvSpPr>
        <p:spPr bwMode="auto">
          <a:xfrm>
            <a:off x="4679726" y="3184736"/>
            <a:ext cx="4885039" cy="1747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>
              <a:latin typeface="Arial Narrow" pitchFamily="34" charset="0"/>
            </a:endParaRPr>
          </a:p>
        </p:txBody>
      </p:sp>
      <p:sp>
        <p:nvSpPr>
          <p:cNvPr id="28" name="Titre 2">
            <a:extLst>
              <a:ext uri="{FF2B5EF4-FFF2-40B4-BE49-F238E27FC236}">
                <a16:creationId xmlns:a16="http://schemas.microsoft.com/office/drawing/2014/main" xmlns="" id="{931DC66F-03D0-4884-34F6-68E54E8C0BC8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Pathogénèse 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xmlns="" id="{48E3DD6E-10F7-F669-9B97-F94140A91167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xmlns="" id="{87073179-D548-BFB3-7B8A-B5675221634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71"/>
              <a:ext cx="513918" cy="4804028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7B812BEC-103E-F0D7-FCEE-197D04832AB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618" y="848106"/>
              <a:ext cx="3945128" cy="2821813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xmlns="" id="{E4927650-691B-9FB4-CDB8-1843E6CB3FC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5618" y="3628212"/>
              <a:ext cx="3945128" cy="1179868"/>
            </a:xfrm>
            <a:prstGeom prst="rect">
              <a:avLst/>
            </a:prstGeom>
          </p:spPr>
        </p:pic>
      </p:grp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D936D5DB-F805-A053-E221-4E260CEC9C11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xmlns="" id="{29C5DB46-73F7-4588-4116-ABF2CF7BC91A}"/>
              </a:ext>
            </a:extLst>
          </p:cNvPr>
          <p:cNvSpPr txBox="1"/>
          <p:nvPr/>
        </p:nvSpPr>
        <p:spPr>
          <a:xfrm>
            <a:off x="11602720" y="82973"/>
            <a:ext cx="2082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44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8" name="object 8">
            <a:extLst>
              <a:ext uri="{FF2B5EF4-FFF2-40B4-BE49-F238E27FC236}">
                <a16:creationId xmlns:a16="http://schemas.microsoft.com/office/drawing/2014/main" xmlns="" id="{FF7519E0-E2C1-45F3-21D3-E5A7D5160E3E}"/>
              </a:ext>
            </a:extLst>
          </p:cNvPr>
          <p:cNvGrpSpPr/>
          <p:nvPr/>
        </p:nvGrpSpPr>
        <p:grpSpPr>
          <a:xfrm>
            <a:off x="7344155" y="1626785"/>
            <a:ext cx="4025900" cy="4638039"/>
            <a:chOff x="5508116" y="1220088"/>
            <a:chExt cx="3019425" cy="3478529"/>
          </a:xfrm>
        </p:grpSpPr>
        <p:pic>
          <p:nvPicPr>
            <p:cNvPr id="20" name="object 9">
              <a:extLst>
                <a:ext uri="{FF2B5EF4-FFF2-40B4-BE49-F238E27FC236}">
                  <a16:creationId xmlns:a16="http://schemas.microsoft.com/office/drawing/2014/main" xmlns="" id="{6BAD9AE3-8E67-C46D-A523-38F6A7761618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8116" y="1220088"/>
              <a:ext cx="3019043" cy="1771142"/>
            </a:xfrm>
            <a:prstGeom prst="rect">
              <a:avLst/>
            </a:prstGeom>
          </p:spPr>
        </p:pic>
        <p:pic>
          <p:nvPicPr>
            <p:cNvPr id="21" name="object 10">
              <a:extLst>
                <a:ext uri="{FF2B5EF4-FFF2-40B4-BE49-F238E27FC236}">
                  <a16:creationId xmlns:a16="http://schemas.microsoft.com/office/drawing/2014/main" xmlns="" id="{87384DCE-3604-2B57-B836-16EE2930E24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28206" y="3291827"/>
              <a:ext cx="1884934" cy="1406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446925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>
            <a:extLst>
              <a:ext uri="{FF2B5EF4-FFF2-40B4-BE49-F238E27FC236}">
                <a16:creationId xmlns:a16="http://schemas.microsoft.com/office/drawing/2014/main" xmlns="" id="{29C5DB46-73F7-4588-4116-ABF2CF7BC91A}"/>
              </a:ext>
            </a:extLst>
          </p:cNvPr>
          <p:cNvSpPr txBox="1"/>
          <p:nvPr/>
        </p:nvSpPr>
        <p:spPr>
          <a:xfrm>
            <a:off x="11602720" y="82973"/>
            <a:ext cx="2082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44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9" name="object 2">
            <a:extLst>
              <a:ext uri="{FF2B5EF4-FFF2-40B4-BE49-F238E27FC236}">
                <a16:creationId xmlns:a16="http://schemas.microsoft.com/office/drawing/2014/main" xmlns="" id="{4EF5A7EF-E796-2F29-3F17-D4FA8DE9E064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10" name="object 3">
              <a:extLst>
                <a:ext uri="{FF2B5EF4-FFF2-40B4-BE49-F238E27FC236}">
                  <a16:creationId xmlns:a16="http://schemas.microsoft.com/office/drawing/2014/main" xmlns="" id="{CE0D9709-254D-B7BB-CD25-5E4CA4A19D0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505"/>
              <a:ext cx="559396" cy="4803994"/>
            </a:xfrm>
            <a:prstGeom prst="rect">
              <a:avLst/>
            </a:prstGeom>
          </p:spPr>
        </p:pic>
        <p:pic>
          <p:nvPicPr>
            <p:cNvPr id="11" name="object 4">
              <a:extLst>
                <a:ext uri="{FF2B5EF4-FFF2-40B4-BE49-F238E27FC236}">
                  <a16:creationId xmlns:a16="http://schemas.microsoft.com/office/drawing/2014/main" xmlns="" id="{D090B8B3-A4BD-9753-327D-35DAF796B0E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1105" y="1096492"/>
              <a:ext cx="3951732" cy="3203448"/>
            </a:xfrm>
            <a:prstGeom prst="rect">
              <a:avLst/>
            </a:prstGeom>
          </p:spPr>
        </p:pic>
      </p:grpSp>
      <p:sp>
        <p:nvSpPr>
          <p:cNvPr id="12" name="object 5">
            <a:extLst>
              <a:ext uri="{FF2B5EF4-FFF2-40B4-BE49-F238E27FC236}">
                <a16:creationId xmlns:a16="http://schemas.microsoft.com/office/drawing/2014/main" xmlns="" id="{593D03DE-9E92-74C1-A770-E2275DD81CA7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xmlns="" id="{618556B0-0043-1096-67FD-628EAB980506}"/>
              </a:ext>
            </a:extLst>
          </p:cNvPr>
          <p:cNvSpPr txBox="1"/>
          <p:nvPr/>
        </p:nvSpPr>
        <p:spPr>
          <a:xfrm>
            <a:off x="11608816" y="82973"/>
            <a:ext cx="20235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45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14" name="object 7">
            <a:extLst>
              <a:ext uri="{FF2B5EF4-FFF2-40B4-BE49-F238E27FC236}">
                <a16:creationId xmlns:a16="http://schemas.microsoft.com/office/drawing/2014/main" xmlns="" id="{60F970BF-1440-37B2-6FDB-C4AEB41D2079}"/>
              </a:ext>
            </a:extLst>
          </p:cNvPr>
          <p:cNvGrpSpPr/>
          <p:nvPr/>
        </p:nvGrpSpPr>
        <p:grpSpPr>
          <a:xfrm>
            <a:off x="6576061" y="2756899"/>
            <a:ext cx="5263727" cy="1418167"/>
            <a:chOff x="4932045" y="2067674"/>
            <a:chExt cx="3947795" cy="1063625"/>
          </a:xfrm>
        </p:grpSpPr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xmlns="" id="{D99F803F-46A3-E2A4-FF48-744F8B9C0D9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32045" y="2067674"/>
              <a:ext cx="879513" cy="1061097"/>
            </a:xfrm>
            <a:prstGeom prst="rect">
              <a:avLst/>
            </a:prstGeom>
          </p:spPr>
        </p:pic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xmlns="" id="{6975AB13-345F-45FF-77CB-A018CEFBB9F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0171" y="2067674"/>
              <a:ext cx="893546" cy="1061097"/>
            </a:xfrm>
            <a:prstGeom prst="rect">
              <a:avLst/>
            </a:prstGeom>
          </p:spPr>
        </p:pic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xmlns="" id="{C2690B11-1657-8797-7E51-630A1DAA73C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48297" y="2088070"/>
              <a:ext cx="932535" cy="1040701"/>
            </a:xfrm>
            <a:prstGeom prst="rect">
              <a:avLst/>
            </a:prstGeom>
          </p:spPr>
        </p:pic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xmlns="" id="{39AAEC4A-BC87-F6D5-147B-0FAC2EEEBE9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56423" y="2090356"/>
              <a:ext cx="923201" cy="10407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17537302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xmlns="" id="{022378D5-B4D2-2498-32A4-35C0F9525F29}"/>
              </a:ext>
            </a:extLst>
          </p:cNvPr>
          <p:cNvGrpSpPr/>
          <p:nvPr/>
        </p:nvGrpSpPr>
        <p:grpSpPr>
          <a:xfrm>
            <a:off x="1643795" y="2283461"/>
            <a:ext cx="8959427" cy="2388447"/>
            <a:chOff x="1232846" y="1712595"/>
            <a:chExt cx="6719570" cy="179133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xmlns="" id="{FB486349-3E27-9C9A-B05E-F5E0204D3F3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2846" y="1719439"/>
              <a:ext cx="6719482" cy="434930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B8705F7B-7E16-1D0A-3377-A06AA4A1696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4911" y="2058924"/>
              <a:ext cx="1687067" cy="1121664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xmlns="" id="{08D103C6-E00D-4677-333F-1AB84DA71B4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7515" y="2058924"/>
              <a:ext cx="850391" cy="1121664"/>
            </a:xfrm>
            <a:prstGeom prst="rect">
              <a:avLst/>
            </a:prstGeom>
          </p:spPr>
        </p:pic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28BDA99F-A92C-0CE5-8E62-8F254CA665B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33444" y="2058924"/>
              <a:ext cx="2503931" cy="1121664"/>
            </a:xfrm>
            <a:prstGeom prst="rect">
              <a:avLst/>
            </a:prstGeom>
          </p:spPr>
        </p:pic>
        <p:pic>
          <p:nvPicPr>
            <p:cNvPr id="8" name="object 7">
              <a:extLst>
                <a:ext uri="{FF2B5EF4-FFF2-40B4-BE49-F238E27FC236}">
                  <a16:creationId xmlns:a16="http://schemas.microsoft.com/office/drawing/2014/main" xmlns="" id="{2B4811D8-B6D4-5DE3-3BA4-8C4BE64E71E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70047" y="2714244"/>
              <a:ext cx="3823716" cy="789432"/>
            </a:xfrm>
            <a:prstGeom prst="rect">
              <a:avLst/>
            </a:prstGeom>
          </p:spPr>
        </p:pic>
        <p:pic>
          <p:nvPicPr>
            <p:cNvPr id="19" name="object 8">
              <a:extLst>
                <a:ext uri="{FF2B5EF4-FFF2-40B4-BE49-F238E27FC236}">
                  <a16:creationId xmlns:a16="http://schemas.microsoft.com/office/drawing/2014/main" xmlns="" id="{128EF507-C684-12E4-AB8B-BD5A0B34A34F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53629" y="1712595"/>
              <a:ext cx="6677393" cy="396240"/>
            </a:xfrm>
            <a:prstGeom prst="rect">
              <a:avLst/>
            </a:prstGeom>
          </p:spPr>
        </p:pic>
        <p:sp>
          <p:nvSpPr>
            <p:cNvPr id="20" name="object 9">
              <a:extLst>
                <a:ext uri="{FF2B5EF4-FFF2-40B4-BE49-F238E27FC236}">
                  <a16:creationId xmlns:a16="http://schemas.microsoft.com/office/drawing/2014/main" xmlns="" id="{5E742A3B-0B5C-4C5E-6122-FD645B637C45}"/>
                </a:ext>
              </a:extLst>
            </p:cNvPr>
            <p:cNvSpPr/>
            <p:nvPr/>
          </p:nvSpPr>
          <p:spPr>
            <a:xfrm>
              <a:off x="3073527" y="2437003"/>
              <a:ext cx="991235" cy="275590"/>
            </a:xfrm>
            <a:custGeom>
              <a:avLst/>
              <a:gdLst/>
              <a:ahLst/>
              <a:cxnLst/>
              <a:rect l="l" t="t" r="r" b="b"/>
              <a:pathLst>
                <a:path w="991235" h="275589">
                  <a:moveTo>
                    <a:pt x="345567" y="0"/>
                  </a:moveTo>
                  <a:lnTo>
                    <a:pt x="293655" y="9540"/>
                  </a:lnTo>
                  <a:lnTo>
                    <a:pt x="252984" y="38227"/>
                  </a:lnTo>
                  <a:lnTo>
                    <a:pt x="226695" y="81962"/>
                  </a:lnTo>
                  <a:lnTo>
                    <a:pt x="217932" y="137033"/>
                  </a:lnTo>
                  <a:lnTo>
                    <a:pt x="220029" y="166820"/>
                  </a:lnTo>
                  <a:lnTo>
                    <a:pt x="236845" y="217060"/>
                  </a:lnTo>
                  <a:lnTo>
                    <a:pt x="270039" y="254065"/>
                  </a:lnTo>
                  <a:lnTo>
                    <a:pt x="317041" y="272976"/>
                  </a:lnTo>
                  <a:lnTo>
                    <a:pt x="345567" y="275336"/>
                  </a:lnTo>
                  <a:lnTo>
                    <a:pt x="373618" y="273000"/>
                  </a:lnTo>
                  <a:lnTo>
                    <a:pt x="398525" y="265985"/>
                  </a:lnTo>
                  <a:lnTo>
                    <a:pt x="420290" y="254279"/>
                  </a:lnTo>
                  <a:lnTo>
                    <a:pt x="438912" y="237871"/>
                  </a:lnTo>
                  <a:lnTo>
                    <a:pt x="448514" y="224790"/>
                  </a:lnTo>
                  <a:lnTo>
                    <a:pt x="345567" y="224790"/>
                  </a:lnTo>
                  <a:lnTo>
                    <a:pt x="317916" y="219311"/>
                  </a:lnTo>
                  <a:lnTo>
                    <a:pt x="298196" y="202866"/>
                  </a:lnTo>
                  <a:lnTo>
                    <a:pt x="286381" y="175444"/>
                  </a:lnTo>
                  <a:lnTo>
                    <a:pt x="282448" y="137033"/>
                  </a:lnTo>
                  <a:lnTo>
                    <a:pt x="283499" y="117750"/>
                  </a:lnTo>
                  <a:lnTo>
                    <a:pt x="299465" y="73406"/>
                  </a:lnTo>
                  <a:lnTo>
                    <a:pt x="331827" y="51974"/>
                  </a:lnTo>
                  <a:lnTo>
                    <a:pt x="345567" y="50546"/>
                  </a:lnTo>
                  <a:lnTo>
                    <a:pt x="449649" y="50546"/>
                  </a:lnTo>
                  <a:lnTo>
                    <a:pt x="439547" y="36703"/>
                  </a:lnTo>
                  <a:lnTo>
                    <a:pt x="421112" y="20627"/>
                  </a:lnTo>
                  <a:lnTo>
                    <a:pt x="399319" y="9159"/>
                  </a:lnTo>
                  <a:lnTo>
                    <a:pt x="374145" y="2287"/>
                  </a:lnTo>
                  <a:lnTo>
                    <a:pt x="345567" y="0"/>
                  </a:lnTo>
                  <a:close/>
                </a:path>
                <a:path w="991235" h="275589">
                  <a:moveTo>
                    <a:pt x="449649" y="50546"/>
                  </a:moveTo>
                  <a:lnTo>
                    <a:pt x="345567" y="50546"/>
                  </a:lnTo>
                  <a:lnTo>
                    <a:pt x="373143" y="55951"/>
                  </a:lnTo>
                  <a:lnTo>
                    <a:pt x="392826" y="72167"/>
                  </a:lnTo>
                  <a:lnTo>
                    <a:pt x="404627" y="99194"/>
                  </a:lnTo>
                  <a:lnTo>
                    <a:pt x="408559" y="137033"/>
                  </a:lnTo>
                  <a:lnTo>
                    <a:pt x="407489" y="156888"/>
                  </a:lnTo>
                  <a:lnTo>
                    <a:pt x="391540" y="201930"/>
                  </a:lnTo>
                  <a:lnTo>
                    <a:pt x="359304" y="223361"/>
                  </a:lnTo>
                  <a:lnTo>
                    <a:pt x="345567" y="224790"/>
                  </a:lnTo>
                  <a:lnTo>
                    <a:pt x="448514" y="224790"/>
                  </a:lnTo>
                  <a:lnTo>
                    <a:pt x="453820" y="217560"/>
                  </a:lnTo>
                  <a:lnTo>
                    <a:pt x="464454" y="193976"/>
                  </a:lnTo>
                  <a:lnTo>
                    <a:pt x="470826" y="167130"/>
                  </a:lnTo>
                  <a:lnTo>
                    <a:pt x="472948" y="137033"/>
                  </a:lnTo>
                  <a:lnTo>
                    <a:pt x="470854" y="106890"/>
                  </a:lnTo>
                  <a:lnTo>
                    <a:pt x="464581" y="80105"/>
                  </a:lnTo>
                  <a:lnTo>
                    <a:pt x="454142" y="56701"/>
                  </a:lnTo>
                  <a:lnTo>
                    <a:pt x="449649" y="50546"/>
                  </a:lnTo>
                  <a:close/>
                </a:path>
                <a:path w="991235" h="275589">
                  <a:moveTo>
                    <a:pt x="583819" y="4953"/>
                  </a:moveTo>
                  <a:lnTo>
                    <a:pt x="521843" y="4953"/>
                  </a:lnTo>
                  <a:lnTo>
                    <a:pt x="521843" y="177165"/>
                  </a:lnTo>
                  <a:lnTo>
                    <a:pt x="527609" y="220096"/>
                  </a:lnTo>
                  <a:lnTo>
                    <a:pt x="544925" y="250777"/>
                  </a:lnTo>
                  <a:lnTo>
                    <a:pt x="573813" y="269194"/>
                  </a:lnTo>
                  <a:lnTo>
                    <a:pt x="614299" y="275336"/>
                  </a:lnTo>
                  <a:lnTo>
                    <a:pt x="624157" y="274837"/>
                  </a:lnTo>
                  <a:lnTo>
                    <a:pt x="667496" y="263269"/>
                  </a:lnTo>
                  <a:lnTo>
                    <a:pt x="692785" y="248285"/>
                  </a:lnTo>
                  <a:lnTo>
                    <a:pt x="754761" y="248285"/>
                  </a:lnTo>
                  <a:lnTo>
                    <a:pt x="754761" y="223520"/>
                  </a:lnTo>
                  <a:lnTo>
                    <a:pt x="629665" y="223520"/>
                  </a:lnTo>
                  <a:lnTo>
                    <a:pt x="609590" y="220329"/>
                  </a:lnTo>
                  <a:lnTo>
                    <a:pt x="595264" y="210756"/>
                  </a:lnTo>
                  <a:lnTo>
                    <a:pt x="586678" y="194802"/>
                  </a:lnTo>
                  <a:lnTo>
                    <a:pt x="583819" y="172466"/>
                  </a:lnTo>
                  <a:lnTo>
                    <a:pt x="583819" y="4953"/>
                  </a:lnTo>
                  <a:close/>
                </a:path>
                <a:path w="991235" h="275589">
                  <a:moveTo>
                    <a:pt x="754761" y="248285"/>
                  </a:moveTo>
                  <a:lnTo>
                    <a:pt x="692785" y="248285"/>
                  </a:lnTo>
                  <a:lnTo>
                    <a:pt x="692785" y="270637"/>
                  </a:lnTo>
                  <a:lnTo>
                    <a:pt x="754761" y="270637"/>
                  </a:lnTo>
                  <a:lnTo>
                    <a:pt x="754761" y="248285"/>
                  </a:lnTo>
                  <a:close/>
                </a:path>
                <a:path w="991235" h="275589">
                  <a:moveTo>
                    <a:pt x="754761" y="4953"/>
                  </a:moveTo>
                  <a:lnTo>
                    <a:pt x="692785" y="4953"/>
                  </a:lnTo>
                  <a:lnTo>
                    <a:pt x="692785" y="187325"/>
                  </a:lnTo>
                  <a:lnTo>
                    <a:pt x="689070" y="194327"/>
                  </a:lnTo>
                  <a:lnTo>
                    <a:pt x="649938" y="220821"/>
                  </a:lnTo>
                  <a:lnTo>
                    <a:pt x="629665" y="223520"/>
                  </a:lnTo>
                  <a:lnTo>
                    <a:pt x="754761" y="223520"/>
                  </a:lnTo>
                  <a:lnTo>
                    <a:pt x="754761" y="4953"/>
                  </a:lnTo>
                  <a:close/>
                </a:path>
                <a:path w="991235" h="275589">
                  <a:moveTo>
                    <a:pt x="827786" y="203962"/>
                  </a:moveTo>
                  <a:lnTo>
                    <a:pt x="805688" y="253238"/>
                  </a:lnTo>
                  <a:lnTo>
                    <a:pt x="817616" y="259409"/>
                  </a:lnTo>
                  <a:lnTo>
                    <a:pt x="828436" y="264414"/>
                  </a:lnTo>
                  <a:lnTo>
                    <a:pt x="865314" y="274272"/>
                  </a:lnTo>
                  <a:lnTo>
                    <a:pt x="889253" y="275336"/>
                  </a:lnTo>
                  <a:lnTo>
                    <a:pt x="911544" y="274004"/>
                  </a:lnTo>
                  <a:lnTo>
                    <a:pt x="948743" y="263388"/>
                  </a:lnTo>
                  <a:lnTo>
                    <a:pt x="984250" y="229012"/>
                  </a:lnTo>
                  <a:lnTo>
                    <a:pt x="985229" y="226060"/>
                  </a:lnTo>
                  <a:lnTo>
                    <a:pt x="890397" y="226060"/>
                  </a:lnTo>
                  <a:lnTo>
                    <a:pt x="873398" y="224678"/>
                  </a:lnTo>
                  <a:lnTo>
                    <a:pt x="857281" y="220535"/>
                  </a:lnTo>
                  <a:lnTo>
                    <a:pt x="842069" y="213629"/>
                  </a:lnTo>
                  <a:lnTo>
                    <a:pt x="827786" y="203962"/>
                  </a:lnTo>
                  <a:close/>
                </a:path>
                <a:path w="991235" h="275589">
                  <a:moveTo>
                    <a:pt x="898144" y="0"/>
                  </a:moveTo>
                  <a:lnTo>
                    <a:pt x="845012" y="10822"/>
                  </a:lnTo>
                  <a:lnTo>
                    <a:pt x="811244" y="42227"/>
                  </a:lnTo>
                  <a:lnTo>
                    <a:pt x="804672" y="72898"/>
                  </a:lnTo>
                  <a:lnTo>
                    <a:pt x="808960" y="97111"/>
                  </a:lnTo>
                  <a:lnTo>
                    <a:pt x="821832" y="118491"/>
                  </a:lnTo>
                  <a:lnTo>
                    <a:pt x="843301" y="137013"/>
                  </a:lnTo>
                  <a:lnTo>
                    <a:pt x="873378" y="152654"/>
                  </a:lnTo>
                  <a:lnTo>
                    <a:pt x="887845" y="159029"/>
                  </a:lnTo>
                  <a:lnTo>
                    <a:pt x="899668" y="164941"/>
                  </a:lnTo>
                  <a:lnTo>
                    <a:pt x="925921" y="193016"/>
                  </a:lnTo>
                  <a:lnTo>
                    <a:pt x="926592" y="200279"/>
                  </a:lnTo>
                  <a:lnTo>
                    <a:pt x="924329" y="211540"/>
                  </a:lnTo>
                  <a:lnTo>
                    <a:pt x="917543" y="219598"/>
                  </a:lnTo>
                  <a:lnTo>
                    <a:pt x="906232" y="224442"/>
                  </a:lnTo>
                  <a:lnTo>
                    <a:pt x="890397" y="226060"/>
                  </a:lnTo>
                  <a:lnTo>
                    <a:pt x="985229" y="226060"/>
                  </a:lnTo>
                  <a:lnTo>
                    <a:pt x="989393" y="213514"/>
                  </a:lnTo>
                  <a:lnTo>
                    <a:pt x="991108" y="196088"/>
                  </a:lnTo>
                  <a:lnTo>
                    <a:pt x="990135" y="182703"/>
                  </a:lnTo>
                  <a:lnTo>
                    <a:pt x="966809" y="139283"/>
                  </a:lnTo>
                  <a:lnTo>
                    <a:pt x="925322" y="115316"/>
                  </a:lnTo>
                  <a:lnTo>
                    <a:pt x="909393" y="108813"/>
                  </a:lnTo>
                  <a:lnTo>
                    <a:pt x="896477" y="103012"/>
                  </a:lnTo>
                  <a:lnTo>
                    <a:pt x="886585" y="97903"/>
                  </a:lnTo>
                  <a:lnTo>
                    <a:pt x="879728" y="93472"/>
                  </a:lnTo>
                  <a:lnTo>
                    <a:pt x="872744" y="88011"/>
                  </a:lnTo>
                  <a:lnTo>
                    <a:pt x="869188" y="81915"/>
                  </a:lnTo>
                  <a:lnTo>
                    <a:pt x="869188" y="75057"/>
                  </a:lnTo>
                  <a:lnTo>
                    <a:pt x="871212" y="63795"/>
                  </a:lnTo>
                  <a:lnTo>
                    <a:pt x="877284" y="55737"/>
                  </a:lnTo>
                  <a:lnTo>
                    <a:pt x="887404" y="50893"/>
                  </a:lnTo>
                  <a:lnTo>
                    <a:pt x="901573" y="49276"/>
                  </a:lnTo>
                  <a:lnTo>
                    <a:pt x="964578" y="49276"/>
                  </a:lnTo>
                  <a:lnTo>
                    <a:pt x="975995" y="18669"/>
                  </a:lnTo>
                  <a:lnTo>
                    <a:pt x="957419" y="10501"/>
                  </a:lnTo>
                  <a:lnTo>
                    <a:pt x="938260" y="4667"/>
                  </a:lnTo>
                  <a:lnTo>
                    <a:pt x="918505" y="1166"/>
                  </a:lnTo>
                  <a:lnTo>
                    <a:pt x="898144" y="0"/>
                  </a:lnTo>
                  <a:close/>
                </a:path>
                <a:path w="991235" h="275589">
                  <a:moveTo>
                    <a:pt x="964578" y="49276"/>
                  </a:moveTo>
                  <a:lnTo>
                    <a:pt x="901573" y="49276"/>
                  </a:lnTo>
                  <a:lnTo>
                    <a:pt x="918672" y="50369"/>
                  </a:lnTo>
                  <a:lnTo>
                    <a:pt x="933783" y="53641"/>
                  </a:lnTo>
                  <a:lnTo>
                    <a:pt x="946917" y="59080"/>
                  </a:lnTo>
                  <a:lnTo>
                    <a:pt x="958088" y="66675"/>
                  </a:lnTo>
                  <a:lnTo>
                    <a:pt x="964578" y="49276"/>
                  </a:lnTo>
                  <a:close/>
                </a:path>
                <a:path w="991235" h="275589">
                  <a:moveTo>
                    <a:pt x="23114" y="203962"/>
                  </a:moveTo>
                  <a:lnTo>
                    <a:pt x="1016" y="253238"/>
                  </a:lnTo>
                  <a:lnTo>
                    <a:pt x="12944" y="259409"/>
                  </a:lnTo>
                  <a:lnTo>
                    <a:pt x="23764" y="264414"/>
                  </a:lnTo>
                  <a:lnTo>
                    <a:pt x="60642" y="274272"/>
                  </a:lnTo>
                  <a:lnTo>
                    <a:pt x="84581" y="275336"/>
                  </a:lnTo>
                  <a:lnTo>
                    <a:pt x="106872" y="274004"/>
                  </a:lnTo>
                  <a:lnTo>
                    <a:pt x="144071" y="263388"/>
                  </a:lnTo>
                  <a:lnTo>
                    <a:pt x="179578" y="229012"/>
                  </a:lnTo>
                  <a:lnTo>
                    <a:pt x="180557" y="226060"/>
                  </a:lnTo>
                  <a:lnTo>
                    <a:pt x="85725" y="226060"/>
                  </a:lnTo>
                  <a:lnTo>
                    <a:pt x="68726" y="224678"/>
                  </a:lnTo>
                  <a:lnTo>
                    <a:pt x="52609" y="220535"/>
                  </a:lnTo>
                  <a:lnTo>
                    <a:pt x="37397" y="213629"/>
                  </a:lnTo>
                  <a:lnTo>
                    <a:pt x="23114" y="203962"/>
                  </a:lnTo>
                  <a:close/>
                </a:path>
                <a:path w="991235" h="275589">
                  <a:moveTo>
                    <a:pt x="93472" y="0"/>
                  </a:moveTo>
                  <a:lnTo>
                    <a:pt x="40340" y="10822"/>
                  </a:lnTo>
                  <a:lnTo>
                    <a:pt x="6572" y="42227"/>
                  </a:lnTo>
                  <a:lnTo>
                    <a:pt x="0" y="72898"/>
                  </a:lnTo>
                  <a:lnTo>
                    <a:pt x="4288" y="97111"/>
                  </a:lnTo>
                  <a:lnTo>
                    <a:pt x="17160" y="118491"/>
                  </a:lnTo>
                  <a:lnTo>
                    <a:pt x="38629" y="137013"/>
                  </a:lnTo>
                  <a:lnTo>
                    <a:pt x="68706" y="152654"/>
                  </a:lnTo>
                  <a:lnTo>
                    <a:pt x="83173" y="159029"/>
                  </a:lnTo>
                  <a:lnTo>
                    <a:pt x="94995" y="164941"/>
                  </a:lnTo>
                  <a:lnTo>
                    <a:pt x="121249" y="193016"/>
                  </a:lnTo>
                  <a:lnTo>
                    <a:pt x="121920" y="200279"/>
                  </a:lnTo>
                  <a:lnTo>
                    <a:pt x="119657" y="211540"/>
                  </a:lnTo>
                  <a:lnTo>
                    <a:pt x="112871" y="219598"/>
                  </a:lnTo>
                  <a:lnTo>
                    <a:pt x="101560" y="224442"/>
                  </a:lnTo>
                  <a:lnTo>
                    <a:pt x="85725" y="226060"/>
                  </a:lnTo>
                  <a:lnTo>
                    <a:pt x="180557" y="226060"/>
                  </a:lnTo>
                  <a:lnTo>
                    <a:pt x="184721" y="213514"/>
                  </a:lnTo>
                  <a:lnTo>
                    <a:pt x="186436" y="196088"/>
                  </a:lnTo>
                  <a:lnTo>
                    <a:pt x="185463" y="182703"/>
                  </a:lnTo>
                  <a:lnTo>
                    <a:pt x="162137" y="139283"/>
                  </a:lnTo>
                  <a:lnTo>
                    <a:pt x="120650" y="115316"/>
                  </a:lnTo>
                  <a:lnTo>
                    <a:pt x="104721" y="108813"/>
                  </a:lnTo>
                  <a:lnTo>
                    <a:pt x="91805" y="103012"/>
                  </a:lnTo>
                  <a:lnTo>
                    <a:pt x="81913" y="97903"/>
                  </a:lnTo>
                  <a:lnTo>
                    <a:pt x="75056" y="93472"/>
                  </a:lnTo>
                  <a:lnTo>
                    <a:pt x="68072" y="88011"/>
                  </a:lnTo>
                  <a:lnTo>
                    <a:pt x="64516" y="81915"/>
                  </a:lnTo>
                  <a:lnTo>
                    <a:pt x="64516" y="75057"/>
                  </a:lnTo>
                  <a:lnTo>
                    <a:pt x="66540" y="63795"/>
                  </a:lnTo>
                  <a:lnTo>
                    <a:pt x="72612" y="55737"/>
                  </a:lnTo>
                  <a:lnTo>
                    <a:pt x="82732" y="50893"/>
                  </a:lnTo>
                  <a:lnTo>
                    <a:pt x="96900" y="49276"/>
                  </a:lnTo>
                  <a:lnTo>
                    <a:pt x="159906" y="49276"/>
                  </a:lnTo>
                  <a:lnTo>
                    <a:pt x="171323" y="18669"/>
                  </a:lnTo>
                  <a:lnTo>
                    <a:pt x="152747" y="10501"/>
                  </a:lnTo>
                  <a:lnTo>
                    <a:pt x="133588" y="4667"/>
                  </a:lnTo>
                  <a:lnTo>
                    <a:pt x="113833" y="1166"/>
                  </a:lnTo>
                  <a:lnTo>
                    <a:pt x="93472" y="0"/>
                  </a:lnTo>
                  <a:close/>
                </a:path>
                <a:path w="991235" h="275589">
                  <a:moveTo>
                    <a:pt x="159906" y="49276"/>
                  </a:moveTo>
                  <a:lnTo>
                    <a:pt x="96900" y="49276"/>
                  </a:lnTo>
                  <a:lnTo>
                    <a:pt x="114000" y="50369"/>
                  </a:lnTo>
                  <a:lnTo>
                    <a:pt x="129111" y="53641"/>
                  </a:lnTo>
                  <a:lnTo>
                    <a:pt x="142245" y="59080"/>
                  </a:lnTo>
                  <a:lnTo>
                    <a:pt x="153416" y="66675"/>
                  </a:lnTo>
                  <a:lnTo>
                    <a:pt x="159906" y="49276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10">
              <a:extLst>
                <a:ext uri="{FF2B5EF4-FFF2-40B4-BE49-F238E27FC236}">
                  <a16:creationId xmlns:a16="http://schemas.microsoft.com/office/drawing/2014/main" xmlns="" id="{049B460A-9642-EED5-ADCB-9EDA217EFBE9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49878" y="2481453"/>
              <a:ext cx="138303" cy="186435"/>
            </a:xfrm>
            <a:prstGeom prst="rect">
              <a:avLst/>
            </a:prstGeom>
          </p:spPr>
        </p:pic>
        <p:sp>
          <p:nvSpPr>
            <p:cNvPr id="22" name="object 11">
              <a:extLst>
                <a:ext uri="{FF2B5EF4-FFF2-40B4-BE49-F238E27FC236}">
                  <a16:creationId xmlns:a16="http://schemas.microsoft.com/office/drawing/2014/main" xmlns="" id="{11CBCA05-7576-0C06-966B-21983A1470DB}"/>
                </a:ext>
              </a:extLst>
            </p:cNvPr>
            <p:cNvSpPr/>
            <p:nvPr/>
          </p:nvSpPr>
          <p:spPr>
            <a:xfrm>
              <a:off x="3073527" y="2437003"/>
              <a:ext cx="991235" cy="275590"/>
            </a:xfrm>
            <a:custGeom>
              <a:avLst/>
              <a:gdLst/>
              <a:ahLst/>
              <a:cxnLst/>
              <a:rect l="l" t="t" r="r" b="b"/>
              <a:pathLst>
                <a:path w="991235" h="275589">
                  <a:moveTo>
                    <a:pt x="521843" y="4953"/>
                  </a:moveTo>
                  <a:lnTo>
                    <a:pt x="583819" y="4953"/>
                  </a:lnTo>
                  <a:lnTo>
                    <a:pt x="583819" y="172466"/>
                  </a:lnTo>
                  <a:lnTo>
                    <a:pt x="586678" y="194802"/>
                  </a:lnTo>
                  <a:lnTo>
                    <a:pt x="595264" y="210756"/>
                  </a:lnTo>
                  <a:lnTo>
                    <a:pt x="609590" y="220329"/>
                  </a:lnTo>
                  <a:lnTo>
                    <a:pt x="629665" y="223520"/>
                  </a:lnTo>
                  <a:lnTo>
                    <a:pt x="639974" y="222849"/>
                  </a:lnTo>
                  <a:lnTo>
                    <a:pt x="677068" y="206952"/>
                  </a:lnTo>
                  <a:lnTo>
                    <a:pt x="692785" y="187325"/>
                  </a:lnTo>
                  <a:lnTo>
                    <a:pt x="692785" y="4953"/>
                  </a:lnTo>
                  <a:lnTo>
                    <a:pt x="754761" y="4953"/>
                  </a:lnTo>
                  <a:lnTo>
                    <a:pt x="754761" y="270637"/>
                  </a:lnTo>
                  <a:lnTo>
                    <a:pt x="692785" y="270637"/>
                  </a:lnTo>
                  <a:lnTo>
                    <a:pt x="692785" y="248285"/>
                  </a:lnTo>
                  <a:lnTo>
                    <a:pt x="685593" y="253692"/>
                  </a:lnTo>
                  <a:lnTo>
                    <a:pt x="645302" y="270889"/>
                  </a:lnTo>
                  <a:lnTo>
                    <a:pt x="614299" y="275336"/>
                  </a:lnTo>
                  <a:lnTo>
                    <a:pt x="573813" y="269194"/>
                  </a:lnTo>
                  <a:lnTo>
                    <a:pt x="544925" y="250777"/>
                  </a:lnTo>
                  <a:lnTo>
                    <a:pt x="527609" y="220096"/>
                  </a:lnTo>
                  <a:lnTo>
                    <a:pt x="521843" y="177165"/>
                  </a:lnTo>
                  <a:lnTo>
                    <a:pt x="521843" y="4953"/>
                  </a:lnTo>
                  <a:close/>
                </a:path>
                <a:path w="991235" h="275589">
                  <a:moveTo>
                    <a:pt x="898144" y="0"/>
                  </a:moveTo>
                  <a:lnTo>
                    <a:pt x="918505" y="1166"/>
                  </a:lnTo>
                  <a:lnTo>
                    <a:pt x="938260" y="4667"/>
                  </a:lnTo>
                  <a:lnTo>
                    <a:pt x="957419" y="10501"/>
                  </a:lnTo>
                  <a:lnTo>
                    <a:pt x="975995" y="18669"/>
                  </a:lnTo>
                  <a:lnTo>
                    <a:pt x="958088" y="66675"/>
                  </a:lnTo>
                  <a:lnTo>
                    <a:pt x="946917" y="59080"/>
                  </a:lnTo>
                  <a:lnTo>
                    <a:pt x="933783" y="53641"/>
                  </a:lnTo>
                  <a:lnTo>
                    <a:pt x="918672" y="50369"/>
                  </a:lnTo>
                  <a:lnTo>
                    <a:pt x="901573" y="49276"/>
                  </a:lnTo>
                  <a:lnTo>
                    <a:pt x="887404" y="50893"/>
                  </a:lnTo>
                  <a:lnTo>
                    <a:pt x="877284" y="55737"/>
                  </a:lnTo>
                  <a:lnTo>
                    <a:pt x="871212" y="63795"/>
                  </a:lnTo>
                  <a:lnTo>
                    <a:pt x="869188" y="75057"/>
                  </a:lnTo>
                  <a:lnTo>
                    <a:pt x="869188" y="81915"/>
                  </a:lnTo>
                  <a:lnTo>
                    <a:pt x="909393" y="108813"/>
                  </a:lnTo>
                  <a:lnTo>
                    <a:pt x="925322" y="115316"/>
                  </a:lnTo>
                  <a:lnTo>
                    <a:pt x="941611" y="122606"/>
                  </a:lnTo>
                  <a:lnTo>
                    <a:pt x="975740" y="148717"/>
                  </a:lnTo>
                  <a:lnTo>
                    <a:pt x="991108" y="196088"/>
                  </a:lnTo>
                  <a:lnTo>
                    <a:pt x="989393" y="213514"/>
                  </a:lnTo>
                  <a:lnTo>
                    <a:pt x="963676" y="254127"/>
                  </a:lnTo>
                  <a:lnTo>
                    <a:pt x="911544" y="274004"/>
                  </a:lnTo>
                  <a:lnTo>
                    <a:pt x="889253" y="275336"/>
                  </a:lnTo>
                  <a:lnTo>
                    <a:pt x="876605" y="275072"/>
                  </a:lnTo>
                  <a:lnTo>
                    <a:pt x="838138" y="268275"/>
                  </a:lnTo>
                  <a:lnTo>
                    <a:pt x="805688" y="253238"/>
                  </a:lnTo>
                  <a:lnTo>
                    <a:pt x="827786" y="203962"/>
                  </a:lnTo>
                  <a:lnTo>
                    <a:pt x="842069" y="213629"/>
                  </a:lnTo>
                  <a:lnTo>
                    <a:pt x="857281" y="220535"/>
                  </a:lnTo>
                  <a:lnTo>
                    <a:pt x="873398" y="224678"/>
                  </a:lnTo>
                  <a:lnTo>
                    <a:pt x="890397" y="226060"/>
                  </a:lnTo>
                  <a:lnTo>
                    <a:pt x="906232" y="224442"/>
                  </a:lnTo>
                  <a:lnTo>
                    <a:pt x="917543" y="219598"/>
                  </a:lnTo>
                  <a:lnTo>
                    <a:pt x="924329" y="211540"/>
                  </a:lnTo>
                  <a:lnTo>
                    <a:pt x="926592" y="200279"/>
                  </a:lnTo>
                  <a:lnTo>
                    <a:pt x="925921" y="193016"/>
                  </a:lnTo>
                  <a:lnTo>
                    <a:pt x="899668" y="164941"/>
                  </a:lnTo>
                  <a:lnTo>
                    <a:pt x="873378" y="152654"/>
                  </a:lnTo>
                  <a:lnTo>
                    <a:pt x="843301" y="137013"/>
                  </a:lnTo>
                  <a:lnTo>
                    <a:pt x="821832" y="118491"/>
                  </a:lnTo>
                  <a:lnTo>
                    <a:pt x="808960" y="97111"/>
                  </a:lnTo>
                  <a:lnTo>
                    <a:pt x="804672" y="72898"/>
                  </a:lnTo>
                  <a:lnTo>
                    <a:pt x="806315" y="56610"/>
                  </a:lnTo>
                  <a:lnTo>
                    <a:pt x="830961" y="19177"/>
                  </a:lnTo>
                  <a:lnTo>
                    <a:pt x="878591" y="1210"/>
                  </a:lnTo>
                  <a:lnTo>
                    <a:pt x="898144" y="0"/>
                  </a:lnTo>
                  <a:close/>
                </a:path>
                <a:path w="991235" h="275589">
                  <a:moveTo>
                    <a:pt x="345567" y="0"/>
                  </a:moveTo>
                  <a:lnTo>
                    <a:pt x="399319" y="9159"/>
                  </a:lnTo>
                  <a:lnTo>
                    <a:pt x="439547" y="36703"/>
                  </a:lnTo>
                  <a:lnTo>
                    <a:pt x="464581" y="80105"/>
                  </a:lnTo>
                  <a:lnTo>
                    <a:pt x="472948" y="137033"/>
                  </a:lnTo>
                  <a:lnTo>
                    <a:pt x="470826" y="167130"/>
                  </a:lnTo>
                  <a:lnTo>
                    <a:pt x="453820" y="217560"/>
                  </a:lnTo>
                  <a:lnTo>
                    <a:pt x="420290" y="254279"/>
                  </a:lnTo>
                  <a:lnTo>
                    <a:pt x="373618" y="273000"/>
                  </a:lnTo>
                  <a:lnTo>
                    <a:pt x="345567" y="275336"/>
                  </a:lnTo>
                  <a:lnTo>
                    <a:pt x="317041" y="272976"/>
                  </a:lnTo>
                  <a:lnTo>
                    <a:pt x="270039" y="254065"/>
                  </a:lnTo>
                  <a:lnTo>
                    <a:pt x="236845" y="217060"/>
                  </a:lnTo>
                  <a:lnTo>
                    <a:pt x="220029" y="166820"/>
                  </a:lnTo>
                  <a:lnTo>
                    <a:pt x="217932" y="137033"/>
                  </a:lnTo>
                  <a:lnTo>
                    <a:pt x="220122" y="108075"/>
                  </a:lnTo>
                  <a:lnTo>
                    <a:pt x="237648" y="58683"/>
                  </a:lnTo>
                  <a:lnTo>
                    <a:pt x="271914" y="21484"/>
                  </a:lnTo>
                  <a:lnTo>
                    <a:pt x="318206" y="2383"/>
                  </a:lnTo>
                  <a:lnTo>
                    <a:pt x="345567" y="0"/>
                  </a:lnTo>
                  <a:close/>
                </a:path>
                <a:path w="991235" h="275589">
                  <a:moveTo>
                    <a:pt x="93472" y="0"/>
                  </a:moveTo>
                  <a:lnTo>
                    <a:pt x="113833" y="1166"/>
                  </a:lnTo>
                  <a:lnTo>
                    <a:pt x="133588" y="4667"/>
                  </a:lnTo>
                  <a:lnTo>
                    <a:pt x="152747" y="10501"/>
                  </a:lnTo>
                  <a:lnTo>
                    <a:pt x="171323" y="18669"/>
                  </a:lnTo>
                  <a:lnTo>
                    <a:pt x="153416" y="66675"/>
                  </a:lnTo>
                  <a:lnTo>
                    <a:pt x="142245" y="59080"/>
                  </a:lnTo>
                  <a:lnTo>
                    <a:pt x="129111" y="53641"/>
                  </a:lnTo>
                  <a:lnTo>
                    <a:pt x="114000" y="50369"/>
                  </a:lnTo>
                  <a:lnTo>
                    <a:pt x="96900" y="49276"/>
                  </a:lnTo>
                  <a:lnTo>
                    <a:pt x="82732" y="50893"/>
                  </a:lnTo>
                  <a:lnTo>
                    <a:pt x="72612" y="55737"/>
                  </a:lnTo>
                  <a:lnTo>
                    <a:pt x="66540" y="63795"/>
                  </a:lnTo>
                  <a:lnTo>
                    <a:pt x="64516" y="75057"/>
                  </a:lnTo>
                  <a:lnTo>
                    <a:pt x="64516" y="81915"/>
                  </a:lnTo>
                  <a:lnTo>
                    <a:pt x="104721" y="108813"/>
                  </a:lnTo>
                  <a:lnTo>
                    <a:pt x="120650" y="115316"/>
                  </a:lnTo>
                  <a:lnTo>
                    <a:pt x="136939" y="122606"/>
                  </a:lnTo>
                  <a:lnTo>
                    <a:pt x="171069" y="148717"/>
                  </a:lnTo>
                  <a:lnTo>
                    <a:pt x="186436" y="196088"/>
                  </a:lnTo>
                  <a:lnTo>
                    <a:pt x="184721" y="213514"/>
                  </a:lnTo>
                  <a:lnTo>
                    <a:pt x="159004" y="254127"/>
                  </a:lnTo>
                  <a:lnTo>
                    <a:pt x="106872" y="274004"/>
                  </a:lnTo>
                  <a:lnTo>
                    <a:pt x="84581" y="275336"/>
                  </a:lnTo>
                  <a:lnTo>
                    <a:pt x="71933" y="275072"/>
                  </a:lnTo>
                  <a:lnTo>
                    <a:pt x="33466" y="268275"/>
                  </a:lnTo>
                  <a:lnTo>
                    <a:pt x="1016" y="253238"/>
                  </a:lnTo>
                  <a:lnTo>
                    <a:pt x="23114" y="203962"/>
                  </a:lnTo>
                  <a:lnTo>
                    <a:pt x="37397" y="213629"/>
                  </a:lnTo>
                  <a:lnTo>
                    <a:pt x="52609" y="220535"/>
                  </a:lnTo>
                  <a:lnTo>
                    <a:pt x="68726" y="224678"/>
                  </a:lnTo>
                  <a:lnTo>
                    <a:pt x="85725" y="226060"/>
                  </a:lnTo>
                  <a:lnTo>
                    <a:pt x="101560" y="224442"/>
                  </a:lnTo>
                  <a:lnTo>
                    <a:pt x="112871" y="219598"/>
                  </a:lnTo>
                  <a:lnTo>
                    <a:pt x="119657" y="211540"/>
                  </a:lnTo>
                  <a:lnTo>
                    <a:pt x="121920" y="200279"/>
                  </a:lnTo>
                  <a:lnTo>
                    <a:pt x="121249" y="193016"/>
                  </a:lnTo>
                  <a:lnTo>
                    <a:pt x="94995" y="164941"/>
                  </a:lnTo>
                  <a:lnTo>
                    <a:pt x="68706" y="152654"/>
                  </a:lnTo>
                  <a:lnTo>
                    <a:pt x="38629" y="137013"/>
                  </a:lnTo>
                  <a:lnTo>
                    <a:pt x="17160" y="118491"/>
                  </a:lnTo>
                  <a:lnTo>
                    <a:pt x="4288" y="97111"/>
                  </a:lnTo>
                  <a:lnTo>
                    <a:pt x="0" y="72898"/>
                  </a:lnTo>
                  <a:lnTo>
                    <a:pt x="1643" y="56610"/>
                  </a:lnTo>
                  <a:lnTo>
                    <a:pt x="26289" y="19177"/>
                  </a:lnTo>
                  <a:lnTo>
                    <a:pt x="73919" y="1210"/>
                  </a:lnTo>
                  <a:lnTo>
                    <a:pt x="93472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3" name="object 12">
              <a:extLst>
                <a:ext uri="{FF2B5EF4-FFF2-40B4-BE49-F238E27FC236}">
                  <a16:creationId xmlns:a16="http://schemas.microsoft.com/office/drawing/2014/main" xmlns="" id="{A8340C5C-E24F-34C1-01CA-256623B67509}"/>
                </a:ext>
              </a:extLst>
            </p:cNvPr>
            <p:cNvSpPr/>
            <p:nvPr/>
          </p:nvSpPr>
          <p:spPr>
            <a:xfrm>
              <a:off x="4107053" y="2531169"/>
              <a:ext cx="131445" cy="58419"/>
            </a:xfrm>
            <a:custGeom>
              <a:avLst/>
              <a:gdLst/>
              <a:ahLst/>
              <a:cxnLst/>
              <a:rect l="l" t="t" r="r" b="b"/>
              <a:pathLst>
                <a:path w="131445" h="58419">
                  <a:moveTo>
                    <a:pt x="131089" y="0"/>
                  </a:moveTo>
                  <a:lnTo>
                    <a:pt x="0" y="0"/>
                  </a:lnTo>
                  <a:lnTo>
                    <a:pt x="0" y="58233"/>
                  </a:lnTo>
                  <a:lnTo>
                    <a:pt x="131089" y="58233"/>
                  </a:lnTo>
                  <a:lnTo>
                    <a:pt x="131089" y="0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4" name="object 13">
              <a:extLst>
                <a:ext uri="{FF2B5EF4-FFF2-40B4-BE49-F238E27FC236}">
                  <a16:creationId xmlns:a16="http://schemas.microsoft.com/office/drawing/2014/main" xmlns="" id="{566ADEBD-1A43-E897-E1FF-CD1955A10D7F}"/>
                </a:ext>
              </a:extLst>
            </p:cNvPr>
            <p:cNvSpPr/>
            <p:nvPr/>
          </p:nvSpPr>
          <p:spPr>
            <a:xfrm>
              <a:off x="4107053" y="2531169"/>
              <a:ext cx="131445" cy="58419"/>
            </a:xfrm>
            <a:custGeom>
              <a:avLst/>
              <a:gdLst/>
              <a:ahLst/>
              <a:cxnLst/>
              <a:rect l="l" t="t" r="r" b="b"/>
              <a:pathLst>
                <a:path w="131445" h="58419">
                  <a:moveTo>
                    <a:pt x="0" y="58233"/>
                  </a:moveTo>
                  <a:lnTo>
                    <a:pt x="131089" y="58233"/>
                  </a:lnTo>
                  <a:lnTo>
                    <a:pt x="131089" y="0"/>
                  </a:lnTo>
                  <a:lnTo>
                    <a:pt x="0" y="0"/>
                  </a:lnTo>
                  <a:lnTo>
                    <a:pt x="0" y="58233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5" name="object 14">
              <a:extLst>
                <a:ext uri="{FF2B5EF4-FFF2-40B4-BE49-F238E27FC236}">
                  <a16:creationId xmlns:a16="http://schemas.microsoft.com/office/drawing/2014/main" xmlns="" id="{04A4432B-3F52-A659-FB1D-BEF8B6F1A5A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75962" y="2327656"/>
              <a:ext cx="1820164" cy="390778"/>
            </a:xfrm>
            <a:prstGeom prst="rect">
              <a:avLst/>
            </a:prstGeom>
          </p:spPr>
        </p:pic>
        <p:pic>
          <p:nvPicPr>
            <p:cNvPr id="26" name="object 15">
              <a:extLst>
                <a:ext uri="{FF2B5EF4-FFF2-40B4-BE49-F238E27FC236}">
                  <a16:creationId xmlns:a16="http://schemas.microsoft.com/office/drawing/2014/main" xmlns="" id="{CC012D31-F787-B5E8-5506-7E1B4318F7E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07665" y="2889123"/>
              <a:ext cx="3352038" cy="3573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592682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>
            <a:extLst>
              <a:ext uri="{FF2B5EF4-FFF2-40B4-BE49-F238E27FC236}">
                <a16:creationId xmlns:a16="http://schemas.microsoft.com/office/drawing/2014/main" xmlns="" id="{8CADF157-A74E-2765-D094-D9A1F9489F9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2628"/>
            <a:ext cx="6288024" cy="978237"/>
          </a:xfrm>
          <a:prstGeom prst="rect">
            <a:avLst/>
          </a:prstGeom>
        </p:spPr>
      </p:pic>
      <p:pic>
        <p:nvPicPr>
          <p:cNvPr id="9" name="object 3">
            <a:extLst>
              <a:ext uri="{FF2B5EF4-FFF2-40B4-BE49-F238E27FC236}">
                <a16:creationId xmlns:a16="http://schemas.microsoft.com/office/drawing/2014/main" xmlns="" id="{99B2523A-6389-9BD0-70E0-6DFF45B2629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3309" y="1764131"/>
            <a:ext cx="5325872" cy="4248743"/>
          </a:xfrm>
          <a:prstGeom prst="rect">
            <a:avLst/>
          </a:prstGeom>
        </p:spPr>
      </p:pic>
      <p:pic>
        <p:nvPicPr>
          <p:cNvPr id="10" name="object 4">
            <a:extLst>
              <a:ext uri="{FF2B5EF4-FFF2-40B4-BE49-F238E27FC236}">
                <a16:creationId xmlns:a16="http://schemas.microsoft.com/office/drawing/2014/main" xmlns="" id="{51BEE016-B78D-CF0D-28F7-282B3E3EFAF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59523" y="1720089"/>
            <a:ext cx="5148580" cy="1750737"/>
          </a:xfrm>
          <a:prstGeom prst="rect">
            <a:avLst/>
          </a:prstGeom>
        </p:spPr>
      </p:pic>
      <p:pic>
        <p:nvPicPr>
          <p:cNvPr id="11" name="object 5">
            <a:extLst>
              <a:ext uri="{FF2B5EF4-FFF2-40B4-BE49-F238E27FC236}">
                <a16:creationId xmlns:a16="http://schemas.microsoft.com/office/drawing/2014/main" xmlns="" id="{14C8704A-5FC8-D18E-51C4-DB191D54DF39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59523" y="3537544"/>
            <a:ext cx="5148580" cy="3140625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xmlns="" id="{50B7FBD4-293E-FD27-A45A-CE9068BC2AB5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xmlns="" id="{A1AF35DC-7206-39EC-21B8-8979A73C3F81}"/>
              </a:ext>
            </a:extLst>
          </p:cNvPr>
          <p:cNvSpPr txBox="1"/>
          <p:nvPr/>
        </p:nvSpPr>
        <p:spPr>
          <a:xfrm>
            <a:off x="11612879" y="82973"/>
            <a:ext cx="19812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47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4724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xmlns="" id="{23B4BA31-5650-07B3-F3E1-03146805F9F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2729"/>
            <a:ext cx="6192045" cy="927675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xmlns="" id="{E76FF0D4-FEB0-048C-DCDE-8B8F31C6FB0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1376" y="1892824"/>
            <a:ext cx="6172200" cy="4114800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xmlns="" id="{9C596F25-D03A-6A60-73F1-393691B45BFD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9C7B5441-B0C0-E806-CC4F-7B8340EC255B}"/>
              </a:ext>
            </a:extLst>
          </p:cNvPr>
          <p:cNvSpPr txBox="1"/>
          <p:nvPr/>
        </p:nvSpPr>
        <p:spPr>
          <a:xfrm>
            <a:off x="11598656" y="82973"/>
            <a:ext cx="21336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48</a:t>
            </a:r>
            <a:endParaRPr sz="1333">
              <a:latin typeface="Georgia"/>
              <a:cs typeface="Georgia"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xmlns="" id="{ADEAE36D-019E-71E6-71E3-5F325997175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48424" y="2749636"/>
            <a:ext cx="4851737" cy="23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710059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>
            <a:extLst>
              <a:ext uri="{FF2B5EF4-FFF2-40B4-BE49-F238E27FC236}">
                <a16:creationId xmlns:a16="http://schemas.microsoft.com/office/drawing/2014/main" xmlns="" id="{BB8FCE80-62F9-97C8-D82A-C8BA93E87A4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220690"/>
            <a:ext cx="12179964" cy="4811268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xmlns="" id="{05268A19-00A3-EDE0-1E93-06D2E022664A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xmlns="" id="{8503D2D0-9611-626A-062B-71802A5CDCA8}"/>
              </a:ext>
            </a:extLst>
          </p:cNvPr>
          <p:cNvSpPr txBox="1"/>
          <p:nvPr/>
        </p:nvSpPr>
        <p:spPr>
          <a:xfrm>
            <a:off x="11602720" y="82973"/>
            <a:ext cx="2082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49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0971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209804" y="2807450"/>
            <a:ext cx="7772400" cy="77600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Cathéters centraux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/>
          <p:cNvSpPr txBox="1">
            <a:spLocks/>
          </p:cNvSpPr>
          <p:nvPr/>
        </p:nvSpPr>
        <p:spPr>
          <a:xfrm>
            <a:off x="1613756" y="1156516"/>
            <a:ext cx="8964488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Cathéters centraux à insertion périphérique 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(PICC ou PICC-Line)</a:t>
            </a:r>
          </a:p>
        </p:txBody>
      </p:sp>
      <p:sp>
        <p:nvSpPr>
          <p:cNvPr id="3" name="Rectangle 2"/>
          <p:cNvSpPr/>
          <p:nvPr/>
        </p:nvSpPr>
        <p:spPr>
          <a:xfrm>
            <a:off x="1737427" y="4860922"/>
            <a:ext cx="7504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b="1" dirty="0">
                <a:solidFill>
                  <a:srgbClr val="002060"/>
                </a:solidFill>
                <a:latin typeface="+mj-lt"/>
              </a:rPr>
              <a:t>= </a:t>
            </a:r>
            <a:r>
              <a:rPr lang="fr-FR" sz="3600" b="1" dirty="0" err="1">
                <a:solidFill>
                  <a:srgbClr val="002060"/>
                </a:solidFill>
                <a:latin typeface="+mj-lt"/>
              </a:rPr>
              <a:t>Peripheral</a:t>
            </a:r>
            <a:r>
              <a:rPr lang="fr-FR" sz="36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fr-FR" sz="3600" b="1" dirty="0" err="1">
                <a:solidFill>
                  <a:srgbClr val="002060"/>
                </a:solidFill>
                <a:latin typeface="+mj-lt"/>
              </a:rPr>
              <a:t>Inserted</a:t>
            </a:r>
            <a:r>
              <a:rPr lang="fr-FR" sz="3600" b="1" dirty="0">
                <a:solidFill>
                  <a:srgbClr val="002060"/>
                </a:solidFill>
                <a:latin typeface="+mj-lt"/>
              </a:rPr>
              <a:t> Central Cathéter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2465" y="1128717"/>
            <a:ext cx="11039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/>
              <a:t>Cathéter veineux </a:t>
            </a:r>
            <a:r>
              <a:rPr lang="fr-FR" sz="2800" b="1" dirty="0">
                <a:solidFill>
                  <a:schemeClr val="accent5"/>
                </a:solidFill>
              </a:rPr>
              <a:t>inséré dans une veine périphérique profonde du bras</a:t>
            </a:r>
            <a:r>
              <a:rPr lang="fr-FR" sz="2800" b="1" dirty="0"/>
              <a:t>, …</a:t>
            </a:r>
            <a:endParaRPr lang="fr-F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3055" y="1773304"/>
            <a:ext cx="2880320" cy="394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301239" y="5921864"/>
            <a:ext cx="5539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….Dont l’extrémité est placée à la </a:t>
            </a:r>
            <a:r>
              <a:rPr lang="fr-FR" sz="2400" b="1" dirty="0">
                <a:solidFill>
                  <a:schemeClr val="accent5"/>
                </a:solidFill>
              </a:rPr>
              <a:t>terminaison</a:t>
            </a:r>
            <a:r>
              <a:rPr lang="fr-FR" sz="2400" dirty="0"/>
              <a:t> de la </a:t>
            </a:r>
            <a:r>
              <a:rPr lang="fr-FR" sz="2400" b="1" dirty="0">
                <a:solidFill>
                  <a:schemeClr val="accent5"/>
                </a:solidFill>
              </a:rPr>
              <a:t>Veine Cave Supérieure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682" y="1556016"/>
            <a:ext cx="5436096" cy="450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411343" y="6027003"/>
            <a:ext cx="6154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Depuis le début des années 90, largement utilisés aux USA… et en France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D48ED8F-F46A-476C-321A-1D5CCF83D460}"/>
              </a:ext>
            </a:extLst>
          </p:cNvPr>
          <p:cNvSpPr/>
          <p:nvPr/>
        </p:nvSpPr>
        <p:spPr>
          <a:xfrm>
            <a:off x="1896638" y="0"/>
            <a:ext cx="8404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Cathéter Central à Insertion Périphérique (CCIP)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981200" y="0"/>
            <a:ext cx="8229600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se pose un PICC-line?</a:t>
            </a: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832022" y="853188"/>
            <a:ext cx="8784976" cy="60048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Un PICC-line est posé dans les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veines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du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membre supérieur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</a:t>
            </a:r>
          </a:p>
          <a:p>
            <a:pPr marR="0" lvl="1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Sous anesthésie locale</a:t>
            </a:r>
          </a:p>
          <a:p>
            <a:pPr marR="0" lvl="1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De préférence, par repérage écho. d’une veine profonde du bras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préférant la veine basilique,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à défaut la veine humérale (brachiale)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dernier recours, la veine céphalique peut être utilisée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Il n’y a pas de consensus sur le choix du bras non dominant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2836" y="2558586"/>
            <a:ext cx="2867142" cy="21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1120552" y="1631834"/>
            <a:ext cx="10124097" cy="497678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Infection sur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matériel inerte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→ Constitution d’un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BIOFILM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&gt;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apparition dès 24h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= Dépôt d'un film protéique et plaquettaire sur le cathéter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avec adhésion et accumulation de microorganismes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avec production par certaines bactéries de substances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polysaccharidiques favorisant l'adhésion (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slime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Risque dépendant 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de la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durée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d’implantation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du KT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microorganisme</a:t>
            </a:r>
          </a:p>
        </p:txBody>
      </p:sp>
      <p:pic>
        <p:nvPicPr>
          <p:cNvPr id="4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 b="9431"/>
          <a:stretch>
            <a:fillRect/>
          </a:stretch>
        </p:blipFill>
        <p:spPr bwMode="auto">
          <a:xfrm>
            <a:off x="8204887" y="4330233"/>
            <a:ext cx="3987114" cy="2527768"/>
          </a:xfrm>
          <a:prstGeom prst="rect">
            <a:avLst/>
          </a:prstGeom>
          <a:noFill/>
        </p:spPr>
      </p:pic>
      <p:pic>
        <p:nvPicPr>
          <p:cNvPr id="5" name="Picture 4" descr="Afficher l'image d'ori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97221" cy="1879737"/>
          </a:xfrm>
          <a:prstGeom prst="rect">
            <a:avLst/>
          </a:prstGeom>
          <a:noFill/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xmlns="" id="{95B59119-1527-8F47-06BF-BAC2F8F845B6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Biofilm ?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941744" y="677654"/>
            <a:ext cx="9144000" cy="4525963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La pose d’un PICC-line peut être réalisée :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dans une salle à empoussièrement maîtrisé (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bloc opératoire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salle de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radiologie interventionnelle</a:t>
            </a: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réanimation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497336" y="5216290"/>
            <a:ext cx="6370462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>
              <a:lnSpc>
                <a:spcPct val="120000"/>
              </a:lnSpc>
            </a:pPr>
            <a:r>
              <a:rPr lang="fr-FR" sz="3200" dirty="0"/>
              <a:t>Avec un contrôle radiologique à la fin</a:t>
            </a:r>
          </a:p>
          <a:p>
            <a:pPr marL="0" lvl="2">
              <a:lnSpc>
                <a:spcPct val="120000"/>
              </a:lnSpc>
            </a:pPr>
            <a:r>
              <a:rPr lang="fr-FR" sz="2000" dirty="0"/>
              <a:t>Longueur ajustable par le poseur</a:t>
            </a:r>
            <a:endParaRPr lang="fr-FR" sz="3200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3AF04CA5-3B92-700C-1290-95253FB9457B}"/>
              </a:ext>
            </a:extLst>
          </p:cNvPr>
          <p:cNvSpPr txBox="1">
            <a:spLocks/>
          </p:cNvSpPr>
          <p:nvPr/>
        </p:nvSpPr>
        <p:spPr>
          <a:xfrm>
            <a:off x="1981200" y="0"/>
            <a:ext cx="8229600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se pose un PICC-line?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4"/>
          <p:cNvSpPr txBox="1">
            <a:spLocks/>
          </p:cNvSpPr>
          <p:nvPr/>
        </p:nvSpPr>
        <p:spPr>
          <a:xfrm>
            <a:off x="271849" y="810038"/>
            <a:ext cx="10783329" cy="542450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Toutes disciplines confondues, un PICC-line peut être proposé: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dès qu’un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abord veineux fiable d’une durée attendue supérieure ou égale à 7 j consécutifs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est nécessaire (à la place d’un accès périphérique), et si la durée du traitement prévue est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inférieure ou égale à 3 mois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l’adulte et l’enfant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un patient atteint de thrombopénie ou de neutropénie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un patient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refusant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chambre implantable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(CCI) ou en cas de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contre-indication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temporaire d’une CCI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adulte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ou un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enfant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traité à domicile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005250" y="6488668"/>
            <a:ext cx="6181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rial Narrow" pitchFamily="34" charset="0"/>
              </a:rPr>
              <a:t>Recommandations de la Société Française d’Hygiène Hospitalière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4B2B0B6B-E408-6F4A-A61D-0B7FA95F8543}"/>
              </a:ext>
            </a:extLst>
          </p:cNvPr>
          <p:cNvSpPr txBox="1">
            <a:spLocks/>
          </p:cNvSpPr>
          <p:nvPr/>
        </p:nvSpPr>
        <p:spPr>
          <a:xfrm>
            <a:off x="1981200" y="0"/>
            <a:ext cx="8229600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Quand utiliser un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PICC-line?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8422" y="2132856"/>
            <a:ext cx="103073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Dans le monde en 2011, nombre de PICC-Line posés: </a:t>
            </a:r>
          </a:p>
          <a:p>
            <a:endParaRPr lang="fr-FR" sz="2400" b="1" dirty="0"/>
          </a:p>
          <a:p>
            <a:r>
              <a:rPr lang="fr-FR" sz="2400" dirty="0"/>
              <a:t>•</a:t>
            </a:r>
            <a:r>
              <a:rPr lang="fr-FR" sz="2400" b="1" dirty="0"/>
              <a:t>USA 2 500 000		Geste infirmier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UK 70 000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Italie 30 000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Espagne 15 000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Scandinavie 13 000 </a:t>
            </a:r>
          </a:p>
          <a:p>
            <a:r>
              <a:rPr lang="fr-FR" sz="2400" dirty="0">
                <a:solidFill>
                  <a:schemeClr val="accent5"/>
                </a:solidFill>
              </a:rPr>
              <a:t>•</a:t>
            </a:r>
            <a:r>
              <a:rPr lang="fr-FR" sz="2400" b="1" dirty="0">
                <a:solidFill>
                  <a:schemeClr val="accent5"/>
                </a:solidFill>
              </a:rPr>
              <a:t>France 7 000 		Geste médical, protocole de coopération IADE Lyon</a:t>
            </a:r>
          </a:p>
          <a:p>
            <a:r>
              <a:rPr lang="fr-FR" sz="2400" b="1" dirty="0">
                <a:solidFill>
                  <a:schemeClr val="accent5"/>
                </a:solidFill>
              </a:rPr>
              <a:t>			Depuis 5 ans, manipulateurs radio. aussi</a:t>
            </a:r>
          </a:p>
          <a:p>
            <a:r>
              <a:rPr lang="fr-FR" sz="2400" b="1" dirty="0">
                <a:solidFill>
                  <a:schemeClr val="accent5"/>
                </a:solidFill>
              </a:rPr>
              <a:t>			Nombre de pose en augmentation constante  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Benelux 5 000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Allemagne 2 000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526010" y="-2738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Combien de PICC-line sont posés en une année?</a:t>
            </a:r>
          </a:p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Qui les pose?</a:t>
            </a:r>
          </a:p>
        </p:txBody>
      </p:sp>
      <p:sp>
        <p:nvSpPr>
          <p:cNvPr id="4" name="Rectangle 3"/>
          <p:cNvSpPr/>
          <p:nvPr/>
        </p:nvSpPr>
        <p:spPr>
          <a:xfrm>
            <a:off x="549921" y="1021918"/>
            <a:ext cx="9937969" cy="1015663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lvl="2"/>
            <a:r>
              <a:rPr lang="fr-FR" sz="2000" dirty="0"/>
              <a:t>Plein essor dans les années 90 en Amérique du Nord</a:t>
            </a:r>
          </a:p>
          <a:p>
            <a:pPr lvl="2"/>
            <a:endParaRPr lang="fr-FR" sz="2000" dirty="0"/>
          </a:p>
          <a:p>
            <a:pPr lvl="2"/>
            <a:r>
              <a:rPr lang="fr-FR" sz="2000" dirty="0"/>
              <a:t>Introduction sur l’AP-HM durant la deuxième moitié des années 2000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205950" y="634315"/>
            <a:ext cx="11813055" cy="622368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La pose d’un PICC est réalisée dans des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conditions d’asepsie chirurgicale</a:t>
            </a:r>
            <a:r>
              <a:rPr lang="fr-FR" sz="2800" b="1" dirty="0"/>
              <a:t> 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Hygiène des mains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Habillage de l’opérateur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patient bénéficie d’une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préparation cutanée adaptée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aux recommandations de la SFHH: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Préparation préopératoire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Modalités de dépilation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Champs larges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Antiseptique alcoolique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Respect des temps…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patient porte 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masque chirurgical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coiffe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83A4906F-1835-F47F-4AD2-5F56E2A7768D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</a:t>
            </a: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prévenir les infections de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lors de la pose 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395417" y="1152128"/>
            <a:ext cx="11458832" cy="536400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pansement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initial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protégeant le site d’insertion du PICC est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	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stérile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absorbant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en raison des exsudations ou saignements à la pose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désinfection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mains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par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friction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avec 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produit hydro-alcoolique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est réalisée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avant toute manipulation du pansement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Toutes les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compresses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utilisées pour les manipulations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doivent être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stériles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00DA0EA0-8246-65F7-A2D7-DF3AF60E2315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</a:t>
            </a: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prévenir les infections de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lors de l’entretien 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62465" y="1099739"/>
            <a:ext cx="11500021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24 heures après la pose si compresse ou </a:t>
            </a:r>
            <a:r>
              <a:rPr lang="fr-FR" sz="2800" dirty="0" err="1"/>
              <a:t>Mépore</a:t>
            </a:r>
            <a:r>
              <a:rPr lang="fr-FR" sz="2800" dirty="0"/>
              <a:t>* à l’insertion 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(visibilité du point de ponction)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Réfection tous les 8 jours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Sans délai si pansement décollé, souillé, humide ou sanglant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1419" y="3777099"/>
            <a:ext cx="2001794" cy="266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xmlns="" id="{02D1CCF7-0948-799F-E3F1-CBED0C0B541D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Fréquence de changement du pansement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61784" y="908424"/>
            <a:ext cx="12068432" cy="5949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Toutes les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manipulations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sont effectuées de façon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aseptique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après une désinfection des mains par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friction hydro-alcoolique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Elles sont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limitées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regroupées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autant que possible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Pour la manipulation de toute connexion de la ligne veineuse, des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compresses stériles imprégnées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d’un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antiseptique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alcoolique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sont utilisées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3B5C3383-B5E1-E6F4-650F-F7CCCFC8540D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manipuler les lignes de PICC-line 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374821" y="822614"/>
            <a:ext cx="11545329" cy="61795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La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traçabilité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est 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obligation légale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quel que soit le lieu de prise en charge du patient porteur de PICC-line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La traçabilité/compte rendu de la pose du PICC s’appuie sur le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dossier du patient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ET la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fiche de suivi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ou le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carnet de surveillance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En établissement de santé (HAD compris), la traçabilité des soins s’appuie sur le dossier patient ET la fiche de suivi ou carnet de surveillance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Pour le patient à domicile, la traçabilité des soins s’appuie sur la fiche de suivi ou carnet de surveillance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23F8670F-D39C-763F-E058-681A7FA7D3BB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Surveillance clinique et traçabilité pour les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51218" y="1735944"/>
            <a:ext cx="831520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dirty="0"/>
              <a:t>- Porter des manches amples</a:t>
            </a:r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Eviter les charges lourdes au niveau du bras</a:t>
            </a:r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Douche déconseillée sauf si « protège plâtre » de bras</a:t>
            </a:r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Risque de retrait inopiné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495DBB7B-045A-1194-6DB9-3C92E95F37A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Quelle éducation / information du patient porteur de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3625" y="6042028"/>
            <a:ext cx="48482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16067" y="904747"/>
            <a:ext cx="3593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fr-FR" sz="2400" b="1" dirty="0">
                <a:latin typeface="Arial Narrow" pitchFamily="34" charset="0"/>
              </a:rPr>
              <a:t>- Marseille AP-HM 2006-2007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992445" y="1756634"/>
            <a:ext cx="8183563" cy="3670300"/>
            <a:chOff x="377825" y="1484784"/>
            <a:chExt cx="8183563" cy="3670300"/>
          </a:xfrm>
        </p:grpSpPr>
        <p:pic>
          <p:nvPicPr>
            <p:cNvPr id="2" name="Picture 2" descr="http://ars.els-cdn.com/content/image/1-s2.0-S0221036308714537-table_0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825" y="1484784"/>
              <a:ext cx="8183563" cy="367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 bwMode="auto">
            <a:xfrm>
              <a:off x="755576" y="4077072"/>
              <a:ext cx="6984776" cy="288032"/>
            </a:xfrm>
            <a:prstGeom prst="rect">
              <a:avLst/>
            </a:prstGeom>
            <a:noFill/>
            <a:ln w="57150">
              <a:solidFill>
                <a:srgbClr val="7030A0"/>
              </a:solidFill>
              <a:round/>
              <a:headEnd/>
              <a:tailEnd type="triangle" w="med" len="med"/>
            </a:ln>
          </p:spPr>
          <p:txBody>
            <a:bodyPr rtlCol="0" anchor="ctr"/>
            <a:lstStyle/>
            <a:p>
              <a:pPr algn="ctr"/>
              <a:endParaRPr lang="fr-FR">
                <a:latin typeface="Arial Narrow" pitchFamily="34" charset="0"/>
              </a:endParaRPr>
            </a:p>
          </p:txBody>
        </p:sp>
      </p:grpSp>
      <p:sp>
        <p:nvSpPr>
          <p:cNvPr id="8" name="Titre 1">
            <a:extLst>
              <a:ext uri="{FF2B5EF4-FFF2-40B4-BE49-F238E27FC236}">
                <a16:creationId xmlns:a16="http://schemas.microsoft.com/office/drawing/2014/main" xmlns="" id="{6221A20C-5CBD-7A1E-B1AE-6C47C1226DD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747681" y="2447364"/>
            <a:ext cx="4537075" cy="2663825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000" b="1" dirty="0">
                <a:latin typeface="Arial Narrow" pitchFamily="34" charset="0"/>
              </a:rPr>
              <a:t>Risque infectieux</a:t>
            </a: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6771868" y="1439301"/>
            <a:ext cx="2665413" cy="100806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Flore cutanée</a:t>
            </a: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876018" y="1367318"/>
            <a:ext cx="4392613" cy="11303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Etat du patient </a:t>
            </a:r>
          </a:p>
          <a:p>
            <a:pPr algn="ctr"/>
            <a:r>
              <a:rPr lang="fr-FR" b="1" dirty="0">
                <a:latin typeface="Arial Narrow" pitchFamily="34" charset="0"/>
              </a:rPr>
              <a:t>âge, gravité</a:t>
            </a:r>
          </a:p>
          <a:p>
            <a:pPr algn="ctr"/>
            <a:r>
              <a:rPr lang="fr-FR" b="1" dirty="0">
                <a:latin typeface="Arial Narrow" pitchFamily="34" charset="0"/>
              </a:rPr>
              <a:t> foyer infectieux, brûlure</a:t>
            </a: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1588681" y="4825017"/>
            <a:ext cx="4103687" cy="136683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Cathéter </a:t>
            </a:r>
          </a:p>
          <a:p>
            <a:pPr algn="ctr"/>
            <a:r>
              <a:rPr lang="fr-FR" dirty="0">
                <a:latin typeface="Arial Narrow" pitchFamily="34" charset="0"/>
              </a:rPr>
              <a:t>Durée, type, site anatomique,</a:t>
            </a:r>
          </a:p>
          <a:p>
            <a:pPr algn="ctr"/>
            <a:r>
              <a:rPr lang="fr-FR" dirty="0">
                <a:latin typeface="Arial Narrow" pitchFamily="34" charset="0"/>
              </a:rPr>
              <a:t>biomatériaux, conditions de pose</a:t>
            </a: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6916331" y="4707095"/>
            <a:ext cx="3095625" cy="162877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Utilisation</a:t>
            </a:r>
          </a:p>
          <a:p>
            <a:pPr algn="ctr"/>
            <a:r>
              <a:rPr lang="fr-FR" dirty="0">
                <a:latin typeface="Arial Narrow" pitchFamily="34" charset="0"/>
              </a:rPr>
              <a:t>Nombre de manipulations</a:t>
            </a:r>
          </a:p>
          <a:p>
            <a:pPr algn="ctr"/>
            <a:r>
              <a:rPr lang="fr-FR" dirty="0">
                <a:latin typeface="Arial Narrow" pitchFamily="34" charset="0"/>
              </a:rPr>
              <a:t>Type de solutés 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rot="-2629898">
            <a:off x="3939152" y="4319026"/>
            <a:ext cx="720725" cy="360363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 rot="-7728012">
            <a:off x="7383849" y="4211871"/>
            <a:ext cx="720725" cy="360362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 rot="7643257">
            <a:off x="6860140" y="2547976"/>
            <a:ext cx="649288" cy="360363"/>
          </a:xfrm>
          <a:prstGeom prst="rightArrow">
            <a:avLst>
              <a:gd name="adj1" fmla="val 50000"/>
              <a:gd name="adj2" fmla="val 4504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 rot="2727578">
            <a:off x="4590777" y="2604105"/>
            <a:ext cx="720725" cy="360362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Titre 2">
            <a:extLst>
              <a:ext uri="{FF2B5EF4-FFF2-40B4-BE49-F238E27FC236}">
                <a16:creationId xmlns:a16="http://schemas.microsoft.com/office/drawing/2014/main" xmlns="" id="{B85B9FE6-2B2B-52B2-9124-4B8ACF2DB509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Facteurs de risques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80484" y="3330881"/>
            <a:ext cx="2814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/>
              <a:t>Bordeaux 2010-2011</a:t>
            </a:r>
          </a:p>
        </p:txBody>
      </p:sp>
      <p:sp>
        <p:nvSpPr>
          <p:cNvPr id="3" name="Rectangle 2"/>
          <p:cNvSpPr/>
          <p:nvPr/>
        </p:nvSpPr>
        <p:spPr>
          <a:xfrm>
            <a:off x="389429" y="634758"/>
            <a:ext cx="11613099" cy="6223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fr-FR" sz="2400" b="1" u="sng" dirty="0"/>
              <a:t>Suivi prospectif de 7 mois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b="1" dirty="0"/>
              <a:t>267 PICC </a:t>
            </a:r>
            <a:r>
              <a:rPr lang="fr-FR" sz="2400" dirty="0"/>
              <a:t>dont 200 suivis jusqu’à l’ablation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Médiane maintien: 17 j</a:t>
            </a:r>
          </a:p>
          <a:p>
            <a:pPr lvl="2">
              <a:lnSpc>
                <a:spcPct val="120000"/>
              </a:lnSpc>
              <a:defRPr/>
            </a:pPr>
            <a:r>
              <a:rPr lang="fr-FR" sz="2400" dirty="0"/>
              <a:t>Antibiothérapie 68%  /  Chimiothérapie 9%</a:t>
            </a:r>
          </a:p>
          <a:p>
            <a:pPr lvl="2">
              <a:defRPr/>
            </a:pPr>
            <a:endParaRPr lang="fr-FR" sz="2400" dirty="0"/>
          </a:p>
          <a:p>
            <a:pPr>
              <a:lnSpc>
                <a:spcPct val="120000"/>
              </a:lnSpc>
              <a:defRPr/>
            </a:pPr>
            <a:r>
              <a:rPr lang="fr-FR" sz="2400" b="1" u="sng" dirty="0"/>
              <a:t>Retrait prématuré</a:t>
            </a:r>
            <a:r>
              <a:rPr lang="fr-FR" sz="2400" b="1" dirty="0"/>
              <a:t>: 68 soit </a:t>
            </a:r>
            <a:r>
              <a:rPr lang="fr-FR" sz="2400" b="1" dirty="0">
                <a:solidFill>
                  <a:schemeClr val="accent5"/>
                </a:solidFill>
              </a:rPr>
              <a:t>34%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Obstruction: 16 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Retrait accidentel: 14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Thrombose: 5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Autre problème cutané: 9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Inconnu: 4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b="1" dirty="0">
                <a:solidFill>
                  <a:schemeClr val="accent5"/>
                </a:solidFill>
              </a:rPr>
              <a:t>Infection prouvée/probable: 20 (10%), dont:</a:t>
            </a:r>
          </a:p>
          <a:p>
            <a:pPr lvl="2">
              <a:lnSpc>
                <a:spcPct val="120000"/>
              </a:lnSpc>
              <a:defRPr/>
            </a:pPr>
            <a:r>
              <a:rPr lang="fr-FR" sz="2400" b="1" dirty="0">
                <a:solidFill>
                  <a:schemeClr val="accent5"/>
                </a:solidFill>
              </a:rPr>
              <a:t>ILC: 0,64/1000JKT</a:t>
            </a:r>
          </a:p>
          <a:p>
            <a:pPr lvl="2">
              <a:lnSpc>
                <a:spcPct val="120000"/>
              </a:lnSpc>
              <a:defRPr/>
            </a:pPr>
            <a:r>
              <a:rPr lang="fr-FR" sz="2400" b="1" dirty="0">
                <a:solidFill>
                  <a:schemeClr val="accent5"/>
                </a:solidFill>
              </a:rPr>
              <a:t>BLC: 0,86/1000JKT</a:t>
            </a:r>
          </a:p>
        </p:txBody>
      </p:sp>
      <p:sp>
        <p:nvSpPr>
          <p:cNvPr id="4" name="Rectangle 3"/>
          <p:cNvSpPr/>
          <p:nvPr/>
        </p:nvSpPr>
        <p:spPr>
          <a:xfrm>
            <a:off x="7257863" y="6038576"/>
            <a:ext cx="407515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altLang="fr-FR" b="1" dirty="0">
                <a:latin typeface="Arial Narrow" pitchFamily="34" charset="0"/>
              </a:rPr>
              <a:t>Leroyer et al. Med Mal Infect 2013;43:350-5</a:t>
            </a:r>
            <a:endParaRPr lang="fr-FR" b="1" dirty="0">
              <a:latin typeface="Arial Narrow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8D458C39-5A10-A58C-F3C6-47748C49E01F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1467461" y="1772816"/>
            <a:ext cx="9257077" cy="47350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2010 : 39 / 1330 soit 2.93 %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2011 : 59 / 1547 soit 3.81 %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2012 : 47 / 1655 soit 2.83 % 	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2013 : 29 / 1600 soit 1.81 %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2014 : 28 / 1859 soit 1.50 %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2015 : 22 / 1748 soit 1.25 %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2016 : 34 / 1595 soit 2.13 %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Global : 258 / 11 334 soit 2.27 %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980728"/>
            <a:ext cx="605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fr-FR" sz="2800" dirty="0">
                <a:latin typeface="Arial Narrow" pitchFamily="34" charset="0"/>
              </a:rPr>
              <a:t>Incidence / an Bactériémie liée au PICC-line</a:t>
            </a:r>
            <a:r>
              <a:rPr lang="fr-FR" dirty="0">
                <a:latin typeface="Arial Narrow" pitchFamily="34" charset="0"/>
              </a:rPr>
              <a:t> 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45A8E1A-170E-70E0-094C-EAFF3B7E5E57}"/>
              </a:ext>
            </a:extLst>
          </p:cNvPr>
          <p:cNvSpPr/>
          <p:nvPr/>
        </p:nvSpPr>
        <p:spPr>
          <a:xfrm>
            <a:off x="7952764" y="6038576"/>
            <a:ext cx="268535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altLang="fr-FR" b="1" dirty="0">
                <a:latin typeface="Arial Narrow" pitchFamily="34" charset="0"/>
              </a:rPr>
              <a:t>Bessis </a:t>
            </a:r>
            <a:r>
              <a:rPr lang="fr-FR" altLang="fr-FR" b="1" i="1" dirty="0">
                <a:latin typeface="Arial Narrow" pitchFamily="34" charset="0"/>
              </a:rPr>
              <a:t>et al. </a:t>
            </a:r>
            <a:r>
              <a:rPr lang="fr-FR" altLang="fr-FR" b="1" dirty="0" err="1">
                <a:latin typeface="Arial Narrow" pitchFamily="34" charset="0"/>
              </a:rPr>
              <a:t>Medicine</a:t>
            </a:r>
            <a:r>
              <a:rPr lang="fr-FR" altLang="fr-FR" b="1" dirty="0">
                <a:latin typeface="Arial Narrow" pitchFamily="34" charset="0"/>
              </a:rPr>
              <a:t> 2020</a:t>
            </a:r>
            <a:endParaRPr lang="fr-FR" b="1" dirty="0">
              <a:latin typeface="Arial Narrow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xmlns="" id="{D4333CC9-E790-4526-8122-6DA1DA061D9C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3"/>
          <p:cNvSpPr txBox="1"/>
          <p:nvPr/>
        </p:nvSpPr>
        <p:spPr>
          <a:xfrm>
            <a:off x="628652" y="6356352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0" i="0" u="none" strike="noStrike" kern="1200" cap="none" spc="0" baseline="0">
              <a:solidFill>
                <a:srgbClr val="898989"/>
              </a:solidFill>
              <a:uFillTx/>
              <a:latin typeface="Calibri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>
          <a:xfrm>
            <a:off x="1062044" y="1368930"/>
            <a:ext cx="7624751" cy="5144167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80993" marR="0" lvl="0" indent="-380993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80993" marR="0" lvl="0" indent="-380993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5892" y="1379042"/>
            <a:ext cx="8288809" cy="5318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667092" y="885847"/>
            <a:ext cx="7742614" cy="369332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b="0" i="0" u="none" strike="noStrike" kern="1200" cap="none" spc="0" baseline="0" dirty="0">
                <a:solidFill>
                  <a:srgbClr val="000000"/>
                </a:solidFill>
                <a:uFillTx/>
                <a:latin typeface="Arial Narrow" pitchFamily="34" charset="0"/>
              </a:rPr>
              <a:t>Bactéries identifiées parmi les cas de bactériémies sur PICC-line de 2010-2016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07DE784-1C22-796A-32BD-AD67BCE314F9}"/>
              </a:ext>
            </a:extLst>
          </p:cNvPr>
          <p:cNvSpPr/>
          <p:nvPr/>
        </p:nvSpPr>
        <p:spPr>
          <a:xfrm>
            <a:off x="2053391" y="6150206"/>
            <a:ext cx="268535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altLang="fr-FR" b="1" dirty="0">
                <a:latin typeface="Arial Narrow" pitchFamily="34" charset="0"/>
              </a:rPr>
              <a:t>Bessis </a:t>
            </a:r>
            <a:r>
              <a:rPr lang="fr-FR" altLang="fr-FR" b="1" i="1" dirty="0">
                <a:latin typeface="Arial Narrow" pitchFamily="34" charset="0"/>
              </a:rPr>
              <a:t>et al. </a:t>
            </a:r>
            <a:r>
              <a:rPr lang="fr-FR" altLang="fr-FR" b="1" dirty="0" err="1">
                <a:latin typeface="Arial Narrow" pitchFamily="34" charset="0"/>
              </a:rPr>
              <a:t>Medicine</a:t>
            </a:r>
            <a:r>
              <a:rPr lang="fr-FR" altLang="fr-FR" b="1" dirty="0">
                <a:latin typeface="Arial Narrow" pitchFamily="34" charset="0"/>
              </a:rPr>
              <a:t> 2020</a:t>
            </a:r>
            <a:endParaRPr lang="fr-FR" b="1" dirty="0">
              <a:latin typeface="Arial Narrow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xmlns="" id="{17250F8A-1EA8-2745-CA52-A9182833B45C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0083" y="1295021"/>
            <a:ext cx="7647311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Antibiothérapie 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Monitoring de progression de l’infection 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b="1" dirty="0">
                <a:solidFill>
                  <a:srgbClr val="C00000"/>
                </a:solidFill>
              </a:rPr>
              <a:t>→ Ablation du cathéter </a:t>
            </a:r>
          </a:p>
          <a:p>
            <a:endParaRPr lang="fr-FR" sz="2800" dirty="0"/>
          </a:p>
          <a:p>
            <a:endParaRPr lang="fr-FR" sz="2800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xmlns="" id="{9D924C8B-25EF-1E6C-974D-96E2FE97721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Prise en soin des 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8743" y="1079158"/>
            <a:ext cx="11834514" cy="5346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- Ablation comme un cathéter périphérique </a:t>
            </a:r>
          </a:p>
          <a:p>
            <a:r>
              <a:rPr lang="fr-FR" sz="2400" dirty="0"/>
              <a:t>Procédure indolore </a:t>
            </a:r>
          </a:p>
          <a:p>
            <a:endParaRPr lang="fr-FR" sz="2400" dirty="0"/>
          </a:p>
          <a:p>
            <a:r>
              <a:rPr lang="fr-FR" sz="2400" dirty="0"/>
              <a:t>- A l’hôpital ou à domicile </a:t>
            </a:r>
          </a:p>
          <a:p>
            <a:r>
              <a:rPr lang="fr-FR" sz="2400" dirty="0"/>
              <a:t>Médecin ou infirmière entrainée pour pouvoir gérer les complications </a:t>
            </a:r>
          </a:p>
          <a:p>
            <a:endParaRPr lang="fr-FR" sz="2400" dirty="0"/>
          </a:p>
          <a:p>
            <a:r>
              <a:rPr lang="fr-FR" sz="2400" dirty="0"/>
              <a:t>- Résistance due à un spasme veineux </a:t>
            </a:r>
          </a:p>
          <a:p>
            <a:r>
              <a:rPr lang="fr-FR" sz="2400" dirty="0"/>
              <a:t>Ne pas forcer sur le cathéter </a:t>
            </a:r>
          </a:p>
          <a:p>
            <a:endParaRPr lang="fr-FR" sz="2400" dirty="0"/>
          </a:p>
          <a:p>
            <a:r>
              <a:rPr lang="fr-FR" sz="2400" dirty="0"/>
              <a:t>- Mesurer le cathéter et comparer sa longueur </a:t>
            </a:r>
          </a:p>
          <a:p>
            <a:r>
              <a:rPr lang="fr-FR" sz="2400" dirty="0"/>
              <a:t>Examen du bout du cathéter </a:t>
            </a:r>
          </a:p>
          <a:p>
            <a:endParaRPr lang="fr-FR" sz="2400" dirty="0"/>
          </a:p>
          <a:p>
            <a:r>
              <a:rPr lang="fr-FR" sz="2400" dirty="0"/>
              <a:t>- Compression du point de ponction avec une compresse stérile </a:t>
            </a:r>
          </a:p>
          <a:p>
            <a:r>
              <a:rPr lang="fr-FR" sz="2400" dirty="0"/>
              <a:t>Pansement pendant 24 heures </a:t>
            </a: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xmlns="" id="{36BBA565-8C3A-B23E-15A3-39CE786C6E3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Comment retirer un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087080" y="1653221"/>
            <a:ext cx="10017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accent5"/>
                </a:solidFill>
              </a:rPr>
              <a:t>Chambre à Cathéter Implantable</a:t>
            </a:r>
          </a:p>
          <a:p>
            <a:pPr algn="ctr"/>
            <a:r>
              <a:rPr lang="fr-FR" sz="4400" b="1" dirty="0">
                <a:solidFill>
                  <a:schemeClr val="accent5"/>
                </a:solidFill>
              </a:rPr>
              <a:t>(CCI)</a:t>
            </a:r>
          </a:p>
          <a:p>
            <a:pPr algn="ctr"/>
            <a:endParaRPr lang="fr-FR" sz="4400" b="1" dirty="0">
              <a:solidFill>
                <a:schemeClr val="accent5"/>
              </a:solidFill>
            </a:endParaRPr>
          </a:p>
          <a:p>
            <a:pPr algn="ctr"/>
            <a:endParaRPr lang="fr-FR" sz="4400" b="1" dirty="0">
              <a:solidFill>
                <a:schemeClr val="accent5"/>
              </a:solidFill>
            </a:endParaRPr>
          </a:p>
          <a:p>
            <a:pPr algn="ctr"/>
            <a:r>
              <a:rPr lang="fr-FR" sz="4400" b="1" dirty="0">
                <a:solidFill>
                  <a:schemeClr val="accent5"/>
                </a:solidFill>
              </a:rPr>
              <a:t>Port-à-</a:t>
            </a:r>
            <a:r>
              <a:rPr lang="fr-FR" sz="4400" b="1" dirty="0" err="1">
                <a:solidFill>
                  <a:schemeClr val="accent5"/>
                </a:solidFill>
              </a:rPr>
              <a:t>Cath</a:t>
            </a:r>
            <a:endParaRPr lang="fr-FR" sz="4400" b="1" dirty="0">
              <a:solidFill>
                <a:schemeClr val="accent5"/>
              </a:solidFill>
            </a:endParaRPr>
          </a:p>
          <a:p>
            <a:pPr algn="ctr"/>
            <a:r>
              <a:rPr lang="fr-FR" sz="4400" b="1" dirty="0">
                <a:solidFill>
                  <a:schemeClr val="accent5"/>
                </a:solidFill>
              </a:rPr>
              <a:t>(PAC)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1226" y="0"/>
            <a:ext cx="6955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Qu’est-ce qu’une chambre implantable?</a:t>
            </a:r>
          </a:p>
        </p:txBody>
      </p:sp>
      <p:sp>
        <p:nvSpPr>
          <p:cNvPr id="4" name="Rectangle 3"/>
          <p:cNvSpPr/>
          <p:nvPr/>
        </p:nvSpPr>
        <p:spPr>
          <a:xfrm>
            <a:off x="239103" y="1026018"/>
            <a:ext cx="11746745" cy="4777462"/>
          </a:xfrm>
          <a:prstGeom prst="rect">
            <a:avLst/>
          </a:prstGeom>
          <a:ln>
            <a:solidFill>
              <a:srgbClr val="7030A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/>
              <a:t>	- </a:t>
            </a:r>
            <a:r>
              <a:rPr lang="fr-FR" sz="2400" b="1" dirty="0">
                <a:solidFill>
                  <a:schemeClr val="accent5"/>
                </a:solidFill>
              </a:rPr>
              <a:t>Boitier</a:t>
            </a:r>
            <a:r>
              <a:rPr lang="fr-FR" sz="2400" dirty="0"/>
              <a:t> (réservoir ou chambre) implanté en </a:t>
            </a:r>
            <a:r>
              <a:rPr lang="fr-FR" sz="2400" b="1" dirty="0">
                <a:solidFill>
                  <a:schemeClr val="accent5"/>
                </a:solidFill>
              </a:rPr>
              <a:t>sous cutané</a:t>
            </a:r>
            <a:r>
              <a:rPr lang="fr-FR" sz="2400" dirty="0">
                <a:solidFill>
                  <a:schemeClr val="accent5"/>
                </a:solidFill>
              </a:rPr>
              <a:t>  </a:t>
            </a:r>
            <a:r>
              <a:rPr lang="fr-FR" sz="2400" dirty="0"/>
              <a:t>et raccordé à un </a:t>
            </a:r>
            <a:r>
              <a:rPr lang="fr-FR" sz="2400" b="1" dirty="0">
                <a:solidFill>
                  <a:schemeClr val="accent5"/>
                </a:solidFill>
              </a:rPr>
              <a:t>cathéter veineux central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</a:t>
            </a:r>
            <a:r>
              <a:rPr lang="fr-FR" sz="2400" dirty="0">
                <a:solidFill>
                  <a:schemeClr val="accent5"/>
                </a:solidFill>
              </a:rPr>
              <a:t>- </a:t>
            </a:r>
            <a:r>
              <a:rPr lang="fr-FR" sz="2400" b="1" dirty="0">
                <a:solidFill>
                  <a:schemeClr val="accent5"/>
                </a:solidFill>
              </a:rPr>
              <a:t> KT veineux central: </a:t>
            </a:r>
            <a:r>
              <a:rPr lang="fr-FR" sz="2400" dirty="0"/>
              <a:t>tuyau stérile très fin biocompatible, 1 - 2 mm de diamètre et d'une vingtaine de centimètres de long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Introduit le plus souvent dans une </a:t>
            </a:r>
            <a:r>
              <a:rPr lang="fr-FR" sz="2400" b="1" dirty="0">
                <a:solidFill>
                  <a:schemeClr val="accent5"/>
                </a:solidFill>
              </a:rPr>
              <a:t>veine de la base du cou : </a:t>
            </a:r>
            <a:r>
              <a:rPr lang="fr-FR" sz="2400" dirty="0"/>
              <a:t>Veine céphalique, veine sous-clavière, veine jugulaire interne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- A chaque utilisation: piquer la peau pour accéder à la chambre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- Aiguille utilisée= </a:t>
            </a:r>
            <a:r>
              <a:rPr lang="fr-FR" sz="2400" b="1" dirty="0">
                <a:solidFill>
                  <a:schemeClr val="accent5"/>
                </a:solidFill>
              </a:rPr>
              <a:t>aiguille de Huber</a:t>
            </a:r>
            <a:r>
              <a:rPr lang="fr-FR" sz="2400" dirty="0"/>
              <a:t>®</a:t>
            </a:r>
            <a:r>
              <a:rPr lang="fr-FR" sz="2400" b="1" dirty="0">
                <a:solidFill>
                  <a:srgbClr val="7030A0"/>
                </a:solidFill>
              </a:rPr>
              <a:t>, </a:t>
            </a:r>
            <a:r>
              <a:rPr lang="fr-FR" sz="2400" dirty="0"/>
              <a:t>aussi appelée </a:t>
            </a:r>
            <a:r>
              <a:rPr lang="fr-FR" sz="2400" b="1" dirty="0">
                <a:solidFill>
                  <a:schemeClr val="accent5"/>
                </a:solidFill>
              </a:rPr>
              <a:t>Gripper</a:t>
            </a:r>
            <a:r>
              <a:rPr lang="fr-FR" sz="2400" dirty="0"/>
              <a:t>® ou aiguille pour chambre implantable, restant souvent en place </a:t>
            </a:r>
            <a:r>
              <a:rPr lang="fr-FR" sz="2400" b="1" dirty="0">
                <a:solidFill>
                  <a:schemeClr val="accent5"/>
                </a:solidFill>
              </a:rPr>
              <a:t>5 à 7 j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4534" y="1004073"/>
            <a:ext cx="11542931" cy="5302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Apparue dans les années 1980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45 000 CCI (PAC ou CIP)  posées par an en France (données 2011)</a:t>
            </a:r>
          </a:p>
          <a:p>
            <a:pPr>
              <a:lnSpc>
                <a:spcPct val="120000"/>
              </a:lnSpc>
            </a:pPr>
            <a:endParaRPr lang="fr-FR" sz="1600" dirty="0"/>
          </a:p>
          <a:p>
            <a:pPr>
              <a:lnSpc>
                <a:spcPct val="120000"/>
              </a:lnSpc>
            </a:pPr>
            <a:r>
              <a:rPr lang="fr-FR" sz="2800" dirty="0">
                <a:solidFill>
                  <a:schemeClr val="accent5"/>
                </a:solidFill>
              </a:rPr>
              <a:t>- </a:t>
            </a:r>
            <a:r>
              <a:rPr lang="fr-FR" sz="2800" b="1" dirty="0">
                <a:solidFill>
                  <a:schemeClr val="accent5"/>
                </a:solidFill>
              </a:rPr>
              <a:t>Traitements</a:t>
            </a:r>
            <a:r>
              <a:rPr lang="fr-FR" sz="2800" dirty="0">
                <a:solidFill>
                  <a:schemeClr val="accent5"/>
                </a:solidFill>
              </a:rPr>
              <a:t> </a:t>
            </a:r>
            <a:r>
              <a:rPr lang="fr-FR" sz="2800" dirty="0"/>
              <a:t>de </a:t>
            </a:r>
            <a:r>
              <a:rPr lang="fr-FR" sz="2800" b="1" u="sng" dirty="0">
                <a:solidFill>
                  <a:schemeClr val="accent5"/>
                </a:solidFill>
              </a:rPr>
              <a:t>longue durée (&gt;3 mois) </a:t>
            </a:r>
            <a:r>
              <a:rPr lang="fr-FR" sz="2800" dirty="0"/>
              <a:t>nécessitant un accès au réseau veineux</a:t>
            </a:r>
          </a:p>
          <a:p>
            <a:pPr marL="0" lvl="1">
              <a:lnSpc>
                <a:spcPct val="120000"/>
              </a:lnSpc>
            </a:pPr>
            <a:r>
              <a:rPr lang="fr-FR" sz="2800" dirty="0"/>
              <a:t>	- Chimiothérapie,</a:t>
            </a:r>
          </a:p>
          <a:p>
            <a:pPr marL="0" lvl="1">
              <a:lnSpc>
                <a:spcPct val="120000"/>
              </a:lnSpc>
            </a:pPr>
            <a:r>
              <a:rPr lang="fr-FR" sz="2800" dirty="0"/>
              <a:t>	- Nutrition parentérale,</a:t>
            </a:r>
          </a:p>
          <a:p>
            <a:pPr marL="0" lvl="1">
              <a:lnSpc>
                <a:spcPct val="120000"/>
              </a:lnSpc>
            </a:pPr>
            <a:r>
              <a:rPr lang="fr-FR" sz="2800" dirty="0"/>
              <a:t>	- Traitement anti-infectieux</a:t>
            </a:r>
          </a:p>
          <a:p>
            <a:pPr marL="0" lvl="1">
              <a:lnSpc>
                <a:spcPct val="120000"/>
              </a:lnSpc>
            </a:pPr>
            <a:endParaRPr lang="fr-FR" sz="1400" dirty="0"/>
          </a:p>
          <a:p>
            <a:pPr marL="0" lvl="1">
              <a:lnSpc>
                <a:spcPct val="120000"/>
              </a:lnSpc>
            </a:pPr>
            <a:r>
              <a:rPr lang="fr-FR" sz="2800" dirty="0"/>
              <a:t>- Meilleures conditions de confort et de sécurité pour le patient et pour l’équipe soignante, par rapport aux cathéters veineux centraux</a:t>
            </a:r>
            <a:endParaRPr lang="fr-FR" sz="2000" dirty="0"/>
          </a:p>
        </p:txBody>
      </p:sp>
      <p:sp>
        <p:nvSpPr>
          <p:cNvPr id="3" name="ZoneTexte 2"/>
          <p:cNvSpPr txBox="1"/>
          <p:nvPr/>
        </p:nvSpPr>
        <p:spPr>
          <a:xfrm>
            <a:off x="2680118" y="0"/>
            <a:ext cx="7305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Quand utiliser une chambre implantable?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8529" y="972105"/>
            <a:ext cx="11394942" cy="5745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dirty="0"/>
              <a:t>- Selon les établissement de santé: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Chirurgien 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Médecin anesthésiste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Voir radiologue</a:t>
            </a:r>
          </a:p>
          <a:p>
            <a:pPr>
              <a:lnSpc>
                <a:spcPct val="120000"/>
              </a:lnSpc>
            </a:pPr>
            <a:endParaRPr lang="fr-FR" sz="2000" dirty="0"/>
          </a:p>
          <a:p>
            <a:pPr>
              <a:lnSpc>
                <a:spcPct val="120000"/>
              </a:lnSpc>
            </a:pPr>
            <a:r>
              <a:rPr lang="fr-FR" sz="2800" dirty="0"/>
              <a:t>- Le plus souvent sous anesthésie locale, parfois sous AG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 </a:t>
            </a:r>
          </a:p>
          <a:p>
            <a:pPr>
              <a:lnSpc>
                <a:spcPct val="120000"/>
              </a:lnSpc>
            </a:pPr>
            <a:r>
              <a:rPr lang="fr-FR" sz="2800" b="1" dirty="0"/>
              <a:t>- Dans une salle à empoussièrement maîtrisé </a:t>
            </a:r>
            <a:r>
              <a:rPr lang="fr-FR" sz="2800" dirty="0"/>
              <a:t>dans des </a:t>
            </a:r>
            <a:r>
              <a:rPr lang="fr-FR" sz="2800" b="1" dirty="0"/>
              <a:t>conditions d’asepsie chirurgicale</a:t>
            </a: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Intervention dure en moyenne 30 minutes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RX de contrôle</a:t>
            </a:r>
            <a:endParaRPr lang="fr-FR" sz="2000" dirty="0"/>
          </a:p>
        </p:txBody>
      </p:sp>
      <p:sp>
        <p:nvSpPr>
          <p:cNvPr id="3" name="ZoneTexte 2"/>
          <p:cNvSpPr txBox="1"/>
          <p:nvPr/>
        </p:nvSpPr>
        <p:spPr>
          <a:xfrm>
            <a:off x="2881818" y="0"/>
            <a:ext cx="6550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Qui pose les chambres implantables?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798460" y="6488668"/>
            <a:ext cx="328968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b="1" i="1" dirty="0" err="1"/>
              <a:t>Lebeaux</a:t>
            </a:r>
            <a:r>
              <a:rPr lang="fr-FR" b="1" i="1" dirty="0"/>
              <a:t> D </a:t>
            </a:r>
            <a:r>
              <a:rPr lang="fr-FR" b="1" dirty="0"/>
              <a:t>et al., </a:t>
            </a:r>
            <a:r>
              <a:rPr lang="fr-FR" b="1" dirty="0" err="1"/>
              <a:t>Medicine</a:t>
            </a:r>
            <a:r>
              <a:rPr lang="fr-FR" b="1" dirty="0"/>
              <a:t>, 2012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30659" y="466811"/>
            <a:ext cx="11730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1728 PAC </a:t>
            </a:r>
            <a:r>
              <a:rPr lang="fr-FR" dirty="0">
                <a:sym typeface="Wingdings" panose="05000000000000000000" pitchFamily="2" charset="2"/>
              </a:rPr>
              <a:t> 72 infections sur PAC (4,2%)  et </a:t>
            </a:r>
            <a:r>
              <a:rPr lang="fr-FR" b="1" dirty="0">
                <a:solidFill>
                  <a:schemeClr val="accent5"/>
                </a:solidFill>
                <a:sym typeface="Wingdings" panose="05000000000000000000" pitchFamily="2" charset="2"/>
              </a:rPr>
              <a:t>2 endocardites </a:t>
            </a:r>
            <a:r>
              <a:rPr lang="fr-FR" dirty="0">
                <a:sym typeface="Wingdings" panose="05000000000000000000" pitchFamily="2" charset="2"/>
              </a:rPr>
              <a:t>(0,12%)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PAC : haut taux de morbidité : </a:t>
            </a:r>
            <a:r>
              <a:rPr lang="fr-FR" dirty="0">
                <a:solidFill>
                  <a:schemeClr val="accent5"/>
                </a:solidFill>
              </a:rPr>
              <a:t>18% de choc septique ou sepsis sévère </a:t>
            </a:r>
            <a:r>
              <a:rPr lang="fr-FR" dirty="0"/>
              <a:t>(mortalité à 12 semaines: 46%)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3398" y="1196752"/>
            <a:ext cx="4752528" cy="528769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661" y="1168690"/>
            <a:ext cx="2829751" cy="56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911927" y="0"/>
            <a:ext cx="76136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200" b="1" dirty="0"/>
              <a:t>Etude observationnelle prospective à Paris, de 2009 à 2010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5850</TotalTime>
  <Words>5602</Words>
  <Application>Microsoft Office PowerPoint</Application>
  <PresentationFormat>Personnalisé</PresentationFormat>
  <Paragraphs>1237</Paragraphs>
  <Slides>142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43" baseType="lpstr">
      <vt:lpstr>Thème Office</vt:lpstr>
      <vt:lpstr>Infections sur dispositifs vasculaires  Cathétérisme veineux et artériel, PICC-Line, Port-à-Cath </vt:lpstr>
      <vt:lpstr>Diapositive 2</vt:lpstr>
      <vt:lpstr>Diapositive 3</vt:lpstr>
      <vt:lpstr>Diapositive 4</vt:lpstr>
      <vt:lpstr>Définitions</vt:lpstr>
      <vt:lpstr>Définitions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Au 03 octobre, 671 établissements ont clôturé (-3%) :</vt:lpstr>
      <vt:lpstr>Diapositive 17</vt:lpstr>
      <vt:lpstr>Diapositive 18</vt:lpstr>
      <vt:lpstr>Les bactériémies liées à un cathéter</vt:lpstr>
      <vt:lpstr>Les bactériémies liées à un cathéter</vt:lpstr>
      <vt:lpstr>Diapositive 21</vt:lpstr>
      <vt:lpstr>Services de REANIMATION (secteur adulte)</vt:lpstr>
      <vt:lpstr>Diapositive 23</vt:lpstr>
      <vt:lpstr>Services d’HEMATOLOGIE (secteur adulte)</vt:lpstr>
      <vt:lpstr>Les bactériémies sur PICC en hémato adulte</vt:lpstr>
      <vt:lpstr>Les bactériémies sur PICC en hémato adulte</vt:lpstr>
      <vt:lpstr>Les bactériémies sur CVC et CCI en hémato adulte</vt:lpstr>
      <vt:lpstr>Services de CANCEROLOGIE (secteur adulte)</vt:lpstr>
      <vt:lpstr>Les bactériémies sur CCI en cancéro adulte</vt:lpstr>
      <vt:lpstr>Les bactériémies sur CCI en cancéro adulte</vt:lpstr>
      <vt:lpstr>Autres services de MEDECINE (secteur adulte)</vt:lpstr>
      <vt:lpstr>Les bactériémies sur CVP en médecine adulte</vt:lpstr>
      <vt:lpstr>Les bactériémies sur MIDline en médecine adulte</vt:lpstr>
      <vt:lpstr>REANIMATION NEONATALE</vt:lpstr>
      <vt:lpstr>Messages clés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Introduction - Prévalence</vt:lpstr>
      <vt:lpstr>Prévention</vt:lpstr>
      <vt:lpstr>Complications</vt:lpstr>
      <vt:lpstr>Diapositive 50</vt:lpstr>
      <vt:lpstr>Diapositive 51</vt:lpstr>
      <vt:lpstr>Diapositive 52</vt:lpstr>
      <vt:lpstr>Diapositive 53</vt:lpstr>
      <vt:lpstr>Diapositive 54</vt:lpstr>
      <vt:lpstr>Diapositive 55</vt:lpstr>
      <vt:lpstr>Diapositive 56</vt:lpstr>
      <vt:lpstr>Diapositive 57</vt:lpstr>
      <vt:lpstr>Différents mécanismes de déconnection</vt:lpstr>
      <vt:lpstr>Diapositive 59</vt:lpstr>
      <vt:lpstr>Diapositive 60</vt:lpstr>
      <vt:lpstr>Diapositive 61</vt:lpstr>
      <vt:lpstr>Diapositive 62</vt:lpstr>
      <vt:lpstr>Fixation du cathéter</vt:lpstr>
      <vt:lpstr>Diapositive 64</vt:lpstr>
      <vt:lpstr>Diapositive 65</vt:lpstr>
      <vt:lpstr>Diapositive 66</vt:lpstr>
      <vt:lpstr>Diapositive 67</vt:lpstr>
      <vt:lpstr>Diapositive 68</vt:lpstr>
      <vt:lpstr>Diapositive 69</vt:lpstr>
      <vt:lpstr>Diapositive 70</vt:lpstr>
      <vt:lpstr>Diapositive 71</vt:lpstr>
      <vt:lpstr>Diapositive 72</vt:lpstr>
      <vt:lpstr>Diapositive 73</vt:lpstr>
      <vt:lpstr>Diapositive 74</vt:lpstr>
      <vt:lpstr>Diapositive 75</vt:lpstr>
      <vt:lpstr>Diapositive 76</vt:lpstr>
      <vt:lpstr>Diapositive 77</vt:lpstr>
      <vt:lpstr>Diapositive 78</vt:lpstr>
      <vt:lpstr>Diapositive 79</vt:lpstr>
      <vt:lpstr>Diapositive 80</vt:lpstr>
      <vt:lpstr>Diapositive 81</vt:lpstr>
      <vt:lpstr>Diapositive 82</vt:lpstr>
      <vt:lpstr>Diapositive 83</vt:lpstr>
      <vt:lpstr>Diapositive 84</vt:lpstr>
      <vt:lpstr>Diapositive 85</vt:lpstr>
      <vt:lpstr>Diapositive 86</vt:lpstr>
      <vt:lpstr>Diapositive 87</vt:lpstr>
      <vt:lpstr>Diapositive 88</vt:lpstr>
      <vt:lpstr>Diapositive 89</vt:lpstr>
      <vt:lpstr>Diapositive 90</vt:lpstr>
      <vt:lpstr>Diapositive 91</vt:lpstr>
      <vt:lpstr>Diapositive 92</vt:lpstr>
      <vt:lpstr>Diapositive 93</vt:lpstr>
      <vt:lpstr>Diapositive 94</vt:lpstr>
      <vt:lpstr>Diapositive 95</vt:lpstr>
      <vt:lpstr>Diapositive 96</vt:lpstr>
      <vt:lpstr>Diapositive 97</vt:lpstr>
      <vt:lpstr>Diapositive 98</vt:lpstr>
      <vt:lpstr>Diapositive 99</vt:lpstr>
      <vt:lpstr>Diapositive 100</vt:lpstr>
      <vt:lpstr>Diapositive 101</vt:lpstr>
      <vt:lpstr>Diapositive 102</vt:lpstr>
      <vt:lpstr>Diapositive 103</vt:lpstr>
      <vt:lpstr>Diapositive 104</vt:lpstr>
      <vt:lpstr>Diapositive 105</vt:lpstr>
      <vt:lpstr>Diapositive 106</vt:lpstr>
      <vt:lpstr>Diapositive 107</vt:lpstr>
      <vt:lpstr>Diapositive 108</vt:lpstr>
      <vt:lpstr>Diapositive 109</vt:lpstr>
      <vt:lpstr>Diapositive 110</vt:lpstr>
      <vt:lpstr>Diapositive 111</vt:lpstr>
      <vt:lpstr>Diapositive 112</vt:lpstr>
      <vt:lpstr>Diapositive 113</vt:lpstr>
      <vt:lpstr>Diapositive 114</vt:lpstr>
      <vt:lpstr>Diapositive 115</vt:lpstr>
      <vt:lpstr>Diapositive 116</vt:lpstr>
      <vt:lpstr>Diapositive 117</vt:lpstr>
      <vt:lpstr>Diapositive 118</vt:lpstr>
      <vt:lpstr>Diapositive 119</vt:lpstr>
      <vt:lpstr>Diapositive 120</vt:lpstr>
      <vt:lpstr>Diapositive 121</vt:lpstr>
      <vt:lpstr>Diapositive 122</vt:lpstr>
      <vt:lpstr>Diapositive 123</vt:lpstr>
      <vt:lpstr>Diapositive 124</vt:lpstr>
      <vt:lpstr>Diapositive 125</vt:lpstr>
      <vt:lpstr>Diapositive 126</vt:lpstr>
      <vt:lpstr>Diapositive 127</vt:lpstr>
      <vt:lpstr>Définitions – verrou antibiotique </vt:lpstr>
      <vt:lpstr>Verrou antibiotique – indications </vt:lpstr>
      <vt:lpstr>Verrou antibiotique – indications </vt:lpstr>
      <vt:lpstr>Verrou antibiotique – contre-indications </vt:lpstr>
      <vt:lpstr>Verrou antibiotique – modalités </vt:lpstr>
      <vt:lpstr>Verrou antibiotique – modalités </vt:lpstr>
      <vt:lpstr>Verrou antibiotique – modalités </vt:lpstr>
      <vt:lpstr>Verrou antibiotique – modalités </vt:lpstr>
      <vt:lpstr>Verrou antibiotique – modalités </vt:lpstr>
      <vt:lpstr>Verrou antibiotique – stratégies thérapeutiques </vt:lpstr>
      <vt:lpstr>Verrou antibiotique – critères d’échec </vt:lpstr>
      <vt:lpstr>Verrou antibiotique – surveillance </vt:lpstr>
      <vt:lpstr>Verrou antibiotique – surveillance </vt:lpstr>
      <vt:lpstr>Critère de réutilisation CIVLD </vt:lpstr>
      <vt:lpstr>Diapositive 142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Prélèvement sanguin</dc:title>
  <dc:creator>LEGIER Sophie</dc:creator>
  <cp:lastModifiedBy>marine.santoriello</cp:lastModifiedBy>
  <cp:revision>243</cp:revision>
  <dcterms:created xsi:type="dcterms:W3CDTF">2018-10-15T13:26:37Z</dcterms:created>
  <dcterms:modified xsi:type="dcterms:W3CDTF">2024-12-04T12:24:54Z</dcterms:modified>
</cp:coreProperties>
</file>