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9" r:id="rId3"/>
    <p:sldId id="257" r:id="rId4"/>
    <p:sldId id="258" r:id="rId5"/>
    <p:sldId id="261" r:id="rId6"/>
    <p:sldId id="269" r:id="rId7"/>
    <p:sldId id="259" r:id="rId8"/>
    <p:sldId id="271" r:id="rId9"/>
    <p:sldId id="270" r:id="rId10"/>
    <p:sldId id="262" r:id="rId11"/>
    <p:sldId id="306" r:id="rId12"/>
    <p:sldId id="305" r:id="rId13"/>
    <p:sldId id="266" r:id="rId14"/>
    <p:sldId id="267" r:id="rId15"/>
    <p:sldId id="300" r:id="rId16"/>
    <p:sldId id="268" r:id="rId17"/>
    <p:sldId id="272" r:id="rId18"/>
    <p:sldId id="273" r:id="rId19"/>
    <p:sldId id="274" r:id="rId20"/>
    <p:sldId id="283" r:id="rId21"/>
    <p:sldId id="303" r:id="rId22"/>
    <p:sldId id="284" r:id="rId23"/>
    <p:sldId id="275" r:id="rId24"/>
    <p:sldId id="276" r:id="rId25"/>
    <p:sldId id="279" r:id="rId26"/>
    <p:sldId id="280" r:id="rId27"/>
    <p:sldId id="301" r:id="rId28"/>
    <p:sldId id="277" r:id="rId29"/>
    <p:sldId id="282" r:id="rId30"/>
    <p:sldId id="298" r:id="rId31"/>
    <p:sldId id="285" r:id="rId32"/>
    <p:sldId id="286" r:id="rId33"/>
    <p:sldId id="287" r:id="rId34"/>
    <p:sldId id="288" r:id="rId35"/>
    <p:sldId id="289" r:id="rId36"/>
    <p:sldId id="260" r:id="rId37"/>
    <p:sldId id="290" r:id="rId38"/>
    <p:sldId id="295" r:id="rId39"/>
    <p:sldId id="296" r:id="rId40"/>
    <p:sldId id="294" r:id="rId41"/>
    <p:sldId id="297" r:id="rId4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0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22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6F61A-6907-491F-961C-1A1DA2E62B6B}" type="datetimeFigureOut">
              <a:rPr lang="fr-FR" smtClean="0"/>
              <a:pPr/>
              <a:t>10/03/2025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BD44-C060-43EA-8E6E-B95286441A1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99763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6F61A-6907-491F-961C-1A1DA2E62B6B}" type="datetimeFigureOut">
              <a:rPr lang="fr-FR" smtClean="0"/>
              <a:pPr/>
              <a:t>10/03/2025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BD44-C060-43EA-8E6E-B95286441A1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20545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6F61A-6907-491F-961C-1A1DA2E62B6B}" type="datetimeFigureOut">
              <a:rPr lang="fr-FR" smtClean="0"/>
              <a:pPr/>
              <a:t>10/03/2025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BD44-C060-43EA-8E6E-B95286441A1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743163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6F61A-6907-491F-961C-1A1DA2E62B6B}" type="datetimeFigureOut">
              <a:rPr lang="fr-FR" smtClean="0"/>
              <a:pPr/>
              <a:t>10/03/2025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BD44-C060-43EA-8E6E-B95286441A1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89126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6F61A-6907-491F-961C-1A1DA2E62B6B}" type="datetimeFigureOut">
              <a:rPr lang="fr-FR" smtClean="0"/>
              <a:pPr/>
              <a:t>10/03/2025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BD44-C060-43EA-8E6E-B95286441A1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3554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6F61A-6907-491F-961C-1A1DA2E62B6B}" type="datetimeFigureOut">
              <a:rPr lang="fr-FR" smtClean="0"/>
              <a:pPr/>
              <a:t>10/03/2025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BD44-C060-43EA-8E6E-B95286441A1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826743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6F61A-6907-491F-961C-1A1DA2E62B6B}" type="datetimeFigureOut">
              <a:rPr lang="fr-FR" smtClean="0"/>
              <a:pPr/>
              <a:t>10/03/2025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BD44-C060-43EA-8E6E-B95286441A1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71138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6F61A-6907-491F-961C-1A1DA2E62B6B}" type="datetimeFigureOut">
              <a:rPr lang="fr-FR" smtClean="0"/>
              <a:pPr/>
              <a:t>10/03/2025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BD44-C060-43EA-8E6E-B95286441A1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20470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6F61A-6907-491F-961C-1A1DA2E62B6B}" type="datetimeFigureOut">
              <a:rPr lang="fr-FR" smtClean="0"/>
              <a:pPr/>
              <a:t>10/03/2025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BD44-C060-43EA-8E6E-B95286441A1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954466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6F61A-6907-491F-961C-1A1DA2E62B6B}" type="datetimeFigureOut">
              <a:rPr lang="fr-FR" smtClean="0"/>
              <a:pPr/>
              <a:t>10/03/2025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BD44-C060-43EA-8E6E-B95286441A1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03420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6F61A-6907-491F-961C-1A1DA2E62B6B}" type="datetimeFigureOut">
              <a:rPr lang="fr-FR" smtClean="0"/>
              <a:pPr/>
              <a:t>10/03/2025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BD44-C060-43EA-8E6E-B95286441A1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05984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6F61A-6907-491F-961C-1A1DA2E62B6B}" type="datetimeFigureOut">
              <a:rPr lang="fr-FR" smtClean="0"/>
              <a:pPr/>
              <a:t>10/03/2025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ABD44-C060-43EA-8E6E-B95286441A1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93902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3236119"/>
            <a:ext cx="9144000" cy="2387600"/>
          </a:xfrm>
        </p:spPr>
        <p:txBody>
          <a:bodyPr/>
          <a:lstStyle/>
          <a:p>
            <a:r>
              <a:rPr lang="fr-FR" dirty="0"/>
              <a:t>Association d’antibiotiques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5807887"/>
            <a:ext cx="9144000" cy="1655762"/>
          </a:xfrm>
        </p:spPr>
        <p:txBody>
          <a:bodyPr/>
          <a:lstStyle/>
          <a:p>
            <a:r>
              <a:rPr lang="fr-FR" dirty="0"/>
              <a:t>Marie </a:t>
            </a:r>
            <a:r>
              <a:rPr lang="fr-FR" dirty="0" err="1"/>
              <a:t>Jumpertz</a:t>
            </a:r>
            <a:r>
              <a:rPr lang="fr-FR" dirty="0"/>
              <a:t> – CCA infectiologie APHM</a:t>
            </a:r>
          </a:p>
          <a:p>
            <a:r>
              <a:rPr lang="fr-FR" dirty="0"/>
              <a:t>marie.jumpertz@ap-hm.fr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8108" y="259497"/>
            <a:ext cx="5925051" cy="417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9310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4"/>
            <a:ext cx="10730023" cy="45591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Après documentation : Penser à désescalader ++</a:t>
            </a:r>
            <a:br>
              <a:rPr lang="fr-FR" dirty="0"/>
            </a:br>
            <a:r>
              <a:rPr lang="fr-FR" dirty="0"/>
              <a:t>(si on ne documente pas de bactérie multirésistantes : réduire le spectre)</a:t>
            </a:r>
            <a:br>
              <a:rPr lang="fr-FR" dirty="0"/>
            </a:b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13383" y="3362146"/>
            <a:ext cx="2758491" cy="2435321"/>
          </a:xfrm>
          <a:prstGeom prst="rect">
            <a:avLst/>
          </a:prstGeom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589764" y="26578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/>
              <a:t>Elargir le spectre - Probabiliste</a:t>
            </a:r>
            <a:endParaRPr lang="fr-FR" b="1" dirty="0"/>
          </a:p>
        </p:txBody>
      </p:sp>
      <p:grpSp>
        <p:nvGrpSpPr>
          <p:cNvPr id="7" name="Groupe 6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8" name="Rectangle 7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Prévenir résistances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Synergie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560969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Elargir le spectre - Documenté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5" name="Rectangle 4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Prévenir résistances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Synergie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Elargir le spectre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A3787C0B-4404-4750-BDE4-EC75326E952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1124" y="1568507"/>
            <a:ext cx="4572520" cy="2129441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xmlns="" id="{3F1BE7B7-111F-4083-8765-88A8651B51A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491" y="3578113"/>
            <a:ext cx="6097642" cy="1858411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xmlns="" id="{1DDA439A-F33E-438B-A4DA-7843F34F843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19637" y="2176632"/>
            <a:ext cx="5572363" cy="304263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D2CB9E30-9B40-4E5E-9CD0-E09191E6A41C}"/>
              </a:ext>
            </a:extLst>
          </p:cNvPr>
          <p:cNvSpPr/>
          <p:nvPr/>
        </p:nvSpPr>
        <p:spPr>
          <a:xfrm flipH="1" flipV="1">
            <a:off x="7726260" y="2097247"/>
            <a:ext cx="58722" cy="209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842C604A-2C9B-491C-9854-A196C265DBA7}"/>
              </a:ext>
            </a:extLst>
          </p:cNvPr>
          <p:cNvSpPr txBox="1"/>
          <p:nvPr/>
        </p:nvSpPr>
        <p:spPr>
          <a:xfrm>
            <a:off x="7633981" y="2128668"/>
            <a:ext cx="1677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2970307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Elargir le spectre - Documenté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9133"/>
          </a:xfrm>
        </p:spPr>
        <p:txBody>
          <a:bodyPr>
            <a:normAutofit/>
          </a:bodyPr>
          <a:lstStyle/>
          <a:p>
            <a:r>
              <a:rPr lang="fr-FR" dirty="0"/>
              <a:t>Documentation d’une infection plurimicrobienne</a:t>
            </a:r>
            <a:endParaRPr lang="fr-FR" sz="2400" dirty="0"/>
          </a:p>
          <a:p>
            <a:pPr marL="457200" indent="-457200">
              <a:buAutoNum type="arabicParenR"/>
            </a:pPr>
            <a:r>
              <a:rPr lang="fr-FR" sz="2400" dirty="0"/>
              <a:t>Attention aux associations toxiques</a:t>
            </a:r>
            <a:br>
              <a:rPr lang="fr-FR" sz="2400" dirty="0"/>
            </a:br>
            <a:r>
              <a:rPr lang="fr-FR" sz="2400" b="1" dirty="0"/>
              <a:t>Tazocilline + Vancomycine et IRA</a:t>
            </a:r>
            <a:r>
              <a:rPr lang="fr-FR" sz="2400" dirty="0"/>
              <a:t/>
            </a:r>
            <a:br>
              <a:rPr lang="fr-FR" sz="2400" dirty="0"/>
            </a:b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06406" y="2577438"/>
            <a:ext cx="4542857" cy="341756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3493" y="6131642"/>
            <a:ext cx="6108681" cy="38805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1589" y="3725149"/>
            <a:ext cx="4118515" cy="2885456"/>
          </a:xfrm>
          <a:prstGeom prst="rect">
            <a:avLst/>
          </a:prstGeom>
        </p:spPr>
      </p:pic>
      <p:grpSp>
        <p:nvGrpSpPr>
          <p:cNvPr id="7" name="Groupe 6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8" name="Rectangle 7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Prévenir résistances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Synergie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5402765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Elargir le spectre - Documenté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9133"/>
          </a:xfrm>
        </p:spPr>
        <p:txBody>
          <a:bodyPr>
            <a:normAutofit/>
          </a:bodyPr>
          <a:lstStyle/>
          <a:p>
            <a:r>
              <a:rPr lang="fr-FR" dirty="0"/>
              <a:t>Documentation d’une infection plurimicrobienne</a:t>
            </a:r>
            <a:endParaRPr lang="fr-FR" sz="2400" dirty="0"/>
          </a:p>
          <a:p>
            <a:pPr marL="457200" indent="-457200">
              <a:buAutoNum type="arabicParenR"/>
            </a:pPr>
            <a:r>
              <a:rPr lang="fr-FR" sz="2400" dirty="0"/>
              <a:t>Attention aux associations toxiques</a:t>
            </a:r>
          </a:p>
          <a:p>
            <a:pPr marL="457200" indent="-457200">
              <a:buAutoNum type="arabicParenR"/>
            </a:pPr>
            <a:r>
              <a:rPr lang="fr-FR" sz="2400" dirty="0"/>
              <a:t>Bonne diffusion de tous les antibiotiques utilisés dans le site visé</a:t>
            </a:r>
            <a:br>
              <a:rPr lang="fr-FR" sz="2400" dirty="0"/>
            </a:br>
            <a:endParaRPr lang="fr-FR" dirty="0"/>
          </a:p>
        </p:txBody>
      </p:sp>
      <p:grpSp>
        <p:nvGrpSpPr>
          <p:cNvPr id="4" name="Groupe 3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5" name="Rectangle 4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Prévenir résistances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Synergie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730676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Elargir le spectre - Documenté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9133"/>
          </a:xfrm>
        </p:spPr>
        <p:txBody>
          <a:bodyPr>
            <a:normAutofit/>
          </a:bodyPr>
          <a:lstStyle/>
          <a:p>
            <a:r>
              <a:rPr lang="fr-FR" dirty="0"/>
              <a:t>Documentation d’une infection plurimicrobienne</a:t>
            </a:r>
            <a:endParaRPr lang="fr-FR" sz="2400" dirty="0"/>
          </a:p>
          <a:p>
            <a:pPr marL="457200" indent="-457200">
              <a:buAutoNum type="arabicParenR"/>
            </a:pPr>
            <a:r>
              <a:rPr lang="fr-FR" sz="2400" dirty="0"/>
              <a:t>Attention aux associations toxiques</a:t>
            </a:r>
          </a:p>
          <a:p>
            <a:pPr marL="457200" indent="-457200">
              <a:buAutoNum type="arabicParenR"/>
            </a:pPr>
            <a:r>
              <a:rPr lang="fr-FR" sz="2400" dirty="0"/>
              <a:t>Bonne diffusion de tous les antibiotiques utilisés dans le site visé</a:t>
            </a:r>
          </a:p>
          <a:p>
            <a:pPr marL="457200" indent="-457200">
              <a:buAutoNum type="arabicParenR"/>
            </a:pPr>
            <a:r>
              <a:rPr lang="fr-FR" sz="2400" dirty="0"/>
              <a:t>Spectre le plus étroit possible</a:t>
            </a:r>
            <a:br>
              <a:rPr lang="fr-FR" sz="2400" dirty="0"/>
            </a:br>
            <a:endParaRPr lang="fr-FR" dirty="0"/>
          </a:p>
        </p:txBody>
      </p:sp>
      <p:grpSp>
        <p:nvGrpSpPr>
          <p:cNvPr id="4" name="Groupe 3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5" name="Rectangle 4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Prévenir résistances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Synergie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996500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Aminoside + B-</a:t>
            </a:r>
            <a:r>
              <a:rPr lang="fr-FR" b="1" dirty="0" err="1"/>
              <a:t>lactamines</a:t>
            </a:r>
            <a:r>
              <a:rPr lang="fr-FR" b="1" dirty="0"/>
              <a:t> </a:t>
            </a:r>
            <a:r>
              <a:rPr lang="fr-FR" dirty="0"/>
              <a:t>: augmentation de la </a:t>
            </a:r>
            <a:r>
              <a:rPr lang="fr-FR" dirty="0" err="1"/>
              <a:t>bactéricidie</a:t>
            </a:r>
            <a:endParaRPr lang="fr-FR" dirty="0"/>
          </a:p>
          <a:p>
            <a:pPr>
              <a:buFont typeface="Wingdings" panose="05000000000000000000" pitchFamily="2" charset="2"/>
              <a:buChar char="Ø"/>
            </a:pPr>
            <a:r>
              <a:rPr lang="fr-FR" dirty="0"/>
              <a:t>Situations d’urgences (sepsis sévère/ choc septique)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dirty="0"/>
              <a:t>Et parfois bactériémies prolongées (endocardite à </a:t>
            </a:r>
            <a:r>
              <a:rPr lang="fr-FR" i="1" dirty="0"/>
              <a:t>S. aureus</a:t>
            </a:r>
            <a:r>
              <a:rPr lang="fr-FR" dirty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endParaRPr lang="fr-FR" dirty="0"/>
          </a:p>
          <a:p>
            <a:pPr marL="0" indent="0">
              <a:buNone/>
            </a:pPr>
            <a:r>
              <a:rPr lang="fr-FR" dirty="0"/>
              <a:t>Ex : choc septique à porte d’entrée urinaire</a:t>
            </a:r>
            <a:br>
              <a:rPr lang="fr-FR" dirty="0"/>
            </a:br>
            <a:r>
              <a:rPr lang="fr-FR" dirty="0"/>
              <a:t>si par de FDR BLSE : </a:t>
            </a:r>
            <a:r>
              <a:rPr lang="fr-FR" b="1" dirty="0"/>
              <a:t>C3G + aminoside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5" name="Rectangle 4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Prévenir résistances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Synergie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  <p:sp>
        <p:nvSpPr>
          <p:cNvPr id="10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Synergie d’antibiotique - </a:t>
            </a:r>
            <a:r>
              <a:rPr lang="fr-FR" b="1" dirty="0" err="1"/>
              <a:t>bactéricidie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35210355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161" y="2258167"/>
            <a:ext cx="1203349" cy="1564353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48939" y="1410770"/>
            <a:ext cx="10515600" cy="4559133"/>
          </a:xfrm>
        </p:spPr>
        <p:txBody>
          <a:bodyPr>
            <a:normAutofit/>
          </a:bodyPr>
          <a:lstStyle/>
          <a:p>
            <a:r>
              <a:rPr lang="fr-FR" sz="2400" b="1" dirty="0"/>
              <a:t>Aminosides</a:t>
            </a:r>
          </a:p>
          <a:p>
            <a:pPr marL="0" indent="0">
              <a:buNone/>
            </a:pPr>
            <a:r>
              <a:rPr lang="fr-FR" sz="2400" dirty="0"/>
              <a:t>Synergie avec beta-</a:t>
            </a:r>
            <a:r>
              <a:rPr lang="fr-FR" sz="2400" dirty="0" err="1"/>
              <a:t>lactamine</a:t>
            </a:r>
            <a:r>
              <a:rPr lang="fr-FR" sz="2400" dirty="0"/>
              <a:t> mais….</a:t>
            </a:r>
            <a:br>
              <a:rPr lang="fr-FR" sz="2400" dirty="0"/>
            </a:br>
            <a:endParaRPr lang="fr-FR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Synergie d’antibiotique - </a:t>
            </a:r>
            <a:r>
              <a:rPr lang="fr-FR" b="1" dirty="0" err="1"/>
              <a:t>bactéricidie</a:t>
            </a:r>
            <a:endParaRPr lang="fr-FR" b="1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3994" y="3093676"/>
            <a:ext cx="3762193" cy="3260567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360645" y="3603073"/>
            <a:ext cx="1430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Sepsis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9211" y="1158333"/>
            <a:ext cx="3094261" cy="281407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52418" y="548222"/>
            <a:ext cx="1198887" cy="1096854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7044" y="4107038"/>
            <a:ext cx="2917404" cy="241613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78864" y="4702824"/>
            <a:ext cx="1267079" cy="1267079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9378864" y="5984911"/>
            <a:ext cx="1430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Endocardite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10427217" y="1586050"/>
            <a:ext cx="1910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Pneumopathie/ Neutropénie</a:t>
            </a:r>
          </a:p>
        </p:txBody>
      </p:sp>
      <p:grpSp>
        <p:nvGrpSpPr>
          <p:cNvPr id="16" name="Groupe 15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17" name="Rectangle 16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Prévenir résistances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Synergie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9660416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9133"/>
          </a:xfrm>
        </p:spPr>
        <p:txBody>
          <a:bodyPr>
            <a:normAutofit/>
          </a:bodyPr>
          <a:lstStyle/>
          <a:p>
            <a:r>
              <a:rPr lang="fr-FR" sz="2400" b="1" dirty="0"/>
              <a:t>Aminosides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7688" y="2538334"/>
            <a:ext cx="4556610" cy="221407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9360" y="1978328"/>
            <a:ext cx="3921173" cy="159852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1479" y="5241597"/>
            <a:ext cx="6992326" cy="114316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3784" y="3866147"/>
            <a:ext cx="5623993" cy="908080"/>
          </a:xfrm>
          <a:prstGeom prst="rect">
            <a:avLst/>
          </a:prstGeom>
        </p:spPr>
      </p:pic>
      <p:sp>
        <p:nvSpPr>
          <p:cNvPr id="9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/>
              <a:t>Synergie d’antibiotique - bactéricidie</a:t>
            </a:r>
            <a:endParaRPr lang="fr-FR" b="1" dirty="0"/>
          </a:p>
        </p:txBody>
      </p:sp>
      <p:grpSp>
        <p:nvGrpSpPr>
          <p:cNvPr id="8" name="Groupe 7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10" name="Rectangle 9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Prévenir résistances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Synergie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2064449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9133"/>
          </a:xfrm>
        </p:spPr>
        <p:txBody>
          <a:bodyPr>
            <a:normAutofit/>
          </a:bodyPr>
          <a:lstStyle/>
          <a:p>
            <a:r>
              <a:rPr lang="fr-FR" sz="2400" b="1" dirty="0"/>
              <a:t>Aminosides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7688" y="2538334"/>
            <a:ext cx="4556610" cy="221407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9360" y="1978328"/>
            <a:ext cx="3921173" cy="159852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1479" y="5241597"/>
            <a:ext cx="6992326" cy="114316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3784" y="3866147"/>
            <a:ext cx="5623993" cy="90808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3102232" y="3071876"/>
            <a:ext cx="6439194" cy="1477328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b="1" dirty="0"/>
              <a:t>Pas de bénéfice sur la guérison/ sur la mortalité</a:t>
            </a:r>
          </a:p>
          <a:p>
            <a:pPr algn="ctr">
              <a:lnSpc>
                <a:spcPct val="200000"/>
              </a:lnSpc>
            </a:pPr>
            <a:r>
              <a:rPr lang="fr-FR" b="1" dirty="0"/>
              <a:t>Mais modalité d’administration des aminosides ??</a:t>
            </a:r>
          </a:p>
          <a:p>
            <a:endParaRPr lang="fr-FR" dirty="0"/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/>
              <a:t>Synergie d’antibiotique - bactéricidie</a:t>
            </a:r>
            <a:endParaRPr lang="fr-FR" b="1" dirty="0"/>
          </a:p>
        </p:txBody>
      </p:sp>
      <p:grpSp>
        <p:nvGrpSpPr>
          <p:cNvPr id="9" name="Groupe 8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11" name="Rectangle 10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Prévenir résistances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Synergie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7208063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4523" y="85207"/>
            <a:ext cx="10515600" cy="1325563"/>
          </a:xfrm>
        </p:spPr>
        <p:txBody>
          <a:bodyPr/>
          <a:lstStyle/>
          <a:p>
            <a:r>
              <a:rPr lang="fr-FR" b="1" dirty="0"/>
              <a:t>Synergie d’antibiotique - </a:t>
            </a:r>
            <a:r>
              <a:rPr lang="fr-FR" b="1" dirty="0" err="1"/>
              <a:t>bactéricidie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9133"/>
          </a:xfrm>
        </p:spPr>
        <p:txBody>
          <a:bodyPr>
            <a:normAutofit/>
          </a:bodyPr>
          <a:lstStyle/>
          <a:p>
            <a:r>
              <a:rPr lang="fr-FR" sz="2400" b="1" dirty="0"/>
              <a:t>Aminosides + </a:t>
            </a:r>
            <a:r>
              <a:rPr lang="fr-FR" sz="2400" b="1" dirty="0" err="1"/>
              <a:t>Bétalactamines</a:t>
            </a:r>
            <a:endParaRPr lang="fr-FR" sz="2400" b="1" dirty="0"/>
          </a:p>
          <a:p>
            <a:pPr marL="0" indent="0">
              <a:buNone/>
            </a:pPr>
            <a:r>
              <a:rPr lang="fr-FR" sz="2400" dirty="0"/>
              <a:t>Si choc septique</a:t>
            </a:r>
          </a:p>
          <a:p>
            <a:pPr marL="0" indent="0">
              <a:buNone/>
            </a:pPr>
            <a:r>
              <a:rPr lang="fr-FR" sz="2400" dirty="0"/>
              <a:t>Sur des durées courtes (1 à 3 doses)</a:t>
            </a:r>
          </a:p>
          <a:p>
            <a:pPr marL="0" indent="0">
              <a:buNone/>
            </a:pPr>
            <a:r>
              <a:rPr lang="fr-FR" sz="2400" dirty="0"/>
              <a:t>Attention à l’intervalle thérapeutique</a:t>
            </a:r>
          </a:p>
          <a:p>
            <a:pPr marL="0" indent="0">
              <a:buNone/>
            </a:pPr>
            <a:endParaRPr lang="fr-FR" sz="24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8833" y="1221607"/>
            <a:ext cx="4301290" cy="543285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46" y="5144790"/>
            <a:ext cx="2509468" cy="102302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708833" y="3681440"/>
            <a:ext cx="3694922" cy="51318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6708833" y="4888198"/>
            <a:ext cx="3694922" cy="51318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" name="Groupe 7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9" name="Rectangle 8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Prévenir résistances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Synergie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27623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FR" dirty="0"/>
              <a:t>Penser comme un infectiologue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771190" y="4117413"/>
            <a:ext cx="5116010" cy="2364410"/>
          </a:xfrm>
          <a:ln w="2540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fr-FR" sz="1600" dirty="0"/>
              <a:t>Quel </a:t>
            </a:r>
            <a:r>
              <a:rPr lang="fr-FR" sz="1600" b="1" dirty="0"/>
              <a:t>site</a:t>
            </a:r>
            <a:r>
              <a:rPr lang="fr-FR" sz="1600" dirty="0"/>
              <a:t> infectieux ? </a:t>
            </a:r>
          </a:p>
          <a:p>
            <a:r>
              <a:rPr lang="fr-FR" sz="1600" dirty="0"/>
              <a:t>Quelles </a:t>
            </a:r>
            <a:r>
              <a:rPr lang="fr-FR" sz="1600" b="1" dirty="0"/>
              <a:t>bactéries</a:t>
            </a:r>
            <a:r>
              <a:rPr lang="fr-FR" sz="1600" dirty="0"/>
              <a:t> suspectées ? </a:t>
            </a:r>
          </a:p>
          <a:p>
            <a:r>
              <a:rPr lang="fr-FR" sz="1600" dirty="0"/>
              <a:t>Quel(s) </a:t>
            </a:r>
            <a:r>
              <a:rPr lang="fr-FR" sz="1600" b="1" dirty="0"/>
              <a:t>antibiotique(s)</a:t>
            </a:r>
            <a:r>
              <a:rPr lang="fr-FR" sz="1600" dirty="0"/>
              <a:t> (probabiliste ou adapté)</a:t>
            </a:r>
            <a:br>
              <a:rPr lang="fr-FR" sz="1600" dirty="0"/>
            </a:br>
            <a:r>
              <a:rPr lang="fr-FR" sz="1600" dirty="0"/>
              <a:t>- pour la meilleure couverture des pathogènes suspectés</a:t>
            </a:r>
            <a:br>
              <a:rPr lang="fr-FR" sz="1600" dirty="0"/>
            </a:br>
            <a:r>
              <a:rPr lang="fr-FR" sz="1600" dirty="0"/>
              <a:t>- </a:t>
            </a:r>
            <a:r>
              <a:rPr lang="fr-FR" sz="1600" b="1" dirty="0"/>
              <a:t>diffusant</a:t>
            </a:r>
            <a:r>
              <a:rPr lang="fr-FR" sz="1600" dirty="0"/>
              <a:t> au site infectieux</a:t>
            </a:r>
            <a:br>
              <a:rPr lang="fr-FR" sz="1600" dirty="0"/>
            </a:br>
            <a:r>
              <a:rPr lang="fr-FR" sz="1600" dirty="0"/>
              <a:t>- avec </a:t>
            </a:r>
            <a:r>
              <a:rPr lang="fr-FR" sz="1600" b="1" dirty="0"/>
              <a:t>le moins d’EI </a:t>
            </a:r>
            <a:r>
              <a:rPr lang="fr-FR" sz="1600" dirty="0"/>
              <a:t>possibles </a:t>
            </a:r>
            <a:br>
              <a:rPr lang="fr-FR" sz="1600" dirty="0"/>
            </a:br>
            <a:r>
              <a:rPr lang="fr-FR" sz="1600" dirty="0"/>
              <a:t>- et le </a:t>
            </a:r>
            <a:r>
              <a:rPr lang="fr-FR" sz="1600" b="1" dirty="0"/>
              <a:t>spectre le plus étroit </a:t>
            </a:r>
            <a:r>
              <a:rPr lang="fr-FR" sz="1600" dirty="0"/>
              <a:t>possible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4816997" y="1325563"/>
            <a:ext cx="1954193" cy="456938"/>
          </a:xfrm>
          <a:prstGeom prst="rect">
            <a:avLst/>
          </a:prstGeom>
          <a:ln w="25400"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1600" dirty="0"/>
              <a:t>Y </a:t>
            </a:r>
            <a:r>
              <a:rPr lang="fr-FR" sz="1600" dirty="0" err="1"/>
              <a:t>a-t-il</a:t>
            </a:r>
            <a:r>
              <a:rPr lang="fr-FR" sz="1600" dirty="0"/>
              <a:t> une urgence ?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3705828" y="2186370"/>
            <a:ext cx="3864015" cy="1262885"/>
          </a:xfrm>
          <a:prstGeom prst="rect">
            <a:avLst/>
          </a:prstGeom>
          <a:ln w="25400"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Purpura </a:t>
            </a:r>
            <a:r>
              <a:rPr lang="fr-FR" sz="1600" dirty="0" err="1"/>
              <a:t>fulminans</a:t>
            </a:r>
            <a:endParaRPr lang="fr-FR" sz="1600" dirty="0"/>
          </a:p>
          <a:p>
            <a:r>
              <a:rPr lang="fr-FR" sz="1600" dirty="0"/>
              <a:t>Choc septique, gravité neuro ou </a:t>
            </a:r>
            <a:r>
              <a:rPr lang="fr-FR" sz="1600" dirty="0" err="1"/>
              <a:t>respi</a:t>
            </a:r>
            <a:endParaRPr lang="fr-FR" sz="1600" dirty="0"/>
          </a:p>
          <a:p>
            <a:r>
              <a:rPr lang="fr-FR" sz="1600" dirty="0"/>
              <a:t>Neutropénie/ splénectomie fébrile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756213" y="4117413"/>
            <a:ext cx="3864015" cy="1297610"/>
          </a:xfrm>
          <a:prstGeom prst="rect">
            <a:avLst/>
          </a:prstGeom>
          <a:ln w="25400"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Examen clinique rapide puis </a:t>
            </a:r>
          </a:p>
          <a:p>
            <a:r>
              <a:rPr lang="fr-FR" sz="1600" dirty="0"/>
              <a:t>Traitement </a:t>
            </a:r>
            <a:r>
              <a:rPr lang="fr-FR" sz="1600" b="1" dirty="0"/>
              <a:t>probabiliste bactéricide large</a:t>
            </a:r>
            <a:r>
              <a:rPr lang="fr-FR" sz="1600" dirty="0"/>
              <a:t/>
            </a:r>
            <a:br>
              <a:rPr lang="fr-FR" sz="1600" dirty="0"/>
            </a:br>
            <a:r>
              <a:rPr lang="fr-FR" sz="1600" dirty="0"/>
              <a:t>( = TOUT couvrir), </a:t>
            </a:r>
          </a:p>
          <a:p>
            <a:r>
              <a:rPr lang="fr-FR" sz="1600" dirty="0"/>
              <a:t>si possible après premiers prélèvements</a:t>
            </a: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8352098" y="3326396"/>
            <a:ext cx="1954193" cy="456938"/>
          </a:xfrm>
          <a:prstGeom prst="rect">
            <a:avLst/>
          </a:prstGeom>
          <a:ln w="25400"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1600" dirty="0"/>
              <a:t>On a le temps de réfléchir</a:t>
            </a:r>
          </a:p>
        </p:txBody>
      </p:sp>
      <p:cxnSp>
        <p:nvCxnSpPr>
          <p:cNvPr id="9" name="Connecteur droit avec flèche 8"/>
          <p:cNvCxnSpPr>
            <a:stCxn id="4" idx="2"/>
          </p:cNvCxnSpPr>
          <p:nvPr/>
        </p:nvCxnSpPr>
        <p:spPr>
          <a:xfrm flipH="1">
            <a:off x="5794093" y="1782501"/>
            <a:ext cx="1" cy="40386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>
            <a:stCxn id="11" idx="2"/>
          </p:cNvCxnSpPr>
          <p:nvPr/>
        </p:nvCxnSpPr>
        <p:spPr>
          <a:xfrm>
            <a:off x="2149995" y="3354709"/>
            <a:ext cx="0" cy="7627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1172898" y="2897771"/>
            <a:ext cx="1954193" cy="456938"/>
          </a:xfrm>
          <a:prstGeom prst="rect">
            <a:avLst/>
          </a:prstGeom>
          <a:ln w="25400"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1600" dirty="0"/>
              <a:t>Oui</a:t>
            </a: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8352097" y="2589343"/>
            <a:ext cx="1954193" cy="456938"/>
          </a:xfrm>
          <a:prstGeom prst="rect">
            <a:avLst/>
          </a:prstGeom>
          <a:ln w="25400"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1600" dirty="0"/>
              <a:t>Non</a:t>
            </a:r>
          </a:p>
        </p:txBody>
      </p:sp>
      <p:cxnSp>
        <p:nvCxnSpPr>
          <p:cNvPr id="15" name="Connecteur droit avec flèche 14"/>
          <p:cNvCxnSpPr>
            <a:endCxn id="7" idx="0"/>
          </p:cNvCxnSpPr>
          <p:nvPr/>
        </p:nvCxnSpPr>
        <p:spPr>
          <a:xfrm>
            <a:off x="9329193" y="3046281"/>
            <a:ext cx="2" cy="28011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>
            <a:endCxn id="3" idx="0"/>
          </p:cNvCxnSpPr>
          <p:nvPr/>
        </p:nvCxnSpPr>
        <p:spPr>
          <a:xfrm>
            <a:off x="9329191" y="3776221"/>
            <a:ext cx="4" cy="34119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 flipH="1">
            <a:off x="3127091" y="2986182"/>
            <a:ext cx="488544" cy="6009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>
            <a:off x="7614939" y="2581430"/>
            <a:ext cx="692061" cy="28011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689524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4523" y="85207"/>
            <a:ext cx="10515600" cy="1325563"/>
          </a:xfrm>
        </p:spPr>
        <p:txBody>
          <a:bodyPr/>
          <a:lstStyle/>
          <a:p>
            <a:r>
              <a:rPr lang="fr-FR" b="1" dirty="0"/>
              <a:t>Synergie d’antibiotique - </a:t>
            </a:r>
            <a:r>
              <a:rPr lang="fr-FR" b="1" dirty="0" err="1"/>
              <a:t>bactéricidie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65234" y="1689948"/>
            <a:ext cx="10515600" cy="4559133"/>
          </a:xfrm>
        </p:spPr>
        <p:txBody>
          <a:bodyPr>
            <a:normAutofit/>
          </a:bodyPr>
          <a:lstStyle/>
          <a:p>
            <a:r>
              <a:rPr lang="fr-FR" sz="2400" b="1" dirty="0"/>
              <a:t>Endocardites à entérocoque</a:t>
            </a:r>
            <a:br>
              <a:rPr lang="fr-FR" sz="2400" b="1" dirty="0"/>
            </a:br>
            <a:r>
              <a:rPr lang="fr-FR" sz="2400" dirty="0"/>
              <a:t>Entérocoques : résistances naturelles aux C3G </a:t>
            </a:r>
            <a:br>
              <a:rPr lang="fr-FR" sz="2400" dirty="0"/>
            </a:br>
            <a:r>
              <a:rPr lang="fr-FR" sz="2400" dirty="0"/>
              <a:t>mais…</a:t>
            </a:r>
          </a:p>
        </p:txBody>
      </p:sp>
      <p:grpSp>
        <p:nvGrpSpPr>
          <p:cNvPr id="6" name="Groupe 5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7" name="Rectangle 6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Prévenir résistances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Synergie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0757" y="3317707"/>
            <a:ext cx="10829925" cy="306705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64648" y="1689948"/>
            <a:ext cx="4173900" cy="107889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763407" y="4360423"/>
            <a:ext cx="1907627" cy="49080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4670494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4523" y="85207"/>
            <a:ext cx="10515600" cy="1325563"/>
          </a:xfrm>
        </p:spPr>
        <p:txBody>
          <a:bodyPr/>
          <a:lstStyle/>
          <a:p>
            <a:r>
              <a:rPr lang="fr-FR" b="1" dirty="0"/>
              <a:t>Synergie d’antibiotique - </a:t>
            </a:r>
            <a:r>
              <a:rPr lang="fr-FR" b="1" dirty="0" err="1"/>
              <a:t>bactéricidie</a:t>
            </a:r>
            <a:endParaRPr lang="fr-FR" b="1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97440" y="1825624"/>
            <a:ext cx="2343477" cy="2029108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0030" y="4141765"/>
            <a:ext cx="8745170" cy="2657846"/>
          </a:xfrm>
          <a:prstGeom prst="rect">
            <a:avLst/>
          </a:prstGeom>
        </p:spPr>
      </p:pic>
      <p:grpSp>
        <p:nvGrpSpPr>
          <p:cNvPr id="6" name="Groupe 5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7" name="Rectangle 6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Prévenir résistances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Synergie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  <p:sp>
        <p:nvSpPr>
          <p:cNvPr id="14" name="Ellipse 13"/>
          <p:cNvSpPr/>
          <p:nvPr/>
        </p:nvSpPr>
        <p:spPr>
          <a:xfrm>
            <a:off x="8229600" y="2526788"/>
            <a:ext cx="632782" cy="5474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/>
          <p:cNvSpPr/>
          <p:nvPr/>
        </p:nvSpPr>
        <p:spPr>
          <a:xfrm>
            <a:off x="7725103" y="2320417"/>
            <a:ext cx="1137279" cy="943045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>
          <a:xfrm>
            <a:off x="365234" y="1689948"/>
            <a:ext cx="10515600" cy="4559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b="1" dirty="0"/>
              <a:t>Endocardites à entérocoque</a:t>
            </a:r>
            <a:br>
              <a:rPr lang="fr-FR" sz="2400" b="1" dirty="0"/>
            </a:br>
            <a:r>
              <a:rPr lang="fr-FR" sz="2400" dirty="0"/>
              <a:t>Synergie </a:t>
            </a:r>
            <a:r>
              <a:rPr lang="fr-FR" sz="2400" dirty="0" err="1"/>
              <a:t>Amox</a:t>
            </a:r>
            <a:r>
              <a:rPr lang="fr-FR" sz="2400" dirty="0"/>
              <a:t> – C3G sur entérocoque</a:t>
            </a:r>
            <a:br>
              <a:rPr lang="fr-FR" sz="2400" dirty="0"/>
            </a:br>
            <a:r>
              <a:rPr lang="fr-FR" sz="2400" dirty="0"/>
              <a:t>Et diminution des EI / gentamycine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xmlns="" val="358172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4523" y="85207"/>
            <a:ext cx="10515600" cy="1325563"/>
          </a:xfrm>
        </p:spPr>
        <p:txBody>
          <a:bodyPr/>
          <a:lstStyle/>
          <a:p>
            <a:r>
              <a:rPr lang="fr-FR" b="1" dirty="0"/>
              <a:t>Synergie d’antibiotique - </a:t>
            </a:r>
            <a:r>
              <a:rPr lang="fr-FR" b="1" dirty="0" err="1"/>
              <a:t>bactéricidie</a:t>
            </a:r>
            <a:endParaRPr lang="fr-FR" b="1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523" y="305625"/>
            <a:ext cx="10077224" cy="655237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097" y="6648421"/>
            <a:ext cx="11660227" cy="209579"/>
          </a:xfrm>
          <a:prstGeom prst="rect">
            <a:avLst/>
          </a:prstGeom>
        </p:spPr>
      </p:pic>
      <p:grpSp>
        <p:nvGrpSpPr>
          <p:cNvPr id="6" name="Groupe 5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7" name="Rectangle 6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Prévenir résistances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Synergie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1617633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9133"/>
          </a:xfrm>
        </p:spPr>
        <p:txBody>
          <a:bodyPr>
            <a:normAutofit/>
          </a:bodyPr>
          <a:lstStyle/>
          <a:p>
            <a:r>
              <a:rPr lang="fr-FR" dirty="0"/>
              <a:t>Pour </a:t>
            </a:r>
            <a:r>
              <a:rPr lang="fr-FR" b="1" dirty="0"/>
              <a:t>certains antibiotiques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ex : </a:t>
            </a:r>
            <a:r>
              <a:rPr lang="fr-FR" b="1" dirty="0"/>
              <a:t>FQ + </a:t>
            </a:r>
            <a:r>
              <a:rPr lang="fr-FR" b="1" dirty="0" err="1"/>
              <a:t>Rifam</a:t>
            </a:r>
            <a:r>
              <a:rPr lang="fr-FR" b="1" dirty="0"/>
              <a:t> </a:t>
            </a:r>
            <a:r>
              <a:rPr lang="fr-FR" dirty="0"/>
              <a:t>dans infection de prothèse à </a:t>
            </a:r>
            <a:r>
              <a:rPr lang="fr-FR" i="1" dirty="0"/>
              <a:t>S. aureus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En relai après 1ere ligne IV, associé à une diminution de l’inoculum (chirurgie ++)</a:t>
            </a:r>
            <a:br>
              <a:rPr lang="fr-FR" dirty="0"/>
            </a:br>
            <a:endParaRPr lang="fr-FR" dirty="0"/>
          </a:p>
          <a:p>
            <a:r>
              <a:rPr lang="fr-FR" b="1" dirty="0"/>
              <a:t>Rifampicine</a:t>
            </a:r>
            <a:r>
              <a:rPr lang="fr-FR" dirty="0"/>
              <a:t> : pas de monothérapie</a:t>
            </a:r>
            <a:br>
              <a:rPr lang="fr-FR" dirty="0"/>
            </a:br>
            <a:r>
              <a:rPr lang="fr-FR" b="1" dirty="0"/>
              <a:t>FQ</a:t>
            </a:r>
            <a:r>
              <a:rPr lang="fr-FR" dirty="0"/>
              <a:t> : pas seul si inoculum non contrôlé</a:t>
            </a:r>
            <a:br>
              <a:rPr lang="fr-FR" dirty="0"/>
            </a:br>
            <a:r>
              <a:rPr lang="fr-FR" b="1" dirty="0"/>
              <a:t>Aminoside</a:t>
            </a:r>
            <a:r>
              <a:rPr lang="fr-FR" dirty="0"/>
              <a:t> : pas seul (sauf certaines IU)</a:t>
            </a:r>
          </a:p>
          <a:p>
            <a:endParaRPr lang="fr-FR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Limiter émergence résistance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61750" y="3588483"/>
            <a:ext cx="4778811" cy="2428269"/>
          </a:xfrm>
          <a:prstGeom prst="rect">
            <a:avLst/>
          </a:prstGeom>
        </p:spPr>
      </p:pic>
      <p:grpSp>
        <p:nvGrpSpPr>
          <p:cNvPr id="6" name="Groupe 5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7" name="Rectangle 6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Prévenir résistances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28984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75649" y="1310976"/>
            <a:ext cx="10515600" cy="4559133"/>
          </a:xfrm>
        </p:spPr>
        <p:txBody>
          <a:bodyPr>
            <a:normAutofit/>
          </a:bodyPr>
          <a:lstStyle/>
          <a:p>
            <a:r>
              <a:rPr lang="fr-FR" dirty="0"/>
              <a:t>Pour certains antibiotiques</a:t>
            </a:r>
          </a:p>
          <a:p>
            <a:r>
              <a:rPr lang="fr-FR" dirty="0"/>
              <a:t>Pour </a:t>
            </a:r>
            <a:r>
              <a:rPr lang="fr-FR" b="1" dirty="0"/>
              <a:t>certaines bactéries</a:t>
            </a:r>
            <a:br>
              <a:rPr lang="fr-FR" b="1" dirty="0"/>
            </a:br>
            <a:r>
              <a:rPr lang="fr-FR" b="1" i="1" dirty="0"/>
              <a:t>M. </a:t>
            </a:r>
            <a:r>
              <a:rPr lang="fr-FR" b="1" i="1" dirty="0" err="1"/>
              <a:t>tuberculosis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Résistances naturelle INH (1/10^6) et </a:t>
            </a:r>
            <a:br>
              <a:rPr lang="fr-FR" dirty="0"/>
            </a:br>
            <a:r>
              <a:rPr lang="fr-FR" dirty="0"/>
              <a:t>RIF (1/10^8)</a:t>
            </a: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Limiter émergence résistance</a:t>
            </a:r>
          </a:p>
        </p:txBody>
      </p:sp>
      <p:grpSp>
        <p:nvGrpSpPr>
          <p:cNvPr id="37" name="Groupe 36"/>
          <p:cNvGrpSpPr/>
          <p:nvPr/>
        </p:nvGrpSpPr>
        <p:grpSpPr>
          <a:xfrm>
            <a:off x="838200" y="3570307"/>
            <a:ext cx="2390274" cy="2406316"/>
            <a:chOff x="1540042" y="3769895"/>
            <a:chExt cx="2390274" cy="2406316"/>
          </a:xfrm>
        </p:grpSpPr>
        <p:sp>
          <p:nvSpPr>
            <p:cNvPr id="4" name="Ellipse 3"/>
            <p:cNvSpPr/>
            <p:nvPr/>
          </p:nvSpPr>
          <p:spPr>
            <a:xfrm>
              <a:off x="1540042" y="3769895"/>
              <a:ext cx="2390274" cy="2406316"/>
            </a:xfrm>
            <a:prstGeom prst="ellipse">
              <a:avLst/>
            </a:prstGeom>
            <a:solidFill>
              <a:schemeClr val="bg2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36" name="Groupe 35"/>
            <p:cNvGrpSpPr/>
            <p:nvPr/>
          </p:nvGrpSpPr>
          <p:grpSpPr>
            <a:xfrm>
              <a:off x="1712494" y="4015658"/>
              <a:ext cx="2045369" cy="1914789"/>
              <a:chOff x="1712494" y="4015658"/>
              <a:chExt cx="2045369" cy="1914789"/>
            </a:xfrm>
          </p:grpSpPr>
          <p:sp>
            <p:nvSpPr>
              <p:cNvPr id="31" name="Ellipse 30"/>
              <p:cNvSpPr/>
              <p:nvPr/>
            </p:nvSpPr>
            <p:spPr>
              <a:xfrm>
                <a:off x="1716505" y="4916903"/>
                <a:ext cx="192505" cy="19250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grpSp>
            <p:nvGrpSpPr>
              <p:cNvPr id="33" name="Groupe 32"/>
              <p:cNvGrpSpPr/>
              <p:nvPr/>
            </p:nvGrpSpPr>
            <p:grpSpPr>
              <a:xfrm>
                <a:off x="1712494" y="4015658"/>
                <a:ext cx="2045369" cy="1914789"/>
                <a:chOff x="1742573" y="4105189"/>
                <a:chExt cx="2045369" cy="1914789"/>
              </a:xfrm>
            </p:grpSpPr>
            <p:grpSp>
              <p:nvGrpSpPr>
                <p:cNvPr id="13" name="Groupe 12"/>
                <p:cNvGrpSpPr/>
                <p:nvPr/>
              </p:nvGrpSpPr>
              <p:grpSpPr>
                <a:xfrm>
                  <a:off x="1742573" y="4937787"/>
                  <a:ext cx="1118937" cy="787653"/>
                  <a:chOff x="1808747" y="3952789"/>
                  <a:chExt cx="1118937" cy="787653"/>
                </a:xfrm>
              </p:grpSpPr>
              <p:sp>
                <p:nvSpPr>
                  <p:cNvPr id="6" name="Ellipse 5"/>
                  <p:cNvSpPr/>
                  <p:nvPr/>
                </p:nvSpPr>
                <p:spPr>
                  <a:xfrm>
                    <a:off x="2326105" y="3952789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7" name="Ellipse 6"/>
                  <p:cNvSpPr/>
                  <p:nvPr/>
                </p:nvSpPr>
                <p:spPr>
                  <a:xfrm>
                    <a:off x="2735179" y="4066673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8" name="Ellipse 7"/>
                  <p:cNvSpPr/>
                  <p:nvPr/>
                </p:nvSpPr>
                <p:spPr>
                  <a:xfrm>
                    <a:off x="2133600" y="4249567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9" name="Ellipse 8"/>
                  <p:cNvSpPr/>
                  <p:nvPr/>
                </p:nvSpPr>
                <p:spPr>
                  <a:xfrm>
                    <a:off x="2410326" y="4275220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10" name="Ellipse 9"/>
                  <p:cNvSpPr/>
                  <p:nvPr/>
                </p:nvSpPr>
                <p:spPr>
                  <a:xfrm>
                    <a:off x="1808747" y="4523873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11" name="Ellipse 10"/>
                  <p:cNvSpPr/>
                  <p:nvPr/>
                </p:nvSpPr>
                <p:spPr>
                  <a:xfrm>
                    <a:off x="2221831" y="4547936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12" name="Ellipse 11"/>
                  <p:cNvSpPr/>
                  <p:nvPr/>
                </p:nvSpPr>
                <p:spPr>
                  <a:xfrm>
                    <a:off x="2711116" y="4427620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</p:grpSp>
            <p:grpSp>
              <p:nvGrpSpPr>
                <p:cNvPr id="14" name="Groupe 13"/>
                <p:cNvGrpSpPr/>
                <p:nvPr/>
              </p:nvGrpSpPr>
              <p:grpSpPr>
                <a:xfrm>
                  <a:off x="1961147" y="4105189"/>
                  <a:ext cx="1118937" cy="787653"/>
                  <a:chOff x="1808747" y="3952789"/>
                  <a:chExt cx="1118937" cy="787653"/>
                </a:xfrm>
              </p:grpSpPr>
              <p:sp>
                <p:nvSpPr>
                  <p:cNvPr id="15" name="Ellipse 14"/>
                  <p:cNvSpPr/>
                  <p:nvPr/>
                </p:nvSpPr>
                <p:spPr>
                  <a:xfrm>
                    <a:off x="2326105" y="3952789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16" name="Ellipse 15"/>
                  <p:cNvSpPr/>
                  <p:nvPr/>
                </p:nvSpPr>
                <p:spPr>
                  <a:xfrm>
                    <a:off x="2735179" y="4066673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17" name="Ellipse 16"/>
                  <p:cNvSpPr/>
                  <p:nvPr/>
                </p:nvSpPr>
                <p:spPr>
                  <a:xfrm>
                    <a:off x="2133600" y="4249567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18" name="Ellipse 17"/>
                  <p:cNvSpPr/>
                  <p:nvPr/>
                </p:nvSpPr>
                <p:spPr>
                  <a:xfrm>
                    <a:off x="2410326" y="4275220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19" name="Ellipse 18"/>
                  <p:cNvSpPr/>
                  <p:nvPr/>
                </p:nvSpPr>
                <p:spPr>
                  <a:xfrm>
                    <a:off x="1808747" y="4523873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20" name="Ellipse 19"/>
                  <p:cNvSpPr/>
                  <p:nvPr/>
                </p:nvSpPr>
                <p:spPr>
                  <a:xfrm>
                    <a:off x="2221831" y="4547936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21" name="Ellipse 20"/>
                  <p:cNvSpPr/>
                  <p:nvPr/>
                </p:nvSpPr>
                <p:spPr>
                  <a:xfrm>
                    <a:off x="2711116" y="4427620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</p:grpSp>
            <p:grpSp>
              <p:nvGrpSpPr>
                <p:cNvPr id="22" name="Groupe 21"/>
                <p:cNvGrpSpPr/>
                <p:nvPr/>
              </p:nvGrpSpPr>
              <p:grpSpPr>
                <a:xfrm>
                  <a:off x="2993858" y="4498219"/>
                  <a:ext cx="794084" cy="787653"/>
                  <a:chOff x="2133600" y="3952789"/>
                  <a:chExt cx="794084" cy="787653"/>
                </a:xfrm>
              </p:grpSpPr>
              <p:sp>
                <p:nvSpPr>
                  <p:cNvPr id="23" name="Ellipse 22"/>
                  <p:cNvSpPr/>
                  <p:nvPr/>
                </p:nvSpPr>
                <p:spPr>
                  <a:xfrm>
                    <a:off x="2326105" y="3952789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24" name="Ellipse 23"/>
                  <p:cNvSpPr/>
                  <p:nvPr/>
                </p:nvSpPr>
                <p:spPr>
                  <a:xfrm>
                    <a:off x="2735179" y="4066673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25" name="Ellipse 24"/>
                  <p:cNvSpPr/>
                  <p:nvPr/>
                </p:nvSpPr>
                <p:spPr>
                  <a:xfrm>
                    <a:off x="2133600" y="4249567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26" name="Ellipse 25"/>
                  <p:cNvSpPr/>
                  <p:nvPr/>
                </p:nvSpPr>
                <p:spPr>
                  <a:xfrm>
                    <a:off x="2410326" y="4275220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28" name="Ellipse 27"/>
                  <p:cNvSpPr/>
                  <p:nvPr/>
                </p:nvSpPr>
                <p:spPr>
                  <a:xfrm>
                    <a:off x="2221831" y="4547936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29" name="Ellipse 28"/>
                  <p:cNvSpPr/>
                  <p:nvPr/>
                </p:nvSpPr>
                <p:spPr>
                  <a:xfrm>
                    <a:off x="2711116" y="4427620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</p:grpSp>
            <p:sp>
              <p:nvSpPr>
                <p:cNvPr id="30" name="Ellipse 29"/>
                <p:cNvSpPr/>
                <p:nvPr/>
              </p:nvSpPr>
              <p:spPr>
                <a:xfrm>
                  <a:off x="3035967" y="5452724"/>
                  <a:ext cx="192505" cy="192506"/>
                </a:xfrm>
                <a:prstGeom prst="ellipse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2" name="Ellipse 31"/>
                <p:cNvSpPr/>
                <p:nvPr/>
              </p:nvSpPr>
              <p:spPr>
                <a:xfrm>
                  <a:off x="2638926" y="5827472"/>
                  <a:ext cx="192505" cy="192506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sp>
            <p:nvSpPr>
              <p:cNvPr id="34" name="Ellipse 33"/>
              <p:cNvSpPr/>
              <p:nvPr/>
            </p:nvSpPr>
            <p:spPr>
              <a:xfrm>
                <a:off x="3469105" y="5207902"/>
                <a:ext cx="192505" cy="19250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" name="Ellipse 34"/>
              <p:cNvSpPr/>
              <p:nvPr/>
            </p:nvSpPr>
            <p:spPr>
              <a:xfrm>
                <a:off x="2977814" y="5631068"/>
                <a:ext cx="192505" cy="19250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cxnSp>
        <p:nvCxnSpPr>
          <p:cNvPr id="39" name="Connecteur droit avec flèche 38"/>
          <p:cNvCxnSpPr/>
          <p:nvPr/>
        </p:nvCxnSpPr>
        <p:spPr>
          <a:xfrm>
            <a:off x="3497179" y="4737551"/>
            <a:ext cx="115503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e 39"/>
          <p:cNvGrpSpPr/>
          <p:nvPr/>
        </p:nvGrpSpPr>
        <p:grpSpPr>
          <a:xfrm>
            <a:off x="5129965" y="3560046"/>
            <a:ext cx="2390274" cy="2406316"/>
            <a:chOff x="1540042" y="3769895"/>
            <a:chExt cx="2390274" cy="2406316"/>
          </a:xfrm>
        </p:grpSpPr>
        <p:sp>
          <p:nvSpPr>
            <p:cNvPr id="41" name="Ellipse 40"/>
            <p:cNvSpPr/>
            <p:nvPr/>
          </p:nvSpPr>
          <p:spPr>
            <a:xfrm>
              <a:off x="1540042" y="3769895"/>
              <a:ext cx="2390274" cy="2406316"/>
            </a:xfrm>
            <a:prstGeom prst="ellipse">
              <a:avLst/>
            </a:prstGeom>
            <a:solidFill>
              <a:schemeClr val="bg2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Ellipse 49"/>
            <p:cNvSpPr/>
            <p:nvPr/>
          </p:nvSpPr>
          <p:spPr>
            <a:xfrm>
              <a:off x="3005888" y="5363193"/>
              <a:ext cx="192505" cy="192506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73" name="Connecteur droit avec flèche 72"/>
          <p:cNvCxnSpPr/>
          <p:nvPr/>
        </p:nvCxnSpPr>
        <p:spPr>
          <a:xfrm>
            <a:off x="7900737" y="4638407"/>
            <a:ext cx="115503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e 73"/>
          <p:cNvGrpSpPr/>
          <p:nvPr/>
        </p:nvGrpSpPr>
        <p:grpSpPr>
          <a:xfrm>
            <a:off x="9522995" y="3463793"/>
            <a:ext cx="2390274" cy="2406316"/>
            <a:chOff x="1540042" y="3769895"/>
            <a:chExt cx="2390274" cy="2406316"/>
          </a:xfrm>
        </p:grpSpPr>
        <p:sp>
          <p:nvSpPr>
            <p:cNvPr id="75" name="Ellipse 74"/>
            <p:cNvSpPr/>
            <p:nvPr/>
          </p:nvSpPr>
          <p:spPr>
            <a:xfrm>
              <a:off x="1540042" y="3769895"/>
              <a:ext cx="2390274" cy="2406316"/>
            </a:xfrm>
            <a:prstGeom prst="ellipse">
              <a:avLst/>
            </a:prstGeom>
            <a:solidFill>
              <a:schemeClr val="bg2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6" name="Ellipse 75"/>
            <p:cNvSpPr/>
            <p:nvPr/>
          </p:nvSpPr>
          <p:spPr>
            <a:xfrm>
              <a:off x="3005888" y="5363193"/>
              <a:ext cx="192505" cy="192506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77" name="Ellipse 76"/>
          <p:cNvSpPr/>
          <p:nvPr/>
        </p:nvSpPr>
        <p:spPr>
          <a:xfrm>
            <a:off x="10936704" y="5355172"/>
            <a:ext cx="192505" cy="19250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Ellipse 77"/>
          <p:cNvSpPr/>
          <p:nvPr/>
        </p:nvSpPr>
        <p:spPr>
          <a:xfrm>
            <a:off x="10621879" y="4907586"/>
            <a:ext cx="192505" cy="19250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Ellipse 78"/>
          <p:cNvSpPr/>
          <p:nvPr/>
        </p:nvSpPr>
        <p:spPr>
          <a:xfrm>
            <a:off x="10946732" y="4677212"/>
            <a:ext cx="192505" cy="19250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Ellipse 79"/>
          <p:cNvSpPr/>
          <p:nvPr/>
        </p:nvSpPr>
        <p:spPr>
          <a:xfrm>
            <a:off x="11379870" y="4666951"/>
            <a:ext cx="192505" cy="19250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Ellipse 80"/>
          <p:cNvSpPr/>
          <p:nvPr/>
        </p:nvSpPr>
        <p:spPr>
          <a:xfrm>
            <a:off x="11078078" y="4322987"/>
            <a:ext cx="192505" cy="19250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2" name="Ellipse 81"/>
          <p:cNvSpPr/>
          <p:nvPr/>
        </p:nvSpPr>
        <p:spPr>
          <a:xfrm>
            <a:off x="11283617" y="4951228"/>
            <a:ext cx="192505" cy="19250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3" name="Ellipse 82"/>
          <p:cNvSpPr/>
          <p:nvPr/>
        </p:nvSpPr>
        <p:spPr>
          <a:xfrm>
            <a:off x="10082463" y="4951228"/>
            <a:ext cx="192505" cy="19250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Ellipse 83"/>
          <p:cNvSpPr/>
          <p:nvPr/>
        </p:nvSpPr>
        <p:spPr>
          <a:xfrm>
            <a:off x="10796336" y="4041316"/>
            <a:ext cx="192505" cy="19250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5" name="Ellipse 84"/>
          <p:cNvSpPr/>
          <p:nvPr/>
        </p:nvSpPr>
        <p:spPr>
          <a:xfrm>
            <a:off x="10581772" y="5239987"/>
            <a:ext cx="136359" cy="18065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6" name="Ellipse 85"/>
          <p:cNvSpPr/>
          <p:nvPr/>
        </p:nvSpPr>
        <p:spPr>
          <a:xfrm>
            <a:off x="9827792" y="4515132"/>
            <a:ext cx="146384" cy="159483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Ellipse 86"/>
          <p:cNvSpPr/>
          <p:nvPr/>
        </p:nvSpPr>
        <p:spPr>
          <a:xfrm>
            <a:off x="10152645" y="4284758"/>
            <a:ext cx="146384" cy="159483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8" name="Ellipse 87"/>
          <p:cNvSpPr/>
          <p:nvPr/>
        </p:nvSpPr>
        <p:spPr>
          <a:xfrm>
            <a:off x="10585783" y="4274497"/>
            <a:ext cx="146384" cy="159483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" name="Ellipse 88"/>
          <p:cNvSpPr/>
          <p:nvPr/>
        </p:nvSpPr>
        <p:spPr>
          <a:xfrm>
            <a:off x="10283991" y="3930533"/>
            <a:ext cx="146384" cy="159483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0" name="Ellipse 89"/>
          <p:cNvSpPr/>
          <p:nvPr/>
        </p:nvSpPr>
        <p:spPr>
          <a:xfrm>
            <a:off x="10489530" y="4558774"/>
            <a:ext cx="146384" cy="159483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1" name="Image 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42439" y="540910"/>
            <a:ext cx="3770706" cy="2114466"/>
          </a:xfrm>
          <a:prstGeom prst="rect">
            <a:avLst/>
          </a:prstGeom>
        </p:spPr>
      </p:pic>
      <p:grpSp>
        <p:nvGrpSpPr>
          <p:cNvPr id="60" name="Groupe 59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61" name="Rectangle 60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Prévenir résistances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8348560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75649" y="1310976"/>
            <a:ext cx="10515600" cy="4559133"/>
          </a:xfrm>
        </p:spPr>
        <p:txBody>
          <a:bodyPr>
            <a:normAutofit/>
          </a:bodyPr>
          <a:lstStyle/>
          <a:p>
            <a:r>
              <a:rPr lang="fr-FR" dirty="0"/>
              <a:t>Pour certains antibiotiques</a:t>
            </a:r>
          </a:p>
          <a:p>
            <a:r>
              <a:rPr lang="fr-FR" dirty="0"/>
              <a:t>Pour </a:t>
            </a:r>
            <a:r>
              <a:rPr lang="fr-FR" b="1" dirty="0"/>
              <a:t>certaines bactéries</a:t>
            </a:r>
            <a:r>
              <a:rPr lang="fr-FR" dirty="0"/>
              <a:t/>
            </a:r>
            <a:br>
              <a:rPr lang="fr-FR" dirty="0"/>
            </a:br>
            <a:r>
              <a:rPr lang="fr-FR" b="1" i="1" dirty="0"/>
              <a:t>M. </a:t>
            </a:r>
            <a:r>
              <a:rPr lang="fr-FR" b="1" i="1" dirty="0" err="1"/>
              <a:t>tuberculosis</a:t>
            </a:r>
            <a:r>
              <a:rPr lang="fr-FR" b="1" i="1" dirty="0"/>
              <a:t/>
            </a:r>
            <a:br>
              <a:rPr lang="fr-FR" b="1" i="1" dirty="0"/>
            </a:br>
            <a:r>
              <a:rPr lang="fr-FR" dirty="0"/>
              <a:t>Eviter </a:t>
            </a:r>
            <a:r>
              <a:rPr lang="fr-FR" b="1" dirty="0"/>
              <a:t>l’échec</a:t>
            </a:r>
            <a:r>
              <a:rPr lang="fr-FR" dirty="0"/>
              <a:t> (</a:t>
            </a:r>
            <a:r>
              <a:rPr lang="fr-FR" dirty="0" err="1"/>
              <a:t>séléction</a:t>
            </a:r>
            <a:r>
              <a:rPr lang="fr-FR" dirty="0"/>
              <a:t> R) : association ATB </a:t>
            </a:r>
            <a:r>
              <a:rPr lang="fr-FR" b="1" dirty="0"/>
              <a:t>bactéricides : RIF/INH</a:t>
            </a:r>
            <a:br>
              <a:rPr lang="fr-FR" b="1" dirty="0"/>
            </a:br>
            <a:r>
              <a:rPr lang="fr-FR" dirty="0"/>
              <a:t>(et ETH pour « protéger » la RIF si naturellement INH R)</a:t>
            </a:r>
            <a:br>
              <a:rPr lang="fr-FR" dirty="0"/>
            </a:br>
            <a:endParaRPr lang="fr-FR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Limiter émergence résistance</a:t>
            </a:r>
          </a:p>
        </p:txBody>
      </p:sp>
      <p:grpSp>
        <p:nvGrpSpPr>
          <p:cNvPr id="2" name="Groupe 1"/>
          <p:cNvGrpSpPr/>
          <p:nvPr/>
        </p:nvGrpSpPr>
        <p:grpSpPr>
          <a:xfrm>
            <a:off x="838200" y="3560046"/>
            <a:ext cx="6682039" cy="2416577"/>
            <a:chOff x="838200" y="3560046"/>
            <a:chExt cx="6682039" cy="2416577"/>
          </a:xfrm>
        </p:grpSpPr>
        <p:grpSp>
          <p:nvGrpSpPr>
            <p:cNvPr id="37" name="Groupe 36"/>
            <p:cNvGrpSpPr/>
            <p:nvPr/>
          </p:nvGrpSpPr>
          <p:grpSpPr>
            <a:xfrm>
              <a:off x="838200" y="3570307"/>
              <a:ext cx="2390274" cy="2406316"/>
              <a:chOff x="1540042" y="3769895"/>
              <a:chExt cx="2390274" cy="2406316"/>
            </a:xfrm>
          </p:grpSpPr>
          <p:sp>
            <p:nvSpPr>
              <p:cNvPr id="4" name="Ellipse 3"/>
              <p:cNvSpPr/>
              <p:nvPr/>
            </p:nvSpPr>
            <p:spPr>
              <a:xfrm>
                <a:off x="1540042" y="3769895"/>
                <a:ext cx="2390274" cy="2406316"/>
              </a:xfrm>
              <a:prstGeom prst="ellipse">
                <a:avLst/>
              </a:prstGeom>
              <a:solidFill>
                <a:schemeClr val="bg2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grpSp>
            <p:nvGrpSpPr>
              <p:cNvPr id="36" name="Groupe 35"/>
              <p:cNvGrpSpPr/>
              <p:nvPr/>
            </p:nvGrpSpPr>
            <p:grpSpPr>
              <a:xfrm>
                <a:off x="1712494" y="4015658"/>
                <a:ext cx="2045369" cy="1914789"/>
                <a:chOff x="1712494" y="4015658"/>
                <a:chExt cx="2045369" cy="1914789"/>
              </a:xfrm>
            </p:grpSpPr>
            <p:sp>
              <p:nvSpPr>
                <p:cNvPr id="31" name="Ellipse 30"/>
                <p:cNvSpPr/>
                <p:nvPr/>
              </p:nvSpPr>
              <p:spPr>
                <a:xfrm>
                  <a:off x="1716505" y="4916903"/>
                  <a:ext cx="192505" cy="192506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grpSp>
              <p:nvGrpSpPr>
                <p:cNvPr id="33" name="Groupe 32"/>
                <p:cNvGrpSpPr/>
                <p:nvPr/>
              </p:nvGrpSpPr>
              <p:grpSpPr>
                <a:xfrm>
                  <a:off x="1712494" y="4015658"/>
                  <a:ext cx="2045369" cy="1914789"/>
                  <a:chOff x="1742573" y="4105189"/>
                  <a:chExt cx="2045369" cy="1914789"/>
                </a:xfrm>
              </p:grpSpPr>
              <p:grpSp>
                <p:nvGrpSpPr>
                  <p:cNvPr id="13" name="Groupe 12"/>
                  <p:cNvGrpSpPr/>
                  <p:nvPr/>
                </p:nvGrpSpPr>
                <p:grpSpPr>
                  <a:xfrm>
                    <a:off x="1742573" y="4937787"/>
                    <a:ext cx="1118937" cy="787653"/>
                    <a:chOff x="1808747" y="3952789"/>
                    <a:chExt cx="1118937" cy="787653"/>
                  </a:xfrm>
                </p:grpSpPr>
                <p:sp>
                  <p:nvSpPr>
                    <p:cNvPr id="6" name="Ellipse 5"/>
                    <p:cNvSpPr/>
                    <p:nvPr/>
                  </p:nvSpPr>
                  <p:spPr>
                    <a:xfrm>
                      <a:off x="2326105" y="3952789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7" name="Ellipse 6"/>
                    <p:cNvSpPr/>
                    <p:nvPr/>
                  </p:nvSpPr>
                  <p:spPr>
                    <a:xfrm>
                      <a:off x="2735179" y="4066673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8" name="Ellipse 7"/>
                    <p:cNvSpPr/>
                    <p:nvPr/>
                  </p:nvSpPr>
                  <p:spPr>
                    <a:xfrm>
                      <a:off x="2133600" y="4249567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9" name="Ellipse 8"/>
                    <p:cNvSpPr/>
                    <p:nvPr/>
                  </p:nvSpPr>
                  <p:spPr>
                    <a:xfrm>
                      <a:off x="2410326" y="4275220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10" name="Ellipse 9"/>
                    <p:cNvSpPr/>
                    <p:nvPr/>
                  </p:nvSpPr>
                  <p:spPr>
                    <a:xfrm>
                      <a:off x="1808747" y="4523873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11" name="Ellipse 10"/>
                    <p:cNvSpPr/>
                    <p:nvPr/>
                  </p:nvSpPr>
                  <p:spPr>
                    <a:xfrm>
                      <a:off x="2221831" y="4547936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12" name="Ellipse 11"/>
                    <p:cNvSpPr/>
                    <p:nvPr/>
                  </p:nvSpPr>
                  <p:spPr>
                    <a:xfrm>
                      <a:off x="2711116" y="4427620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</p:grpSp>
              <p:grpSp>
                <p:nvGrpSpPr>
                  <p:cNvPr id="14" name="Groupe 13"/>
                  <p:cNvGrpSpPr/>
                  <p:nvPr/>
                </p:nvGrpSpPr>
                <p:grpSpPr>
                  <a:xfrm>
                    <a:off x="1961147" y="4105189"/>
                    <a:ext cx="1118937" cy="787653"/>
                    <a:chOff x="1808747" y="3952789"/>
                    <a:chExt cx="1118937" cy="787653"/>
                  </a:xfrm>
                </p:grpSpPr>
                <p:sp>
                  <p:nvSpPr>
                    <p:cNvPr id="15" name="Ellipse 14"/>
                    <p:cNvSpPr/>
                    <p:nvPr/>
                  </p:nvSpPr>
                  <p:spPr>
                    <a:xfrm>
                      <a:off x="2326105" y="3952789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16" name="Ellipse 15"/>
                    <p:cNvSpPr/>
                    <p:nvPr/>
                  </p:nvSpPr>
                  <p:spPr>
                    <a:xfrm>
                      <a:off x="2735179" y="4066673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17" name="Ellipse 16"/>
                    <p:cNvSpPr/>
                    <p:nvPr/>
                  </p:nvSpPr>
                  <p:spPr>
                    <a:xfrm>
                      <a:off x="2133600" y="4249567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18" name="Ellipse 17"/>
                    <p:cNvSpPr/>
                    <p:nvPr/>
                  </p:nvSpPr>
                  <p:spPr>
                    <a:xfrm>
                      <a:off x="2410326" y="4275220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19" name="Ellipse 18"/>
                    <p:cNvSpPr/>
                    <p:nvPr/>
                  </p:nvSpPr>
                  <p:spPr>
                    <a:xfrm>
                      <a:off x="1808747" y="4523873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20" name="Ellipse 19"/>
                    <p:cNvSpPr/>
                    <p:nvPr/>
                  </p:nvSpPr>
                  <p:spPr>
                    <a:xfrm>
                      <a:off x="2221831" y="4547936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21" name="Ellipse 20"/>
                    <p:cNvSpPr/>
                    <p:nvPr/>
                  </p:nvSpPr>
                  <p:spPr>
                    <a:xfrm>
                      <a:off x="2711116" y="4427620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</p:grpSp>
              <p:grpSp>
                <p:nvGrpSpPr>
                  <p:cNvPr id="22" name="Groupe 21"/>
                  <p:cNvGrpSpPr/>
                  <p:nvPr/>
                </p:nvGrpSpPr>
                <p:grpSpPr>
                  <a:xfrm>
                    <a:off x="2993858" y="4498219"/>
                    <a:ext cx="794084" cy="787653"/>
                    <a:chOff x="2133600" y="3952789"/>
                    <a:chExt cx="794084" cy="787653"/>
                  </a:xfrm>
                </p:grpSpPr>
                <p:sp>
                  <p:nvSpPr>
                    <p:cNvPr id="23" name="Ellipse 22"/>
                    <p:cNvSpPr/>
                    <p:nvPr/>
                  </p:nvSpPr>
                  <p:spPr>
                    <a:xfrm>
                      <a:off x="2326105" y="3952789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24" name="Ellipse 23"/>
                    <p:cNvSpPr/>
                    <p:nvPr/>
                  </p:nvSpPr>
                  <p:spPr>
                    <a:xfrm>
                      <a:off x="2735179" y="4066673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25" name="Ellipse 24"/>
                    <p:cNvSpPr/>
                    <p:nvPr/>
                  </p:nvSpPr>
                  <p:spPr>
                    <a:xfrm>
                      <a:off x="2133600" y="4249567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26" name="Ellipse 25"/>
                    <p:cNvSpPr/>
                    <p:nvPr/>
                  </p:nvSpPr>
                  <p:spPr>
                    <a:xfrm>
                      <a:off x="2410326" y="4275220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28" name="Ellipse 27"/>
                    <p:cNvSpPr/>
                    <p:nvPr/>
                  </p:nvSpPr>
                  <p:spPr>
                    <a:xfrm>
                      <a:off x="2221831" y="4547936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29" name="Ellipse 28"/>
                    <p:cNvSpPr/>
                    <p:nvPr/>
                  </p:nvSpPr>
                  <p:spPr>
                    <a:xfrm>
                      <a:off x="2711116" y="4427620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</p:grpSp>
              <p:sp>
                <p:nvSpPr>
                  <p:cNvPr id="30" name="Ellipse 29"/>
                  <p:cNvSpPr/>
                  <p:nvPr/>
                </p:nvSpPr>
                <p:spPr>
                  <a:xfrm>
                    <a:off x="3035967" y="5452724"/>
                    <a:ext cx="192505" cy="192506"/>
                  </a:xfrm>
                  <a:prstGeom prst="ellipse">
                    <a:avLst/>
                  </a:prstGeom>
                  <a:solidFill>
                    <a:srgbClr val="FFC00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32" name="Ellipse 31"/>
                  <p:cNvSpPr/>
                  <p:nvPr/>
                </p:nvSpPr>
                <p:spPr>
                  <a:xfrm>
                    <a:off x="2638926" y="5827472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</p:grpSp>
            <p:sp>
              <p:nvSpPr>
                <p:cNvPr id="34" name="Ellipse 33"/>
                <p:cNvSpPr/>
                <p:nvPr/>
              </p:nvSpPr>
              <p:spPr>
                <a:xfrm>
                  <a:off x="3469105" y="5207902"/>
                  <a:ext cx="192505" cy="192506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5" name="Ellipse 34"/>
                <p:cNvSpPr/>
                <p:nvPr/>
              </p:nvSpPr>
              <p:spPr>
                <a:xfrm>
                  <a:off x="2977814" y="5631068"/>
                  <a:ext cx="192505" cy="192506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cxnSp>
          <p:nvCxnSpPr>
            <p:cNvPr id="39" name="Connecteur droit avec flèche 38"/>
            <p:cNvCxnSpPr/>
            <p:nvPr/>
          </p:nvCxnSpPr>
          <p:spPr>
            <a:xfrm>
              <a:off x="3497179" y="4737551"/>
              <a:ext cx="1155032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Ellipse 40"/>
            <p:cNvSpPr/>
            <p:nvPr/>
          </p:nvSpPr>
          <p:spPr>
            <a:xfrm>
              <a:off x="5129965" y="3560046"/>
              <a:ext cx="2390274" cy="2406316"/>
            </a:xfrm>
            <a:prstGeom prst="ellipse">
              <a:avLst/>
            </a:prstGeom>
            <a:solidFill>
              <a:schemeClr val="bg2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91" name="Image 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42439" y="347643"/>
            <a:ext cx="3770706" cy="2114466"/>
          </a:xfrm>
          <a:prstGeom prst="rect">
            <a:avLst/>
          </a:prstGeom>
        </p:spPr>
      </p:pic>
      <p:cxnSp>
        <p:nvCxnSpPr>
          <p:cNvPr id="62" name="Connecteur droit avec flèche 61"/>
          <p:cNvCxnSpPr/>
          <p:nvPr/>
        </p:nvCxnSpPr>
        <p:spPr>
          <a:xfrm>
            <a:off x="3497179" y="4583271"/>
            <a:ext cx="1155032" cy="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avec flèche 62"/>
          <p:cNvCxnSpPr/>
          <p:nvPr/>
        </p:nvCxnSpPr>
        <p:spPr>
          <a:xfrm>
            <a:off x="7859194" y="4603723"/>
            <a:ext cx="1155032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Ellipse 63"/>
          <p:cNvSpPr/>
          <p:nvPr/>
        </p:nvSpPr>
        <p:spPr>
          <a:xfrm>
            <a:off x="9230841" y="3567706"/>
            <a:ext cx="2390274" cy="2406316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5" name="Groupe 64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66" name="Rectangle 65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Prévenir résistances</a:t>
              </a: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8355316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Ellipse 60"/>
          <p:cNvSpPr/>
          <p:nvPr/>
        </p:nvSpPr>
        <p:spPr>
          <a:xfrm>
            <a:off x="5193759" y="5792137"/>
            <a:ext cx="784042" cy="762651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75649" y="1310976"/>
            <a:ext cx="10515600" cy="4559133"/>
          </a:xfrm>
        </p:spPr>
        <p:txBody>
          <a:bodyPr>
            <a:normAutofit/>
          </a:bodyPr>
          <a:lstStyle/>
          <a:p>
            <a:r>
              <a:rPr lang="fr-FR" dirty="0"/>
              <a:t>Pour certains antibiotiques</a:t>
            </a:r>
          </a:p>
          <a:p>
            <a:r>
              <a:rPr lang="fr-FR" dirty="0"/>
              <a:t>Pour </a:t>
            </a:r>
            <a:r>
              <a:rPr lang="fr-FR" b="1" dirty="0"/>
              <a:t>certaines bactéries</a:t>
            </a:r>
            <a:r>
              <a:rPr lang="fr-FR" dirty="0"/>
              <a:t/>
            </a:r>
            <a:br>
              <a:rPr lang="fr-FR" dirty="0"/>
            </a:br>
            <a:r>
              <a:rPr lang="fr-FR" b="1" i="1" dirty="0"/>
              <a:t>M. </a:t>
            </a:r>
            <a:r>
              <a:rPr lang="fr-FR" b="1" i="1" dirty="0" err="1"/>
              <a:t>tuberculosis</a:t>
            </a:r>
            <a:r>
              <a:rPr lang="fr-FR" b="1" i="1" dirty="0"/>
              <a:t/>
            </a:r>
            <a:br>
              <a:rPr lang="fr-FR" b="1" i="1" dirty="0"/>
            </a:br>
            <a:r>
              <a:rPr lang="fr-FR" dirty="0"/>
              <a:t>Eviter </a:t>
            </a:r>
            <a:r>
              <a:rPr lang="fr-FR" b="1" dirty="0"/>
              <a:t>l’échec</a:t>
            </a:r>
            <a:r>
              <a:rPr lang="fr-FR" dirty="0"/>
              <a:t> (</a:t>
            </a:r>
            <a:r>
              <a:rPr lang="fr-FR" dirty="0" err="1"/>
              <a:t>séléction</a:t>
            </a:r>
            <a:r>
              <a:rPr lang="fr-FR" dirty="0"/>
              <a:t> R) : association ATB </a:t>
            </a:r>
            <a:r>
              <a:rPr lang="fr-FR" b="1" dirty="0"/>
              <a:t>bactéricides : RIF/INH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Eviter les </a:t>
            </a:r>
            <a:r>
              <a:rPr lang="fr-FR" b="1" dirty="0"/>
              <a:t>rechutes</a:t>
            </a:r>
            <a:r>
              <a:rPr lang="fr-FR" dirty="0"/>
              <a:t> (bacilles quiescents intra </a:t>
            </a:r>
            <a:r>
              <a:rPr lang="fr-FR" dirty="0" err="1"/>
              <a:t>macrophagiques</a:t>
            </a:r>
            <a:r>
              <a:rPr lang="fr-FR" dirty="0"/>
              <a:t>/ du caséum : métabolisme ralenti) : </a:t>
            </a:r>
            <a:r>
              <a:rPr lang="fr-FR" b="1" dirty="0"/>
              <a:t>PZA/ RIF</a:t>
            </a: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Limiter émergence résistance</a:t>
            </a:r>
          </a:p>
        </p:txBody>
      </p:sp>
      <p:pic>
        <p:nvPicPr>
          <p:cNvPr id="91" name="Image 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42439" y="347643"/>
            <a:ext cx="3770706" cy="2114466"/>
          </a:xfrm>
          <a:prstGeom prst="rect">
            <a:avLst/>
          </a:prstGeom>
        </p:spPr>
      </p:pic>
      <p:sp>
        <p:nvSpPr>
          <p:cNvPr id="63" name="Ellipse 62"/>
          <p:cNvSpPr/>
          <p:nvPr/>
        </p:nvSpPr>
        <p:spPr>
          <a:xfrm>
            <a:off x="5489528" y="6303244"/>
            <a:ext cx="192505" cy="19250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/>
          <p:cNvSpPr/>
          <p:nvPr/>
        </p:nvSpPr>
        <p:spPr>
          <a:xfrm>
            <a:off x="5260628" y="6236654"/>
            <a:ext cx="192505" cy="1925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2" name="Groupe 41"/>
          <p:cNvGrpSpPr/>
          <p:nvPr/>
        </p:nvGrpSpPr>
        <p:grpSpPr>
          <a:xfrm>
            <a:off x="685009" y="4142692"/>
            <a:ext cx="10506346" cy="2542672"/>
            <a:chOff x="685009" y="4142692"/>
            <a:chExt cx="10506346" cy="2542672"/>
          </a:xfrm>
        </p:grpSpPr>
        <p:grpSp>
          <p:nvGrpSpPr>
            <p:cNvPr id="2" name="Groupe 1"/>
            <p:cNvGrpSpPr/>
            <p:nvPr/>
          </p:nvGrpSpPr>
          <p:grpSpPr>
            <a:xfrm>
              <a:off x="685009" y="4142692"/>
              <a:ext cx="10506346" cy="2542672"/>
              <a:chOff x="685009" y="4142692"/>
              <a:chExt cx="10506346" cy="2542672"/>
            </a:xfrm>
          </p:grpSpPr>
          <p:grpSp>
            <p:nvGrpSpPr>
              <p:cNvPr id="40" name="Groupe 39"/>
              <p:cNvGrpSpPr/>
              <p:nvPr/>
            </p:nvGrpSpPr>
            <p:grpSpPr>
              <a:xfrm>
                <a:off x="4838312" y="4279048"/>
                <a:ext cx="2390274" cy="2406316"/>
                <a:chOff x="1540042" y="3769895"/>
                <a:chExt cx="2390274" cy="2406316"/>
              </a:xfrm>
            </p:grpSpPr>
            <p:sp>
              <p:nvSpPr>
                <p:cNvPr id="41" name="Ellipse 40"/>
                <p:cNvSpPr/>
                <p:nvPr/>
              </p:nvSpPr>
              <p:spPr>
                <a:xfrm>
                  <a:off x="1540042" y="3769895"/>
                  <a:ext cx="2390274" cy="2406316"/>
                </a:xfrm>
                <a:prstGeom prst="ellipse">
                  <a:avLst/>
                </a:prstGeom>
                <a:solidFill>
                  <a:schemeClr val="bg2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0" name="Ellipse 49"/>
                <p:cNvSpPr/>
                <p:nvPr/>
              </p:nvSpPr>
              <p:spPr>
                <a:xfrm>
                  <a:off x="2115559" y="5662213"/>
                  <a:ext cx="192505" cy="192506"/>
                </a:xfrm>
                <a:prstGeom prst="ellipse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37" name="Groupe 36"/>
              <p:cNvGrpSpPr/>
              <p:nvPr/>
            </p:nvGrpSpPr>
            <p:grpSpPr>
              <a:xfrm>
                <a:off x="685009" y="4142692"/>
                <a:ext cx="2390274" cy="2406316"/>
                <a:chOff x="1540042" y="3769895"/>
                <a:chExt cx="2390274" cy="2406316"/>
              </a:xfrm>
            </p:grpSpPr>
            <p:sp>
              <p:nvSpPr>
                <p:cNvPr id="4" name="Ellipse 3"/>
                <p:cNvSpPr/>
                <p:nvPr/>
              </p:nvSpPr>
              <p:spPr>
                <a:xfrm>
                  <a:off x="1540042" y="3769895"/>
                  <a:ext cx="2390274" cy="2406316"/>
                </a:xfrm>
                <a:prstGeom prst="ellipse">
                  <a:avLst/>
                </a:prstGeom>
                <a:solidFill>
                  <a:schemeClr val="bg2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grpSp>
              <p:nvGrpSpPr>
                <p:cNvPr id="36" name="Groupe 35"/>
                <p:cNvGrpSpPr/>
                <p:nvPr/>
              </p:nvGrpSpPr>
              <p:grpSpPr>
                <a:xfrm>
                  <a:off x="1712494" y="4015658"/>
                  <a:ext cx="2045369" cy="1982279"/>
                  <a:chOff x="1712494" y="4015658"/>
                  <a:chExt cx="2045369" cy="1982279"/>
                </a:xfrm>
              </p:grpSpPr>
              <p:sp>
                <p:nvSpPr>
                  <p:cNvPr id="31" name="Ellipse 30"/>
                  <p:cNvSpPr/>
                  <p:nvPr/>
                </p:nvSpPr>
                <p:spPr>
                  <a:xfrm>
                    <a:off x="1716505" y="4916903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grpSp>
                <p:nvGrpSpPr>
                  <p:cNvPr id="33" name="Groupe 32"/>
                  <p:cNvGrpSpPr/>
                  <p:nvPr/>
                </p:nvGrpSpPr>
                <p:grpSpPr>
                  <a:xfrm>
                    <a:off x="1712494" y="4015658"/>
                    <a:ext cx="2045369" cy="1982279"/>
                    <a:chOff x="1742573" y="4105189"/>
                    <a:chExt cx="2045369" cy="1982279"/>
                  </a:xfrm>
                </p:grpSpPr>
                <p:grpSp>
                  <p:nvGrpSpPr>
                    <p:cNvPr id="13" name="Groupe 12"/>
                    <p:cNvGrpSpPr/>
                    <p:nvPr/>
                  </p:nvGrpSpPr>
                  <p:grpSpPr>
                    <a:xfrm>
                      <a:off x="1742573" y="4937787"/>
                      <a:ext cx="1193500" cy="787653"/>
                      <a:chOff x="1808747" y="3952789"/>
                      <a:chExt cx="1193500" cy="787653"/>
                    </a:xfrm>
                  </p:grpSpPr>
                  <p:sp>
                    <p:nvSpPr>
                      <p:cNvPr id="6" name="Ellipse 5"/>
                      <p:cNvSpPr/>
                      <p:nvPr/>
                    </p:nvSpPr>
                    <p:spPr>
                      <a:xfrm>
                        <a:off x="2326105" y="3952789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7" name="Ellipse 6"/>
                      <p:cNvSpPr/>
                      <p:nvPr/>
                    </p:nvSpPr>
                    <p:spPr>
                      <a:xfrm>
                        <a:off x="2735179" y="4066673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8" name="Ellipse 7"/>
                      <p:cNvSpPr/>
                      <p:nvPr/>
                    </p:nvSpPr>
                    <p:spPr>
                      <a:xfrm>
                        <a:off x="2076716" y="4165104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10" name="Ellipse 9"/>
                      <p:cNvSpPr/>
                      <p:nvPr/>
                    </p:nvSpPr>
                    <p:spPr>
                      <a:xfrm>
                        <a:off x="1808747" y="4523873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11" name="Ellipse 10"/>
                      <p:cNvSpPr/>
                      <p:nvPr/>
                    </p:nvSpPr>
                    <p:spPr>
                      <a:xfrm>
                        <a:off x="2221831" y="4547936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12" name="Ellipse 11"/>
                      <p:cNvSpPr/>
                      <p:nvPr/>
                    </p:nvSpPr>
                    <p:spPr>
                      <a:xfrm>
                        <a:off x="2809742" y="4335196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</p:grpSp>
                <p:grpSp>
                  <p:nvGrpSpPr>
                    <p:cNvPr id="14" name="Groupe 13"/>
                    <p:cNvGrpSpPr/>
                    <p:nvPr/>
                  </p:nvGrpSpPr>
                  <p:grpSpPr>
                    <a:xfrm>
                      <a:off x="1961147" y="4105189"/>
                      <a:ext cx="1118937" cy="787653"/>
                      <a:chOff x="1808747" y="3952789"/>
                      <a:chExt cx="1118937" cy="787653"/>
                    </a:xfrm>
                  </p:grpSpPr>
                  <p:sp>
                    <p:nvSpPr>
                      <p:cNvPr id="15" name="Ellipse 14"/>
                      <p:cNvSpPr/>
                      <p:nvPr/>
                    </p:nvSpPr>
                    <p:spPr>
                      <a:xfrm>
                        <a:off x="2326105" y="3952789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16" name="Ellipse 15"/>
                      <p:cNvSpPr/>
                      <p:nvPr/>
                    </p:nvSpPr>
                    <p:spPr>
                      <a:xfrm>
                        <a:off x="2735179" y="4066673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17" name="Ellipse 16"/>
                      <p:cNvSpPr/>
                      <p:nvPr/>
                    </p:nvSpPr>
                    <p:spPr>
                      <a:xfrm>
                        <a:off x="2133600" y="4249567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18" name="Ellipse 17"/>
                      <p:cNvSpPr/>
                      <p:nvPr/>
                    </p:nvSpPr>
                    <p:spPr>
                      <a:xfrm>
                        <a:off x="2410326" y="4275220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19" name="Ellipse 18"/>
                      <p:cNvSpPr/>
                      <p:nvPr/>
                    </p:nvSpPr>
                    <p:spPr>
                      <a:xfrm>
                        <a:off x="1808747" y="4523873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20" name="Ellipse 19"/>
                      <p:cNvSpPr/>
                      <p:nvPr/>
                    </p:nvSpPr>
                    <p:spPr>
                      <a:xfrm>
                        <a:off x="2221831" y="4547936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21" name="Ellipse 20"/>
                      <p:cNvSpPr/>
                      <p:nvPr/>
                    </p:nvSpPr>
                    <p:spPr>
                      <a:xfrm>
                        <a:off x="2711116" y="4427620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</p:grpSp>
                <p:grpSp>
                  <p:nvGrpSpPr>
                    <p:cNvPr id="22" name="Groupe 21"/>
                    <p:cNvGrpSpPr/>
                    <p:nvPr/>
                  </p:nvGrpSpPr>
                  <p:grpSpPr>
                    <a:xfrm>
                      <a:off x="2993858" y="4498219"/>
                      <a:ext cx="794084" cy="787653"/>
                      <a:chOff x="2133600" y="3952789"/>
                      <a:chExt cx="794084" cy="787653"/>
                    </a:xfrm>
                  </p:grpSpPr>
                  <p:sp>
                    <p:nvSpPr>
                      <p:cNvPr id="23" name="Ellipse 22"/>
                      <p:cNvSpPr/>
                      <p:nvPr/>
                    </p:nvSpPr>
                    <p:spPr>
                      <a:xfrm>
                        <a:off x="2326105" y="3952789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24" name="Ellipse 23"/>
                      <p:cNvSpPr/>
                      <p:nvPr/>
                    </p:nvSpPr>
                    <p:spPr>
                      <a:xfrm>
                        <a:off x="2735179" y="4066673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25" name="Ellipse 24"/>
                      <p:cNvSpPr/>
                      <p:nvPr/>
                    </p:nvSpPr>
                    <p:spPr>
                      <a:xfrm>
                        <a:off x="2133600" y="4249567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26" name="Ellipse 25"/>
                      <p:cNvSpPr/>
                      <p:nvPr/>
                    </p:nvSpPr>
                    <p:spPr>
                      <a:xfrm>
                        <a:off x="2410326" y="4275220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28" name="Ellipse 27"/>
                      <p:cNvSpPr/>
                      <p:nvPr/>
                    </p:nvSpPr>
                    <p:spPr>
                      <a:xfrm>
                        <a:off x="2221831" y="4547936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29" name="Ellipse 28"/>
                      <p:cNvSpPr/>
                      <p:nvPr/>
                    </p:nvSpPr>
                    <p:spPr>
                      <a:xfrm>
                        <a:off x="2711116" y="4427620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</p:grpSp>
                <p:sp>
                  <p:nvSpPr>
                    <p:cNvPr id="30" name="Ellipse 29"/>
                    <p:cNvSpPr/>
                    <p:nvPr/>
                  </p:nvSpPr>
                  <p:spPr>
                    <a:xfrm>
                      <a:off x="3035967" y="5452724"/>
                      <a:ext cx="192505" cy="192506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32" name="Ellipse 31"/>
                    <p:cNvSpPr/>
                    <p:nvPr/>
                  </p:nvSpPr>
                  <p:spPr>
                    <a:xfrm>
                      <a:off x="2769181" y="5894962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</p:grpSp>
              <p:sp>
                <p:nvSpPr>
                  <p:cNvPr id="34" name="Ellipse 33"/>
                  <p:cNvSpPr/>
                  <p:nvPr/>
                </p:nvSpPr>
                <p:spPr>
                  <a:xfrm>
                    <a:off x="3469105" y="5207902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35" name="Ellipse 34"/>
                  <p:cNvSpPr/>
                  <p:nvPr/>
                </p:nvSpPr>
                <p:spPr>
                  <a:xfrm>
                    <a:off x="2977814" y="5631068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</p:grpSp>
          </p:grpSp>
          <p:cxnSp>
            <p:nvCxnSpPr>
              <p:cNvPr id="39" name="Connecteur droit avec flèche 38"/>
              <p:cNvCxnSpPr/>
              <p:nvPr/>
            </p:nvCxnSpPr>
            <p:spPr>
              <a:xfrm>
                <a:off x="3288632" y="5580699"/>
                <a:ext cx="1155032" cy="0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Connecteur droit avec flèche 72"/>
              <p:cNvCxnSpPr/>
              <p:nvPr/>
            </p:nvCxnSpPr>
            <p:spPr>
              <a:xfrm>
                <a:off x="7364923" y="5413559"/>
                <a:ext cx="1155032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Connecteur droit avec flèche 64"/>
              <p:cNvCxnSpPr/>
              <p:nvPr/>
            </p:nvCxnSpPr>
            <p:spPr>
              <a:xfrm>
                <a:off x="3288632" y="5448822"/>
                <a:ext cx="1155032" cy="0"/>
              </a:xfrm>
              <a:prstGeom prst="straightConnector1">
                <a:avLst/>
              </a:prstGeom>
              <a:ln w="38100">
                <a:solidFill>
                  <a:srgbClr val="FFC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7" name="Groupe 66"/>
              <p:cNvGrpSpPr/>
              <p:nvPr/>
            </p:nvGrpSpPr>
            <p:grpSpPr>
              <a:xfrm>
                <a:off x="8801081" y="4149411"/>
                <a:ext cx="2390274" cy="2406316"/>
                <a:chOff x="1540042" y="3769895"/>
                <a:chExt cx="2390274" cy="2406316"/>
              </a:xfrm>
            </p:grpSpPr>
            <p:sp>
              <p:nvSpPr>
                <p:cNvPr id="68" name="Ellipse 67"/>
                <p:cNvSpPr/>
                <p:nvPr/>
              </p:nvSpPr>
              <p:spPr>
                <a:xfrm>
                  <a:off x="1540042" y="3769895"/>
                  <a:ext cx="2390274" cy="2406316"/>
                </a:xfrm>
                <a:prstGeom prst="ellipse">
                  <a:avLst/>
                </a:prstGeom>
                <a:solidFill>
                  <a:schemeClr val="bg2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69" name="Ellipse 68"/>
                <p:cNvSpPr/>
                <p:nvPr/>
              </p:nvSpPr>
              <p:spPr>
                <a:xfrm>
                  <a:off x="2115559" y="5662213"/>
                  <a:ext cx="192505" cy="192506"/>
                </a:xfrm>
                <a:prstGeom prst="ellipse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grpSp>
          <p:nvGrpSpPr>
            <p:cNvPr id="38" name="Groupe 37"/>
            <p:cNvGrpSpPr/>
            <p:nvPr/>
          </p:nvGrpSpPr>
          <p:grpSpPr>
            <a:xfrm>
              <a:off x="9156528" y="4496741"/>
              <a:ext cx="1583514" cy="1938309"/>
              <a:chOff x="9156528" y="4496741"/>
              <a:chExt cx="1583514" cy="1938309"/>
            </a:xfrm>
          </p:grpSpPr>
          <p:sp>
            <p:nvSpPr>
              <p:cNvPr id="70" name="Ellipse 69"/>
              <p:cNvSpPr/>
              <p:nvPr/>
            </p:nvSpPr>
            <p:spPr>
              <a:xfrm>
                <a:off x="9156528" y="5662500"/>
                <a:ext cx="784042" cy="762651"/>
              </a:xfrm>
              <a:prstGeom prst="ellipse">
                <a:avLst/>
              </a:prstGeom>
              <a:solidFill>
                <a:schemeClr val="bg2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1" name="Ellipse 70"/>
              <p:cNvSpPr/>
              <p:nvPr/>
            </p:nvSpPr>
            <p:spPr>
              <a:xfrm>
                <a:off x="9452297" y="6173607"/>
                <a:ext cx="192505" cy="192506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2" name="Ellipse 71"/>
              <p:cNvSpPr/>
              <p:nvPr/>
            </p:nvSpPr>
            <p:spPr>
              <a:xfrm>
                <a:off x="9223397" y="6107017"/>
                <a:ext cx="192505" cy="19250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2" name="Ellipse 91"/>
              <p:cNvSpPr/>
              <p:nvPr/>
            </p:nvSpPr>
            <p:spPr>
              <a:xfrm>
                <a:off x="10029191" y="6242544"/>
                <a:ext cx="192505" cy="192506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3" name="Ellipse 92"/>
              <p:cNvSpPr/>
              <p:nvPr/>
            </p:nvSpPr>
            <p:spPr>
              <a:xfrm>
                <a:off x="10132444" y="5731978"/>
                <a:ext cx="192505" cy="192506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4" name="Ellipse 93"/>
              <p:cNvSpPr/>
              <p:nvPr/>
            </p:nvSpPr>
            <p:spPr>
              <a:xfrm>
                <a:off x="9759972" y="4952060"/>
                <a:ext cx="192505" cy="192506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5" name="Ellipse 94"/>
              <p:cNvSpPr/>
              <p:nvPr/>
            </p:nvSpPr>
            <p:spPr>
              <a:xfrm>
                <a:off x="9156528" y="5106082"/>
                <a:ext cx="192505" cy="192506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7" name="Ellipse 96"/>
              <p:cNvSpPr/>
              <p:nvPr/>
            </p:nvSpPr>
            <p:spPr>
              <a:xfrm>
                <a:off x="9899945" y="5393937"/>
                <a:ext cx="192505" cy="19250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8" name="Ellipse 97"/>
              <p:cNvSpPr/>
              <p:nvPr/>
            </p:nvSpPr>
            <p:spPr>
              <a:xfrm>
                <a:off x="10267163" y="4959539"/>
                <a:ext cx="192505" cy="19250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9" name="Ellipse 98"/>
              <p:cNvSpPr/>
              <p:nvPr/>
            </p:nvSpPr>
            <p:spPr>
              <a:xfrm>
                <a:off x="10547537" y="5472885"/>
                <a:ext cx="192505" cy="19250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0" name="Ellipse 99"/>
              <p:cNvSpPr/>
              <p:nvPr/>
            </p:nvSpPr>
            <p:spPr>
              <a:xfrm>
                <a:off x="9454184" y="4670780"/>
                <a:ext cx="192505" cy="19250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1" name="Ellipse 100"/>
              <p:cNvSpPr/>
              <p:nvPr/>
            </p:nvSpPr>
            <p:spPr>
              <a:xfrm>
                <a:off x="10094337" y="4496741"/>
                <a:ext cx="192505" cy="19250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66" name="Ellipse 65"/>
          <p:cNvSpPr/>
          <p:nvPr/>
        </p:nvSpPr>
        <p:spPr>
          <a:xfrm>
            <a:off x="5139182" y="5748778"/>
            <a:ext cx="784042" cy="762651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Ellipse 73"/>
          <p:cNvSpPr/>
          <p:nvPr/>
        </p:nvSpPr>
        <p:spPr>
          <a:xfrm>
            <a:off x="1063330" y="5657654"/>
            <a:ext cx="784042" cy="762651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Ellipse 74"/>
          <p:cNvSpPr/>
          <p:nvPr/>
        </p:nvSpPr>
        <p:spPr>
          <a:xfrm>
            <a:off x="5157364" y="6101560"/>
            <a:ext cx="192505" cy="1925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Ellipse 75"/>
          <p:cNvSpPr/>
          <p:nvPr/>
        </p:nvSpPr>
        <p:spPr>
          <a:xfrm>
            <a:off x="1089189" y="6058305"/>
            <a:ext cx="192505" cy="1925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" name="Ellipse 76"/>
          <p:cNvSpPr/>
          <p:nvPr/>
        </p:nvSpPr>
        <p:spPr>
          <a:xfrm>
            <a:off x="5395495" y="6309638"/>
            <a:ext cx="192505" cy="19250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Ellipse 77"/>
          <p:cNvSpPr/>
          <p:nvPr/>
        </p:nvSpPr>
        <p:spPr>
          <a:xfrm>
            <a:off x="1338440" y="6206991"/>
            <a:ext cx="192505" cy="19250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9" name="Groupe 78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80" name="Rectangle 79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Prévenir résistances</a:t>
              </a: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7926367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Ellipse 60"/>
          <p:cNvSpPr/>
          <p:nvPr/>
        </p:nvSpPr>
        <p:spPr>
          <a:xfrm>
            <a:off x="5193759" y="5792137"/>
            <a:ext cx="784042" cy="762651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75649" y="1310976"/>
            <a:ext cx="10515600" cy="4559133"/>
          </a:xfrm>
        </p:spPr>
        <p:txBody>
          <a:bodyPr>
            <a:normAutofit/>
          </a:bodyPr>
          <a:lstStyle/>
          <a:p>
            <a:r>
              <a:rPr lang="fr-FR" dirty="0"/>
              <a:t>Pour certains antibiotiques</a:t>
            </a:r>
          </a:p>
          <a:p>
            <a:r>
              <a:rPr lang="fr-FR" dirty="0"/>
              <a:t>Pour </a:t>
            </a:r>
            <a:r>
              <a:rPr lang="fr-FR" b="1" dirty="0"/>
              <a:t>certaines bactéries</a:t>
            </a:r>
            <a:br>
              <a:rPr lang="fr-FR" b="1" dirty="0"/>
            </a:br>
            <a:r>
              <a:rPr lang="fr-FR" b="1" i="1" dirty="0"/>
              <a:t>M. </a:t>
            </a:r>
            <a:r>
              <a:rPr lang="fr-FR" b="1" i="1" dirty="0" err="1"/>
              <a:t>tuberculosis</a:t>
            </a:r>
            <a:r>
              <a:rPr lang="fr-FR" i="1" dirty="0"/>
              <a:t/>
            </a:r>
            <a:br>
              <a:rPr lang="fr-FR" i="1" dirty="0"/>
            </a:br>
            <a:r>
              <a:rPr lang="fr-FR" dirty="0"/>
              <a:t>Eviter </a:t>
            </a:r>
            <a:r>
              <a:rPr lang="fr-FR" b="1" dirty="0"/>
              <a:t>l’échec</a:t>
            </a:r>
            <a:r>
              <a:rPr lang="fr-FR" dirty="0"/>
              <a:t> (</a:t>
            </a:r>
            <a:r>
              <a:rPr lang="fr-FR" dirty="0" err="1"/>
              <a:t>séléction</a:t>
            </a:r>
            <a:r>
              <a:rPr lang="fr-FR" dirty="0"/>
              <a:t> R) : association ATB </a:t>
            </a:r>
            <a:r>
              <a:rPr lang="fr-FR" b="1" dirty="0"/>
              <a:t>bactéricides : RIF/INH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Eviter les </a:t>
            </a:r>
            <a:r>
              <a:rPr lang="fr-FR" b="1" dirty="0"/>
              <a:t>rechutes</a:t>
            </a:r>
            <a:r>
              <a:rPr lang="fr-FR" dirty="0"/>
              <a:t> (bacilles quiescents intra </a:t>
            </a:r>
            <a:r>
              <a:rPr lang="fr-FR" dirty="0" err="1"/>
              <a:t>macrophagiques</a:t>
            </a:r>
            <a:r>
              <a:rPr lang="fr-FR" dirty="0"/>
              <a:t>/ du caséum : métabolisme ralenti) : </a:t>
            </a:r>
            <a:r>
              <a:rPr lang="fr-FR" b="1" dirty="0"/>
              <a:t>PZA/ RIF</a:t>
            </a: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Limiter émergence résistance</a:t>
            </a:r>
          </a:p>
        </p:txBody>
      </p:sp>
      <p:pic>
        <p:nvPicPr>
          <p:cNvPr id="91" name="Image 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42439" y="347643"/>
            <a:ext cx="3770706" cy="2114466"/>
          </a:xfrm>
          <a:prstGeom prst="rect">
            <a:avLst/>
          </a:prstGeom>
        </p:spPr>
      </p:pic>
      <p:sp>
        <p:nvSpPr>
          <p:cNvPr id="63" name="Ellipse 62"/>
          <p:cNvSpPr/>
          <p:nvPr/>
        </p:nvSpPr>
        <p:spPr>
          <a:xfrm>
            <a:off x="5489528" y="6303244"/>
            <a:ext cx="192505" cy="19250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/>
          <p:cNvSpPr/>
          <p:nvPr/>
        </p:nvSpPr>
        <p:spPr>
          <a:xfrm>
            <a:off x="5260628" y="6236654"/>
            <a:ext cx="192505" cy="1925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2" name="Groupe 41"/>
          <p:cNvGrpSpPr/>
          <p:nvPr/>
        </p:nvGrpSpPr>
        <p:grpSpPr>
          <a:xfrm>
            <a:off x="685009" y="4142692"/>
            <a:ext cx="10506346" cy="2542672"/>
            <a:chOff x="685009" y="4142692"/>
            <a:chExt cx="10506346" cy="2542672"/>
          </a:xfrm>
        </p:grpSpPr>
        <p:grpSp>
          <p:nvGrpSpPr>
            <p:cNvPr id="2" name="Groupe 1"/>
            <p:cNvGrpSpPr/>
            <p:nvPr/>
          </p:nvGrpSpPr>
          <p:grpSpPr>
            <a:xfrm>
              <a:off x="685009" y="4142692"/>
              <a:ext cx="10506346" cy="2542672"/>
              <a:chOff x="685009" y="4142692"/>
              <a:chExt cx="10506346" cy="2542672"/>
            </a:xfrm>
          </p:grpSpPr>
          <p:grpSp>
            <p:nvGrpSpPr>
              <p:cNvPr id="40" name="Groupe 39"/>
              <p:cNvGrpSpPr/>
              <p:nvPr/>
            </p:nvGrpSpPr>
            <p:grpSpPr>
              <a:xfrm>
                <a:off x="4838312" y="4279048"/>
                <a:ext cx="2390274" cy="2406316"/>
                <a:chOff x="1540042" y="3769895"/>
                <a:chExt cx="2390274" cy="2406316"/>
              </a:xfrm>
            </p:grpSpPr>
            <p:sp>
              <p:nvSpPr>
                <p:cNvPr id="41" name="Ellipse 40"/>
                <p:cNvSpPr/>
                <p:nvPr/>
              </p:nvSpPr>
              <p:spPr>
                <a:xfrm>
                  <a:off x="1540042" y="3769895"/>
                  <a:ext cx="2390274" cy="2406316"/>
                </a:xfrm>
                <a:prstGeom prst="ellipse">
                  <a:avLst/>
                </a:prstGeom>
                <a:solidFill>
                  <a:schemeClr val="bg2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0" name="Ellipse 49"/>
                <p:cNvSpPr/>
                <p:nvPr/>
              </p:nvSpPr>
              <p:spPr>
                <a:xfrm>
                  <a:off x="2115559" y="5662213"/>
                  <a:ext cx="192505" cy="192506"/>
                </a:xfrm>
                <a:prstGeom prst="ellipse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37" name="Groupe 36"/>
              <p:cNvGrpSpPr/>
              <p:nvPr/>
            </p:nvGrpSpPr>
            <p:grpSpPr>
              <a:xfrm>
                <a:off x="685009" y="4142692"/>
                <a:ext cx="2390274" cy="2406316"/>
                <a:chOff x="1540042" y="3769895"/>
                <a:chExt cx="2390274" cy="2406316"/>
              </a:xfrm>
            </p:grpSpPr>
            <p:sp>
              <p:nvSpPr>
                <p:cNvPr id="4" name="Ellipse 3"/>
                <p:cNvSpPr/>
                <p:nvPr/>
              </p:nvSpPr>
              <p:spPr>
                <a:xfrm>
                  <a:off x="1540042" y="3769895"/>
                  <a:ext cx="2390274" cy="2406316"/>
                </a:xfrm>
                <a:prstGeom prst="ellipse">
                  <a:avLst/>
                </a:prstGeom>
                <a:solidFill>
                  <a:schemeClr val="bg2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grpSp>
              <p:nvGrpSpPr>
                <p:cNvPr id="36" name="Groupe 35"/>
                <p:cNvGrpSpPr/>
                <p:nvPr/>
              </p:nvGrpSpPr>
              <p:grpSpPr>
                <a:xfrm>
                  <a:off x="1712494" y="4015658"/>
                  <a:ext cx="2045369" cy="1982279"/>
                  <a:chOff x="1712494" y="4015658"/>
                  <a:chExt cx="2045369" cy="1982279"/>
                </a:xfrm>
              </p:grpSpPr>
              <p:sp>
                <p:nvSpPr>
                  <p:cNvPr id="31" name="Ellipse 30"/>
                  <p:cNvSpPr/>
                  <p:nvPr/>
                </p:nvSpPr>
                <p:spPr>
                  <a:xfrm>
                    <a:off x="1716505" y="4916903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grpSp>
                <p:nvGrpSpPr>
                  <p:cNvPr id="33" name="Groupe 32"/>
                  <p:cNvGrpSpPr/>
                  <p:nvPr/>
                </p:nvGrpSpPr>
                <p:grpSpPr>
                  <a:xfrm>
                    <a:off x="1712494" y="4015658"/>
                    <a:ext cx="2045369" cy="1982279"/>
                    <a:chOff x="1742573" y="4105189"/>
                    <a:chExt cx="2045369" cy="1982279"/>
                  </a:xfrm>
                </p:grpSpPr>
                <p:grpSp>
                  <p:nvGrpSpPr>
                    <p:cNvPr id="13" name="Groupe 12"/>
                    <p:cNvGrpSpPr/>
                    <p:nvPr/>
                  </p:nvGrpSpPr>
                  <p:grpSpPr>
                    <a:xfrm>
                      <a:off x="1742573" y="4937787"/>
                      <a:ext cx="1193500" cy="787653"/>
                      <a:chOff x="1808747" y="3952789"/>
                      <a:chExt cx="1193500" cy="787653"/>
                    </a:xfrm>
                  </p:grpSpPr>
                  <p:sp>
                    <p:nvSpPr>
                      <p:cNvPr id="6" name="Ellipse 5"/>
                      <p:cNvSpPr/>
                      <p:nvPr/>
                    </p:nvSpPr>
                    <p:spPr>
                      <a:xfrm>
                        <a:off x="2326105" y="3952789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7" name="Ellipse 6"/>
                      <p:cNvSpPr/>
                      <p:nvPr/>
                    </p:nvSpPr>
                    <p:spPr>
                      <a:xfrm>
                        <a:off x="2735179" y="4066673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8" name="Ellipse 7"/>
                      <p:cNvSpPr/>
                      <p:nvPr/>
                    </p:nvSpPr>
                    <p:spPr>
                      <a:xfrm>
                        <a:off x="2076716" y="4165104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10" name="Ellipse 9"/>
                      <p:cNvSpPr/>
                      <p:nvPr/>
                    </p:nvSpPr>
                    <p:spPr>
                      <a:xfrm>
                        <a:off x="1808747" y="4523873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11" name="Ellipse 10"/>
                      <p:cNvSpPr/>
                      <p:nvPr/>
                    </p:nvSpPr>
                    <p:spPr>
                      <a:xfrm>
                        <a:off x="2221831" y="4547936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12" name="Ellipse 11"/>
                      <p:cNvSpPr/>
                      <p:nvPr/>
                    </p:nvSpPr>
                    <p:spPr>
                      <a:xfrm>
                        <a:off x="2809742" y="4335196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</p:grpSp>
                <p:grpSp>
                  <p:nvGrpSpPr>
                    <p:cNvPr id="14" name="Groupe 13"/>
                    <p:cNvGrpSpPr/>
                    <p:nvPr/>
                  </p:nvGrpSpPr>
                  <p:grpSpPr>
                    <a:xfrm>
                      <a:off x="1961147" y="4105189"/>
                      <a:ext cx="1118937" cy="787653"/>
                      <a:chOff x="1808747" y="3952789"/>
                      <a:chExt cx="1118937" cy="787653"/>
                    </a:xfrm>
                  </p:grpSpPr>
                  <p:sp>
                    <p:nvSpPr>
                      <p:cNvPr id="15" name="Ellipse 14"/>
                      <p:cNvSpPr/>
                      <p:nvPr/>
                    </p:nvSpPr>
                    <p:spPr>
                      <a:xfrm>
                        <a:off x="2326105" y="3952789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16" name="Ellipse 15"/>
                      <p:cNvSpPr/>
                      <p:nvPr/>
                    </p:nvSpPr>
                    <p:spPr>
                      <a:xfrm>
                        <a:off x="2735179" y="4066673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17" name="Ellipse 16"/>
                      <p:cNvSpPr/>
                      <p:nvPr/>
                    </p:nvSpPr>
                    <p:spPr>
                      <a:xfrm>
                        <a:off x="2133600" y="4249567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18" name="Ellipse 17"/>
                      <p:cNvSpPr/>
                      <p:nvPr/>
                    </p:nvSpPr>
                    <p:spPr>
                      <a:xfrm>
                        <a:off x="2410326" y="4275220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19" name="Ellipse 18"/>
                      <p:cNvSpPr/>
                      <p:nvPr/>
                    </p:nvSpPr>
                    <p:spPr>
                      <a:xfrm>
                        <a:off x="1808747" y="4523873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20" name="Ellipse 19"/>
                      <p:cNvSpPr/>
                      <p:nvPr/>
                    </p:nvSpPr>
                    <p:spPr>
                      <a:xfrm>
                        <a:off x="2221831" y="4547936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21" name="Ellipse 20"/>
                      <p:cNvSpPr/>
                      <p:nvPr/>
                    </p:nvSpPr>
                    <p:spPr>
                      <a:xfrm>
                        <a:off x="2711116" y="4427620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</p:grpSp>
                <p:grpSp>
                  <p:nvGrpSpPr>
                    <p:cNvPr id="22" name="Groupe 21"/>
                    <p:cNvGrpSpPr/>
                    <p:nvPr/>
                  </p:nvGrpSpPr>
                  <p:grpSpPr>
                    <a:xfrm>
                      <a:off x="2993858" y="4498219"/>
                      <a:ext cx="794084" cy="787653"/>
                      <a:chOff x="2133600" y="3952789"/>
                      <a:chExt cx="794084" cy="787653"/>
                    </a:xfrm>
                  </p:grpSpPr>
                  <p:sp>
                    <p:nvSpPr>
                      <p:cNvPr id="23" name="Ellipse 22"/>
                      <p:cNvSpPr/>
                      <p:nvPr/>
                    </p:nvSpPr>
                    <p:spPr>
                      <a:xfrm>
                        <a:off x="2326105" y="3952789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24" name="Ellipse 23"/>
                      <p:cNvSpPr/>
                      <p:nvPr/>
                    </p:nvSpPr>
                    <p:spPr>
                      <a:xfrm>
                        <a:off x="2735179" y="4066673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25" name="Ellipse 24"/>
                      <p:cNvSpPr/>
                      <p:nvPr/>
                    </p:nvSpPr>
                    <p:spPr>
                      <a:xfrm>
                        <a:off x="2133600" y="4249567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26" name="Ellipse 25"/>
                      <p:cNvSpPr/>
                      <p:nvPr/>
                    </p:nvSpPr>
                    <p:spPr>
                      <a:xfrm>
                        <a:off x="2410326" y="4275220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28" name="Ellipse 27"/>
                      <p:cNvSpPr/>
                      <p:nvPr/>
                    </p:nvSpPr>
                    <p:spPr>
                      <a:xfrm>
                        <a:off x="2221831" y="4547936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  <p:sp>
                    <p:nvSpPr>
                      <p:cNvPr id="29" name="Ellipse 28"/>
                      <p:cNvSpPr/>
                      <p:nvPr/>
                    </p:nvSpPr>
                    <p:spPr>
                      <a:xfrm>
                        <a:off x="2711116" y="4427620"/>
                        <a:ext cx="192505" cy="19250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fr-FR"/>
                      </a:p>
                    </p:txBody>
                  </p:sp>
                </p:grpSp>
                <p:sp>
                  <p:nvSpPr>
                    <p:cNvPr id="30" name="Ellipse 29"/>
                    <p:cNvSpPr/>
                    <p:nvPr/>
                  </p:nvSpPr>
                  <p:spPr>
                    <a:xfrm>
                      <a:off x="3035967" y="5452724"/>
                      <a:ext cx="192505" cy="192506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  <p:sp>
                  <p:nvSpPr>
                    <p:cNvPr id="32" name="Ellipse 31"/>
                    <p:cNvSpPr/>
                    <p:nvPr/>
                  </p:nvSpPr>
                  <p:spPr>
                    <a:xfrm>
                      <a:off x="2769181" y="5894962"/>
                      <a:ext cx="192505" cy="19250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</p:grpSp>
              <p:sp>
                <p:nvSpPr>
                  <p:cNvPr id="34" name="Ellipse 33"/>
                  <p:cNvSpPr/>
                  <p:nvPr/>
                </p:nvSpPr>
                <p:spPr>
                  <a:xfrm>
                    <a:off x="3469105" y="5207902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35" name="Ellipse 34"/>
                  <p:cNvSpPr/>
                  <p:nvPr/>
                </p:nvSpPr>
                <p:spPr>
                  <a:xfrm>
                    <a:off x="2977814" y="5631068"/>
                    <a:ext cx="192505" cy="192506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</p:grpSp>
          </p:grpSp>
          <p:cxnSp>
            <p:nvCxnSpPr>
              <p:cNvPr id="39" name="Connecteur droit avec flèche 38"/>
              <p:cNvCxnSpPr/>
              <p:nvPr/>
            </p:nvCxnSpPr>
            <p:spPr>
              <a:xfrm>
                <a:off x="3288632" y="5580699"/>
                <a:ext cx="1155032" cy="0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Connecteur droit avec flèche 72"/>
              <p:cNvCxnSpPr/>
              <p:nvPr/>
            </p:nvCxnSpPr>
            <p:spPr>
              <a:xfrm>
                <a:off x="7364923" y="5413559"/>
                <a:ext cx="1155032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Connecteur droit avec flèche 64"/>
              <p:cNvCxnSpPr/>
              <p:nvPr/>
            </p:nvCxnSpPr>
            <p:spPr>
              <a:xfrm>
                <a:off x="3288632" y="5448822"/>
                <a:ext cx="1155032" cy="0"/>
              </a:xfrm>
              <a:prstGeom prst="straightConnector1">
                <a:avLst/>
              </a:prstGeom>
              <a:ln w="38100">
                <a:solidFill>
                  <a:srgbClr val="FFC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7" name="Groupe 66"/>
              <p:cNvGrpSpPr/>
              <p:nvPr/>
            </p:nvGrpSpPr>
            <p:grpSpPr>
              <a:xfrm>
                <a:off x="8801081" y="4149411"/>
                <a:ext cx="2390274" cy="2406316"/>
                <a:chOff x="1540042" y="3769895"/>
                <a:chExt cx="2390274" cy="2406316"/>
              </a:xfrm>
            </p:grpSpPr>
            <p:sp>
              <p:nvSpPr>
                <p:cNvPr id="68" name="Ellipse 67"/>
                <p:cNvSpPr/>
                <p:nvPr/>
              </p:nvSpPr>
              <p:spPr>
                <a:xfrm>
                  <a:off x="1540042" y="3769895"/>
                  <a:ext cx="2390274" cy="2406316"/>
                </a:xfrm>
                <a:prstGeom prst="ellipse">
                  <a:avLst/>
                </a:prstGeom>
                <a:solidFill>
                  <a:schemeClr val="bg2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69" name="Ellipse 68"/>
                <p:cNvSpPr/>
                <p:nvPr/>
              </p:nvSpPr>
              <p:spPr>
                <a:xfrm>
                  <a:off x="2115559" y="5662213"/>
                  <a:ext cx="192505" cy="192506"/>
                </a:xfrm>
                <a:prstGeom prst="ellipse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sp>
          <p:nvSpPr>
            <p:cNvPr id="70" name="Ellipse 69"/>
            <p:cNvSpPr/>
            <p:nvPr/>
          </p:nvSpPr>
          <p:spPr>
            <a:xfrm>
              <a:off x="9156528" y="5662500"/>
              <a:ext cx="784042" cy="762651"/>
            </a:xfrm>
            <a:prstGeom prst="ellipse">
              <a:avLst/>
            </a:prstGeom>
            <a:solidFill>
              <a:schemeClr val="bg2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6" name="Ellipse 65"/>
          <p:cNvSpPr/>
          <p:nvPr/>
        </p:nvSpPr>
        <p:spPr>
          <a:xfrm>
            <a:off x="5139182" y="5748778"/>
            <a:ext cx="784042" cy="762651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Ellipse 73"/>
          <p:cNvSpPr/>
          <p:nvPr/>
        </p:nvSpPr>
        <p:spPr>
          <a:xfrm>
            <a:off x="1063330" y="5657654"/>
            <a:ext cx="784042" cy="762651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Ellipse 74"/>
          <p:cNvSpPr/>
          <p:nvPr/>
        </p:nvSpPr>
        <p:spPr>
          <a:xfrm>
            <a:off x="5157364" y="6101560"/>
            <a:ext cx="192505" cy="1925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Ellipse 75"/>
          <p:cNvSpPr/>
          <p:nvPr/>
        </p:nvSpPr>
        <p:spPr>
          <a:xfrm>
            <a:off x="1089189" y="6058305"/>
            <a:ext cx="192505" cy="1925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" name="Ellipse 76"/>
          <p:cNvSpPr/>
          <p:nvPr/>
        </p:nvSpPr>
        <p:spPr>
          <a:xfrm>
            <a:off x="5395495" y="6309638"/>
            <a:ext cx="192505" cy="19250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Ellipse 77"/>
          <p:cNvSpPr/>
          <p:nvPr/>
        </p:nvSpPr>
        <p:spPr>
          <a:xfrm>
            <a:off x="1338440" y="6206991"/>
            <a:ext cx="192505" cy="19250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Éclair 8"/>
          <p:cNvSpPr/>
          <p:nvPr/>
        </p:nvSpPr>
        <p:spPr>
          <a:xfrm>
            <a:off x="4975654" y="5221053"/>
            <a:ext cx="374215" cy="444338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Éclair 78"/>
          <p:cNvSpPr/>
          <p:nvPr/>
        </p:nvSpPr>
        <p:spPr>
          <a:xfrm flipH="1">
            <a:off x="5706545" y="5224774"/>
            <a:ext cx="251094" cy="444338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0" name="Groupe 79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81" name="Rectangle 80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Prévenir résistances</a:t>
              </a: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0850615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966704" cy="4559133"/>
          </a:xfrm>
        </p:spPr>
        <p:txBody>
          <a:bodyPr>
            <a:normAutofit/>
          </a:bodyPr>
          <a:lstStyle/>
          <a:p>
            <a:r>
              <a:rPr lang="fr-FR" dirty="0"/>
              <a:t>Pour certains antibiotiques</a:t>
            </a:r>
          </a:p>
          <a:p>
            <a:r>
              <a:rPr lang="fr-FR" dirty="0"/>
              <a:t>Pour </a:t>
            </a:r>
            <a:r>
              <a:rPr lang="fr-FR" b="1" dirty="0"/>
              <a:t>certaines bactéries</a:t>
            </a:r>
            <a:r>
              <a:rPr lang="fr-FR" i="1" dirty="0"/>
              <a:t/>
            </a:r>
            <a:br>
              <a:rPr lang="fr-FR" i="1" dirty="0"/>
            </a:br>
            <a:r>
              <a:rPr lang="fr-FR" b="1" i="1" dirty="0"/>
              <a:t>P. </a:t>
            </a:r>
            <a:r>
              <a:rPr lang="fr-FR" b="1" i="1" dirty="0" err="1"/>
              <a:t>aeruginosa</a:t>
            </a:r>
            <a:r>
              <a:rPr lang="fr-FR" b="1" i="1" dirty="0"/>
              <a:t> </a:t>
            </a:r>
            <a:r>
              <a:rPr lang="fr-FR" dirty="0"/>
              <a:t>: risque de résistances multiples naturelles ou acquises : </a:t>
            </a:r>
          </a:p>
          <a:p>
            <a:pPr marL="0" indent="0">
              <a:buNone/>
            </a:pPr>
            <a:r>
              <a:rPr lang="fr-FR" dirty="0"/>
              <a:t>Risque d’inadéquation traitement probabiliste</a:t>
            </a:r>
            <a:r>
              <a:rPr lang="fr-FR" i="1" dirty="0"/>
              <a:t/>
            </a:r>
            <a:br>
              <a:rPr lang="fr-FR" i="1" dirty="0"/>
            </a:b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Limiter émergence résistance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3741" y="1155123"/>
            <a:ext cx="6728259" cy="987499"/>
          </a:xfrm>
          <a:prstGeom prst="rect">
            <a:avLst/>
          </a:prstGeom>
        </p:spPr>
      </p:pic>
      <p:pic>
        <p:nvPicPr>
          <p:cNvPr id="38" name="Imag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9466" y="4105190"/>
            <a:ext cx="6157688" cy="1825776"/>
          </a:xfrm>
          <a:prstGeom prst="rect">
            <a:avLst/>
          </a:prstGeom>
        </p:spPr>
      </p:pic>
      <p:pic>
        <p:nvPicPr>
          <p:cNvPr id="42" name="Image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24722" y="4105190"/>
            <a:ext cx="3727862" cy="1402353"/>
          </a:xfrm>
          <a:prstGeom prst="rect">
            <a:avLst/>
          </a:prstGeom>
        </p:spPr>
      </p:pic>
      <p:pic>
        <p:nvPicPr>
          <p:cNvPr id="43" name="Image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34078" y="5952882"/>
            <a:ext cx="3717290" cy="638042"/>
          </a:xfrm>
          <a:prstGeom prst="rect">
            <a:avLst/>
          </a:prstGeom>
        </p:spPr>
      </p:pic>
      <p:grpSp>
        <p:nvGrpSpPr>
          <p:cNvPr id="8" name="Groupe 7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9" name="Rectangle 8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Prévenir résistances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1080647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9133"/>
          </a:xfrm>
        </p:spPr>
        <p:txBody>
          <a:bodyPr>
            <a:normAutofit lnSpcReduction="10000"/>
          </a:bodyPr>
          <a:lstStyle/>
          <a:p>
            <a:r>
              <a:rPr lang="fr-FR" dirty="0"/>
              <a:t>Pour certains antibiotiques</a:t>
            </a:r>
          </a:p>
          <a:p>
            <a:r>
              <a:rPr lang="fr-FR" dirty="0"/>
              <a:t>Pour </a:t>
            </a:r>
            <a:r>
              <a:rPr lang="fr-FR" b="1" dirty="0"/>
              <a:t>certaines bactéries</a:t>
            </a:r>
            <a:r>
              <a:rPr lang="fr-FR" b="1" i="1" dirty="0"/>
              <a:t/>
            </a:r>
            <a:br>
              <a:rPr lang="fr-FR" b="1" i="1" dirty="0"/>
            </a:br>
            <a:r>
              <a:rPr lang="fr-FR" b="1" i="1" dirty="0"/>
              <a:t>P. </a:t>
            </a:r>
            <a:r>
              <a:rPr lang="fr-FR" b="1" i="1" dirty="0" err="1"/>
              <a:t>aeruginosa</a:t>
            </a:r>
            <a:endParaRPr lang="fr-FR" b="1" i="1" dirty="0"/>
          </a:p>
          <a:p>
            <a:pPr marL="0" indent="0">
              <a:buNone/>
            </a:pPr>
            <a:r>
              <a:rPr lang="fr-FR" dirty="0"/>
              <a:t>Risque d’inadéquation</a:t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r>
              <a:rPr lang="fr-FR" b="1" dirty="0"/>
              <a:t>Repérer situation à risque : 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- chercher un portage résistant</a:t>
            </a:r>
            <a:br>
              <a:rPr lang="fr-FR" dirty="0"/>
            </a:br>
            <a:r>
              <a:rPr lang="fr-FR" dirty="0"/>
              <a:t>- antécédent de traitement inadapté</a:t>
            </a:r>
          </a:p>
          <a:p>
            <a:pPr marL="0" indent="0">
              <a:buNone/>
            </a:pPr>
            <a:r>
              <a:rPr lang="fr-FR" dirty="0"/>
              <a:t>- contexte nosocomial</a:t>
            </a:r>
            <a:r>
              <a:rPr lang="fr-FR" i="1" dirty="0"/>
              <a:t/>
            </a:r>
            <a:br>
              <a:rPr lang="fr-FR" i="1" dirty="0"/>
            </a:b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Limiter émergence résistance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3109" y="1825624"/>
            <a:ext cx="6728259" cy="98749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64096" y="3227977"/>
            <a:ext cx="4241733" cy="3170516"/>
          </a:xfrm>
          <a:prstGeom prst="rect">
            <a:avLst/>
          </a:prstGeom>
        </p:spPr>
      </p:pic>
      <p:grpSp>
        <p:nvGrpSpPr>
          <p:cNvPr id="6" name="Groupe 5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7" name="Rectangle 6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Prévenir résistances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54608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Indication d’association ?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77248" y="2021305"/>
            <a:ext cx="2928719" cy="2928719"/>
          </a:xfrm>
        </p:spPr>
      </p:pic>
    </p:spTree>
    <p:extLst>
      <p:ext uri="{BB962C8B-B14F-4D97-AF65-F5344CB8AC3E}">
        <p14:creationId xmlns:p14="http://schemas.microsoft.com/office/powerpoint/2010/main" xmlns="" val="22853917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9133"/>
          </a:xfrm>
        </p:spPr>
        <p:txBody>
          <a:bodyPr>
            <a:normAutofit/>
          </a:bodyPr>
          <a:lstStyle/>
          <a:p>
            <a:r>
              <a:rPr lang="fr-FR" dirty="0"/>
              <a:t>Pour certains antibiotiques</a:t>
            </a:r>
          </a:p>
          <a:p>
            <a:r>
              <a:rPr lang="fr-FR" dirty="0"/>
              <a:t>Pour </a:t>
            </a:r>
            <a:r>
              <a:rPr lang="fr-FR" b="1" dirty="0"/>
              <a:t>certaines bactéries</a:t>
            </a:r>
            <a:r>
              <a:rPr lang="fr-FR" i="1" dirty="0"/>
              <a:t/>
            </a:r>
            <a:br>
              <a:rPr lang="fr-FR" i="1" dirty="0"/>
            </a:br>
            <a:r>
              <a:rPr lang="fr-FR" b="1" i="1" dirty="0"/>
              <a:t>P. </a:t>
            </a:r>
            <a:r>
              <a:rPr lang="fr-FR" b="1" i="1" dirty="0" err="1"/>
              <a:t>aeruginosa</a:t>
            </a:r>
            <a:endParaRPr lang="fr-FR" b="1" i="1" dirty="0"/>
          </a:p>
          <a:p>
            <a:pPr marL="0" indent="0">
              <a:buNone/>
            </a:pPr>
            <a:r>
              <a:rPr lang="fr-FR" dirty="0"/>
              <a:t>Risque d’inadéquation</a:t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r>
              <a:rPr lang="fr-FR" b="1" dirty="0"/>
              <a:t>&gt; Bithérapie si infection sévère, foyer difficile d’accès, matériel, infection chronique, pas de Beta-</a:t>
            </a:r>
            <a:r>
              <a:rPr lang="fr-FR" b="1" dirty="0" err="1"/>
              <a:t>lactamine</a:t>
            </a:r>
            <a:r>
              <a:rPr lang="fr-FR" b="1" dirty="0"/>
              <a:t> possible (ou CMI élevée)</a:t>
            </a:r>
            <a:r>
              <a:rPr lang="fr-FR" i="1" dirty="0"/>
              <a:t/>
            </a:r>
            <a:br>
              <a:rPr lang="fr-FR" i="1" dirty="0"/>
            </a:b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Limiter émergence résistance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3109" y="1825624"/>
            <a:ext cx="6728259" cy="987499"/>
          </a:xfrm>
          <a:prstGeom prst="rect">
            <a:avLst/>
          </a:prstGeom>
        </p:spPr>
      </p:pic>
      <p:grpSp>
        <p:nvGrpSpPr>
          <p:cNvPr id="6" name="Groupe 5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7" name="Rectangle 6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Prévenir résistances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805528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9133"/>
          </a:xfrm>
        </p:spPr>
        <p:txBody>
          <a:bodyPr>
            <a:normAutofit/>
          </a:bodyPr>
          <a:lstStyle/>
          <a:p>
            <a:r>
              <a:rPr lang="fr-FR" dirty="0"/>
              <a:t>Infections </a:t>
            </a:r>
            <a:r>
              <a:rPr lang="fr-FR" b="1" dirty="0"/>
              <a:t>SUR MATERIEL</a:t>
            </a:r>
            <a:r>
              <a:rPr lang="fr-FR" i="1" dirty="0"/>
              <a:t/>
            </a:r>
            <a:br>
              <a:rPr lang="fr-FR" i="1" dirty="0"/>
            </a:b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Action sur le biofilm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52506" y="1587233"/>
            <a:ext cx="6087325" cy="441069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4231" y="2947535"/>
            <a:ext cx="3215639" cy="2715328"/>
          </a:xfrm>
          <a:prstGeom prst="rect">
            <a:avLst/>
          </a:prstGeom>
        </p:spPr>
      </p:pic>
      <p:grpSp>
        <p:nvGrpSpPr>
          <p:cNvPr id="8" name="Groupe 7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9" name="Rectangle 8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Actions spécifiques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Prévenir résistances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5010406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9133"/>
          </a:xfrm>
        </p:spPr>
        <p:txBody>
          <a:bodyPr>
            <a:normAutofit/>
          </a:bodyPr>
          <a:lstStyle/>
          <a:p>
            <a:r>
              <a:rPr lang="fr-FR" dirty="0"/>
              <a:t>Infections SUR MATERIEL</a:t>
            </a:r>
          </a:p>
          <a:p>
            <a:pPr>
              <a:buFontTx/>
              <a:buChar char="-"/>
            </a:pPr>
            <a:r>
              <a:rPr lang="fr-FR" b="1" dirty="0"/>
              <a:t>Rifampicine</a:t>
            </a:r>
            <a:r>
              <a:rPr lang="fr-FR" dirty="0"/>
              <a:t> : pénètre biofilm</a:t>
            </a:r>
            <a:br>
              <a:rPr lang="fr-FR" dirty="0"/>
            </a:br>
            <a:r>
              <a:rPr lang="fr-FR" dirty="0"/>
              <a:t>Pas de monothérapie (et attention à l’inoculum) : </a:t>
            </a:r>
            <a:r>
              <a:rPr lang="fr-FR" dirty="0" err="1"/>
              <a:t>séléction</a:t>
            </a:r>
            <a:r>
              <a:rPr lang="fr-FR" dirty="0"/>
              <a:t> R</a:t>
            </a:r>
            <a:r>
              <a:rPr lang="fr-FR" i="1" dirty="0"/>
              <a:t/>
            </a:r>
            <a:br>
              <a:rPr lang="fr-FR" i="1" dirty="0"/>
            </a:b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Action sur le biofilm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09843" y="85207"/>
            <a:ext cx="3265852" cy="2366337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0534" y="3498279"/>
            <a:ext cx="3486637" cy="2886478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2323" y="4191961"/>
            <a:ext cx="3719141" cy="1228877"/>
          </a:xfrm>
          <a:prstGeom prst="rect">
            <a:avLst/>
          </a:prstGeom>
        </p:spPr>
      </p:pic>
      <p:grpSp>
        <p:nvGrpSpPr>
          <p:cNvPr id="7" name="Groupe 6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8" name="Rectangle 7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Actions spécifiques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Prévenir résistances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1983677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9133"/>
          </a:xfrm>
        </p:spPr>
        <p:txBody>
          <a:bodyPr>
            <a:normAutofit/>
          </a:bodyPr>
          <a:lstStyle/>
          <a:p>
            <a:r>
              <a:rPr lang="fr-FR" dirty="0"/>
              <a:t>Infections SUR MATERIEL</a:t>
            </a:r>
          </a:p>
          <a:p>
            <a:pPr>
              <a:buFontTx/>
              <a:buChar char="-"/>
            </a:pPr>
            <a:r>
              <a:rPr lang="fr-FR" b="1" dirty="0"/>
              <a:t>Rifampicine</a:t>
            </a:r>
            <a:r>
              <a:rPr lang="fr-FR" dirty="0"/>
              <a:t> : pénètre biofilm</a:t>
            </a:r>
            <a:br>
              <a:rPr lang="fr-FR" dirty="0"/>
            </a:br>
            <a:r>
              <a:rPr lang="fr-FR" dirty="0"/>
              <a:t>Pas de monothérapie (et attention à l’inoculum) : </a:t>
            </a:r>
            <a:r>
              <a:rPr lang="fr-FR" dirty="0" err="1"/>
              <a:t>séléction</a:t>
            </a:r>
            <a:r>
              <a:rPr lang="fr-FR" dirty="0"/>
              <a:t> R</a:t>
            </a:r>
          </a:p>
          <a:p>
            <a:pPr>
              <a:buFontTx/>
              <a:buChar char="-"/>
            </a:pPr>
            <a:r>
              <a:rPr lang="fr-FR" b="1" dirty="0" err="1"/>
              <a:t>Daptomycine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SARM ++</a:t>
            </a:r>
            <a:r>
              <a:rPr lang="fr-FR" i="1" dirty="0"/>
              <a:t/>
            </a:r>
            <a:br>
              <a:rPr lang="fr-FR" i="1" dirty="0"/>
            </a:b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Action sur le biofilm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09843" y="85207"/>
            <a:ext cx="3265852" cy="236633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9685" y="3475656"/>
            <a:ext cx="5401429" cy="3115110"/>
          </a:xfrm>
          <a:prstGeom prst="rect">
            <a:avLst/>
          </a:prstGeom>
        </p:spPr>
      </p:pic>
      <p:grpSp>
        <p:nvGrpSpPr>
          <p:cNvPr id="8" name="Groupe 7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9" name="Rectangle 8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Actions spécifiques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Prévenir résistances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831307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9133"/>
          </a:xfrm>
        </p:spPr>
        <p:txBody>
          <a:bodyPr>
            <a:normAutofit/>
          </a:bodyPr>
          <a:lstStyle/>
          <a:p>
            <a:r>
              <a:rPr lang="fr-FR" dirty="0"/>
              <a:t>Infections SUR MATERIEL</a:t>
            </a:r>
          </a:p>
          <a:p>
            <a:pPr>
              <a:buFontTx/>
              <a:buChar char="-"/>
            </a:pPr>
            <a:r>
              <a:rPr lang="fr-FR" b="1" dirty="0"/>
              <a:t>Rifampicine</a:t>
            </a:r>
            <a:r>
              <a:rPr lang="fr-FR" dirty="0"/>
              <a:t> : pénètre biofilm</a:t>
            </a:r>
            <a:br>
              <a:rPr lang="fr-FR" dirty="0"/>
            </a:br>
            <a:r>
              <a:rPr lang="fr-FR" dirty="0"/>
              <a:t>Pas de monothérapie (et attention à l’inoculum) : </a:t>
            </a:r>
            <a:r>
              <a:rPr lang="fr-FR" dirty="0" err="1"/>
              <a:t>séléction</a:t>
            </a:r>
            <a:r>
              <a:rPr lang="fr-FR" dirty="0"/>
              <a:t> R</a:t>
            </a:r>
          </a:p>
          <a:p>
            <a:pPr>
              <a:buFontTx/>
              <a:buChar char="-"/>
            </a:pPr>
            <a:r>
              <a:rPr lang="fr-FR" b="1" dirty="0" err="1"/>
              <a:t>Daptomycine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SARM ++</a:t>
            </a:r>
          </a:p>
          <a:p>
            <a:pPr>
              <a:buFontTx/>
              <a:buChar char="-"/>
            </a:pPr>
            <a:r>
              <a:rPr lang="fr-FR" b="1" dirty="0" err="1"/>
              <a:t>Linézolide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Usage limité sur les traitements prolongés</a:t>
            </a:r>
            <a:r>
              <a:rPr lang="fr-FR" i="1" dirty="0"/>
              <a:t/>
            </a:r>
            <a:br>
              <a:rPr lang="fr-FR" i="1" dirty="0"/>
            </a:b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Action sur le biofilm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09843" y="85207"/>
            <a:ext cx="3265852" cy="2366337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6402" y="3907911"/>
            <a:ext cx="2791215" cy="247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72067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/>
        </p:nvSpPr>
        <p:spPr>
          <a:xfrm>
            <a:off x="494523" y="8520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Autres propriétés spécifiques</a:t>
            </a:r>
          </a:p>
        </p:txBody>
      </p:sp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4168" y="1990785"/>
            <a:ext cx="7954485" cy="3315163"/>
          </a:xfrm>
        </p:spPr>
      </p:pic>
      <p:grpSp>
        <p:nvGrpSpPr>
          <p:cNvPr id="4" name="Groupe 3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6" name="Rectangle 5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Actions spécifiques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Prévenir résistances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9847364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5064" y="128336"/>
            <a:ext cx="10515600" cy="1325563"/>
          </a:xfrm>
        </p:spPr>
        <p:txBody>
          <a:bodyPr/>
          <a:lstStyle/>
          <a:p>
            <a:r>
              <a:rPr lang="fr-FR" b="1" dirty="0"/>
              <a:t>Bactéries </a:t>
            </a:r>
            <a:r>
              <a:rPr lang="fr-FR" b="1" dirty="0" err="1"/>
              <a:t>multirésistantes</a:t>
            </a:r>
            <a:endParaRPr lang="fr-FR" b="1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4443" y="1677343"/>
            <a:ext cx="4874942" cy="4351338"/>
          </a:xfrm>
        </p:spPr>
      </p:pic>
      <p:grpSp>
        <p:nvGrpSpPr>
          <p:cNvPr id="5" name="Groupe 4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6" name="Rectangle 5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Actions spécifiques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>
                  <a:solidFill>
                    <a:schemeClr val="accent1">
                      <a:lumMod val="75000"/>
                    </a:schemeClr>
                  </a:solidFill>
                </a:rPr>
                <a:t>Multirésistance</a:t>
              </a:r>
              <a:endParaRPr lang="fr-FR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Prévenir résistances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  <p:pic>
        <p:nvPicPr>
          <p:cNvPr id="11" name="Espace réservé du contenu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20129" y="2676901"/>
            <a:ext cx="3913430" cy="2352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777714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5064" y="128336"/>
            <a:ext cx="10515600" cy="1325563"/>
          </a:xfrm>
        </p:spPr>
        <p:txBody>
          <a:bodyPr/>
          <a:lstStyle/>
          <a:p>
            <a:r>
              <a:rPr lang="fr-FR" b="1" dirty="0"/>
              <a:t>Bactéries </a:t>
            </a:r>
            <a:r>
              <a:rPr lang="fr-FR" b="1" dirty="0" err="1"/>
              <a:t>multirésistantes</a:t>
            </a:r>
            <a:endParaRPr lang="fr-FR" b="1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4236" y="2312923"/>
            <a:ext cx="5999349" cy="2965196"/>
          </a:xfr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1833" y="5765418"/>
            <a:ext cx="3736347" cy="691916"/>
          </a:xfrm>
          <a:prstGeom prst="rect">
            <a:avLst/>
          </a:prstGeom>
        </p:spPr>
      </p:pic>
      <p:sp>
        <p:nvSpPr>
          <p:cNvPr id="7" name="Espace réservé du contenu 2"/>
          <p:cNvSpPr txBox="1">
            <a:spLocks/>
          </p:cNvSpPr>
          <p:nvPr/>
        </p:nvSpPr>
        <p:spPr>
          <a:xfrm>
            <a:off x="405064" y="1825624"/>
            <a:ext cx="5429172" cy="4559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/>
              <a:t>Entérobactérie productrices de </a:t>
            </a:r>
            <a:r>
              <a:rPr lang="fr-FR" b="1" dirty="0" err="1"/>
              <a:t>Carbapénémase</a:t>
            </a:r>
            <a:r>
              <a:rPr lang="fr-FR" b="1" dirty="0"/>
              <a:t> et </a:t>
            </a:r>
            <a:r>
              <a:rPr lang="fr-FR" b="1" i="1" dirty="0"/>
              <a:t>P. </a:t>
            </a:r>
            <a:r>
              <a:rPr lang="fr-FR" b="1" i="1" dirty="0" err="1"/>
              <a:t>aeruginosa</a:t>
            </a:r>
            <a:r>
              <a:rPr lang="fr-FR" b="1" i="1" dirty="0"/>
              <a:t> </a:t>
            </a:r>
            <a:r>
              <a:rPr lang="fr-FR" b="1" dirty="0"/>
              <a:t>multi R :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1) BL + IBLA de réserve</a:t>
            </a:r>
            <a:br>
              <a:rPr lang="fr-FR" dirty="0"/>
            </a:br>
            <a:r>
              <a:rPr lang="fr-FR" dirty="0"/>
              <a:t>2) sinon combinaison d’ATB</a:t>
            </a:r>
            <a:r>
              <a:rPr lang="fr-FR" i="1" dirty="0"/>
              <a:t/>
            </a:r>
            <a:br>
              <a:rPr lang="fr-FR" i="1" dirty="0"/>
            </a:b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grpSp>
        <p:nvGrpSpPr>
          <p:cNvPr id="8" name="Groupe 7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9" name="Rectangle 8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Actions spécifiques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>
                  <a:solidFill>
                    <a:schemeClr val="accent1">
                      <a:lumMod val="75000"/>
                    </a:schemeClr>
                  </a:solidFill>
                </a:rPr>
                <a:t>Multirésistance</a:t>
              </a:r>
              <a:endParaRPr lang="fr-FR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Prévenir résistances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3739018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5064" y="128336"/>
            <a:ext cx="10515600" cy="1325563"/>
          </a:xfrm>
        </p:spPr>
        <p:txBody>
          <a:bodyPr/>
          <a:lstStyle/>
          <a:p>
            <a:r>
              <a:rPr lang="fr-FR" b="1" dirty="0"/>
              <a:t>Bactéries </a:t>
            </a:r>
            <a:r>
              <a:rPr lang="fr-FR" b="1" dirty="0" err="1"/>
              <a:t>multirésistantes</a:t>
            </a:r>
            <a:endParaRPr lang="fr-FR" b="1" dirty="0"/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4848726" y="1825622"/>
            <a:ext cx="6380747" cy="4559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/>
              <a:t>Entérobactérie productrices </a:t>
            </a:r>
            <a:br>
              <a:rPr lang="fr-FR" b="1" dirty="0"/>
            </a:br>
            <a:r>
              <a:rPr lang="fr-FR" b="1" dirty="0"/>
              <a:t>de </a:t>
            </a:r>
            <a:r>
              <a:rPr lang="fr-FR" b="1" dirty="0" err="1"/>
              <a:t>Carbapénémase</a:t>
            </a:r>
            <a:r>
              <a:rPr lang="fr-FR" b="1" dirty="0"/>
              <a:t> (NDM)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r>
              <a:rPr lang="fr-FR" dirty="0"/>
              <a:t>&gt; </a:t>
            </a:r>
            <a:r>
              <a:rPr lang="fr-FR" dirty="0" err="1"/>
              <a:t>Aztreonam</a:t>
            </a:r>
            <a:r>
              <a:rPr lang="fr-FR" dirty="0"/>
              <a:t> + </a:t>
            </a:r>
            <a:r>
              <a:rPr lang="fr-FR" dirty="0" err="1"/>
              <a:t>Avibactam</a:t>
            </a:r>
            <a:r>
              <a:rPr lang="fr-FR" dirty="0"/>
              <a:t> (</a:t>
            </a:r>
            <a:r>
              <a:rPr lang="fr-FR" dirty="0" err="1"/>
              <a:t>Zavicefta</a:t>
            </a:r>
            <a:r>
              <a:rPr lang="fr-FR" dirty="0"/>
              <a:t>)</a:t>
            </a:r>
            <a:r>
              <a:rPr lang="fr-FR" i="1" dirty="0"/>
              <a:t/>
            </a:r>
            <a:br>
              <a:rPr lang="fr-FR" i="1" dirty="0"/>
            </a:b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27" r="1381" b="19813"/>
          <a:stretch/>
        </p:blipFill>
        <p:spPr>
          <a:xfrm>
            <a:off x="0" y="1546474"/>
            <a:ext cx="4582488" cy="5117431"/>
          </a:xfrm>
          <a:prstGeom prst="rect">
            <a:avLst/>
          </a:prstGeom>
        </p:spPr>
      </p:pic>
      <p:grpSp>
        <p:nvGrpSpPr>
          <p:cNvPr id="6" name="Groupe 5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8" name="Rectangle 7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Actions spécifiques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>
                  <a:solidFill>
                    <a:schemeClr val="accent1">
                      <a:lumMod val="75000"/>
                    </a:schemeClr>
                  </a:solidFill>
                </a:rPr>
                <a:t>Multirésistance</a:t>
              </a:r>
              <a:endParaRPr lang="fr-FR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Prévenir résistances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2414505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5064" y="128336"/>
            <a:ext cx="10515600" cy="1325563"/>
          </a:xfrm>
        </p:spPr>
        <p:txBody>
          <a:bodyPr/>
          <a:lstStyle/>
          <a:p>
            <a:r>
              <a:rPr lang="fr-FR" b="1" dirty="0"/>
              <a:t>Bactéries </a:t>
            </a:r>
            <a:r>
              <a:rPr lang="fr-FR" b="1" dirty="0" err="1"/>
              <a:t>multirésistantes</a:t>
            </a:r>
            <a:endParaRPr lang="fr-FR" b="1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27" r="1381" b="19813"/>
          <a:stretch/>
        </p:blipFill>
        <p:spPr>
          <a:xfrm>
            <a:off x="0" y="1546474"/>
            <a:ext cx="4582488" cy="5117431"/>
          </a:xfrm>
          <a:prstGeom prst="rect">
            <a:avLst/>
          </a:prstGeom>
        </p:spPr>
      </p:pic>
      <p:sp>
        <p:nvSpPr>
          <p:cNvPr id="6" name="Ellipse 5"/>
          <p:cNvSpPr/>
          <p:nvPr/>
        </p:nvSpPr>
        <p:spPr>
          <a:xfrm>
            <a:off x="1524000" y="3503608"/>
            <a:ext cx="1155031" cy="11004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/>
          <p:cNvSpPr/>
          <p:nvPr/>
        </p:nvSpPr>
        <p:spPr>
          <a:xfrm rot="19920846">
            <a:off x="1028709" y="3915447"/>
            <a:ext cx="529389" cy="13482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4848726" y="1825622"/>
            <a:ext cx="6380747" cy="4559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/>
              <a:t>Entérobactérie productrices </a:t>
            </a:r>
            <a:br>
              <a:rPr lang="fr-FR" b="1" dirty="0"/>
            </a:br>
            <a:r>
              <a:rPr lang="fr-FR" b="1" dirty="0"/>
              <a:t>de </a:t>
            </a:r>
            <a:r>
              <a:rPr lang="fr-FR" b="1" dirty="0" err="1"/>
              <a:t>Carbapénémase</a:t>
            </a:r>
            <a:r>
              <a:rPr lang="fr-FR" b="1" dirty="0"/>
              <a:t> (NDM)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r>
              <a:rPr lang="fr-FR" dirty="0"/>
              <a:t>&gt; </a:t>
            </a:r>
            <a:r>
              <a:rPr lang="fr-FR" dirty="0" err="1"/>
              <a:t>Aztreonam</a:t>
            </a:r>
            <a:r>
              <a:rPr lang="fr-FR" dirty="0"/>
              <a:t> + </a:t>
            </a:r>
            <a:r>
              <a:rPr lang="fr-FR" dirty="0" err="1"/>
              <a:t>Avibactam</a:t>
            </a:r>
            <a:r>
              <a:rPr lang="fr-FR" dirty="0"/>
              <a:t> (</a:t>
            </a:r>
            <a:r>
              <a:rPr lang="fr-FR" dirty="0" err="1"/>
              <a:t>Zavicefta</a:t>
            </a:r>
            <a:r>
              <a:rPr lang="fr-FR" dirty="0"/>
              <a:t>)</a:t>
            </a:r>
            <a:r>
              <a:rPr lang="fr-FR" i="1" dirty="0"/>
              <a:t/>
            </a:r>
            <a:br>
              <a:rPr lang="fr-FR" i="1" dirty="0"/>
            </a:b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grpSp>
        <p:nvGrpSpPr>
          <p:cNvPr id="10" name="Groupe 9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11" name="Rectangle 10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Actions spécifiques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>
                  <a:solidFill>
                    <a:schemeClr val="accent1">
                      <a:lumMod val="75000"/>
                    </a:schemeClr>
                  </a:solidFill>
                </a:rPr>
                <a:t>Multirésistance</a:t>
              </a:r>
              <a:endParaRPr lang="fr-FR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Prévenir résistances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504842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 b="1" dirty="0"/>
              <a:t>Principales indications d’association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Elargir le spectre </a:t>
            </a:r>
            <a:r>
              <a:rPr lang="fr-FR" dirty="0"/>
              <a:t>: infections pluri microbiennes (prouvées ou suspectées)</a:t>
            </a:r>
          </a:p>
          <a:p>
            <a:r>
              <a:rPr lang="fr-FR" b="1" dirty="0"/>
              <a:t>Synergies</a:t>
            </a:r>
            <a:r>
              <a:rPr lang="fr-FR" dirty="0"/>
              <a:t> d’antibiotiques bactéricides</a:t>
            </a:r>
          </a:p>
          <a:p>
            <a:r>
              <a:rPr lang="fr-FR" dirty="0"/>
              <a:t>Eviter l’émergence de </a:t>
            </a:r>
            <a:r>
              <a:rPr lang="fr-FR" b="1" dirty="0"/>
              <a:t>résistances</a:t>
            </a:r>
          </a:p>
          <a:p>
            <a:r>
              <a:rPr lang="fr-FR" dirty="0"/>
              <a:t>Action </a:t>
            </a:r>
            <a:r>
              <a:rPr lang="fr-FR" b="1" dirty="0"/>
              <a:t>anti biofilm </a:t>
            </a:r>
            <a:r>
              <a:rPr lang="fr-FR" dirty="0"/>
              <a:t>(ou autre propriétés spécifiques)</a:t>
            </a:r>
          </a:p>
          <a:p>
            <a:r>
              <a:rPr lang="fr-FR" dirty="0"/>
              <a:t>Bactéries </a:t>
            </a:r>
            <a:r>
              <a:rPr lang="fr-FR" b="1" dirty="0" err="1"/>
              <a:t>multirésistantes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9544225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5064" y="128336"/>
            <a:ext cx="10515600" cy="1325563"/>
          </a:xfrm>
        </p:spPr>
        <p:txBody>
          <a:bodyPr/>
          <a:lstStyle/>
          <a:p>
            <a:r>
              <a:rPr lang="fr-FR" b="1" dirty="0"/>
              <a:t>Bactéries </a:t>
            </a:r>
            <a:r>
              <a:rPr lang="fr-FR" b="1" dirty="0" err="1"/>
              <a:t>multirésistantes</a:t>
            </a:r>
            <a:endParaRPr lang="fr-FR" b="1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27" r="1381" b="19813"/>
          <a:stretch/>
        </p:blipFill>
        <p:spPr>
          <a:xfrm>
            <a:off x="0" y="1546474"/>
            <a:ext cx="4582488" cy="5117431"/>
          </a:xfrm>
          <a:prstGeom prst="rect">
            <a:avLst/>
          </a:prstGeom>
        </p:spPr>
      </p:pic>
      <p:sp>
        <p:nvSpPr>
          <p:cNvPr id="6" name="Ellipse 5"/>
          <p:cNvSpPr/>
          <p:nvPr/>
        </p:nvSpPr>
        <p:spPr>
          <a:xfrm>
            <a:off x="1524000" y="3503608"/>
            <a:ext cx="1155031" cy="11004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/>
          <p:cNvSpPr/>
          <p:nvPr/>
        </p:nvSpPr>
        <p:spPr>
          <a:xfrm rot="19920846">
            <a:off x="1028709" y="3915447"/>
            <a:ext cx="529389" cy="13482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/>
          <p:cNvSpPr/>
          <p:nvPr/>
        </p:nvSpPr>
        <p:spPr>
          <a:xfrm rot="20195359">
            <a:off x="954697" y="3192326"/>
            <a:ext cx="1724334" cy="2116781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4848726" y="1825622"/>
            <a:ext cx="6380747" cy="4559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/>
              <a:t>Entérobactérie productrices </a:t>
            </a:r>
            <a:br>
              <a:rPr lang="fr-FR" b="1" dirty="0"/>
            </a:br>
            <a:r>
              <a:rPr lang="fr-FR" b="1" dirty="0"/>
              <a:t>de </a:t>
            </a:r>
            <a:r>
              <a:rPr lang="fr-FR" b="1" dirty="0" err="1"/>
              <a:t>Carbapénémase</a:t>
            </a:r>
            <a:r>
              <a:rPr lang="fr-FR" b="1" dirty="0"/>
              <a:t> (NDM)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r>
              <a:rPr lang="fr-FR" dirty="0"/>
              <a:t>&gt; </a:t>
            </a:r>
            <a:r>
              <a:rPr lang="fr-FR" dirty="0" err="1"/>
              <a:t>Aztreonam</a:t>
            </a:r>
            <a:r>
              <a:rPr lang="fr-FR" dirty="0"/>
              <a:t> + </a:t>
            </a:r>
            <a:r>
              <a:rPr lang="fr-FR" dirty="0" err="1"/>
              <a:t>Avibactam</a:t>
            </a:r>
            <a:r>
              <a:rPr lang="fr-FR" dirty="0"/>
              <a:t> (</a:t>
            </a:r>
            <a:r>
              <a:rPr lang="fr-FR" dirty="0" err="1"/>
              <a:t>Zavicefta</a:t>
            </a:r>
            <a:r>
              <a:rPr lang="fr-FR" dirty="0"/>
              <a:t>)</a:t>
            </a:r>
            <a:r>
              <a:rPr lang="fr-FR" i="1" dirty="0"/>
              <a:t/>
            </a:r>
            <a:br>
              <a:rPr lang="fr-FR" i="1" dirty="0"/>
            </a:b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grpSp>
        <p:nvGrpSpPr>
          <p:cNvPr id="11" name="Groupe 10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12" name="Rectangle 11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Actions spécifiques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>
                  <a:solidFill>
                    <a:schemeClr val="accent1">
                      <a:lumMod val="75000"/>
                    </a:schemeClr>
                  </a:solidFill>
                </a:rPr>
                <a:t>Multirésistance</a:t>
              </a:r>
              <a:endParaRPr lang="fr-FR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Prévenir résistances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Synergie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58673716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82454" y="523915"/>
            <a:ext cx="3220452" cy="1325563"/>
          </a:xfrm>
        </p:spPr>
        <p:txBody>
          <a:bodyPr/>
          <a:lstStyle/>
          <a:p>
            <a:r>
              <a:rPr lang="fr-FR" b="1" dirty="0"/>
              <a:t>En résumé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597568" y="2464551"/>
            <a:ext cx="10704746" cy="3695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/>
              <a:t>Etre sûr de l’indication (plurimicrobien confirmé, choc septique)</a:t>
            </a:r>
          </a:p>
          <a:p>
            <a:r>
              <a:rPr lang="fr-FR" b="1" dirty="0"/>
              <a:t>Sinon : désescalade dès que possible</a:t>
            </a:r>
          </a:p>
          <a:p>
            <a:r>
              <a:rPr lang="fr-FR" b="1" dirty="0"/>
              <a:t>Importance de l’antibiothérapie adaptée plus que de la bithérapie</a:t>
            </a:r>
          </a:p>
          <a:p>
            <a:r>
              <a:rPr lang="fr-FR" dirty="0"/>
              <a:t>Réfléchir à la diffusion et au mécanisme d’action pour vraiment limiter les résistances</a:t>
            </a:r>
          </a:p>
          <a:p>
            <a:r>
              <a:rPr lang="fr-FR" dirty="0"/>
              <a:t>Prendre en compte le cumul des effets indésirables</a:t>
            </a:r>
          </a:p>
          <a:p>
            <a:r>
              <a:rPr lang="fr-FR" dirty="0"/>
              <a:t>Bactéries multi-résistantes : nouvelles BL + IBLA, sinon ce qui marche !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07879" y="459727"/>
            <a:ext cx="2411391" cy="1697288"/>
          </a:xfrm>
          <a:prstGeom prst="rect">
            <a:avLst/>
          </a:prstGeom>
        </p:spPr>
      </p:pic>
      <p:grpSp>
        <p:nvGrpSpPr>
          <p:cNvPr id="6" name="Groupe 5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7" name="Rectangle 6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Actions spécifiques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>
                  <a:solidFill>
                    <a:schemeClr val="accent1">
                      <a:lumMod val="75000"/>
                    </a:schemeClr>
                  </a:solidFill>
                </a:rPr>
                <a:t>Multirésistance</a:t>
              </a:r>
              <a:endParaRPr lang="fr-FR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Prévenir résistances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Synergie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022464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81526" y="1554163"/>
            <a:ext cx="10515600" cy="4559133"/>
          </a:xfrm>
        </p:spPr>
        <p:txBody>
          <a:bodyPr>
            <a:normAutofit/>
          </a:bodyPr>
          <a:lstStyle/>
          <a:p>
            <a:r>
              <a:rPr lang="fr-FR" sz="2400" dirty="0"/>
              <a:t>En probabiliste : on suspecte une infection plurimicrobienne</a:t>
            </a:r>
          </a:p>
          <a:p>
            <a:pPr marL="0" indent="0">
              <a:buNone/>
            </a:pPr>
            <a:r>
              <a:rPr lang="fr-FR" sz="2400" dirty="0"/>
              <a:t>Infection grave : risque échec &gt; risque toxicité</a:t>
            </a:r>
          </a:p>
          <a:p>
            <a:pPr marL="0" indent="0">
              <a:buNone/>
            </a:pPr>
            <a:r>
              <a:rPr lang="fr-FR" sz="2400" dirty="0"/>
              <a:t>On craint une inadéquation thérapeutique</a:t>
            </a:r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31324" y="605757"/>
            <a:ext cx="2953265" cy="189681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8839" y="3498768"/>
            <a:ext cx="5109985" cy="2885989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581526" y="228600"/>
            <a:ext cx="10515600" cy="1325563"/>
          </a:xfrm>
        </p:spPr>
        <p:txBody>
          <a:bodyPr/>
          <a:lstStyle/>
          <a:p>
            <a:r>
              <a:rPr lang="fr-FR" b="1" dirty="0"/>
              <a:t>Elargir le spectre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94976" y="0"/>
            <a:ext cx="2398512" cy="313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Actions spécifiques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793488" y="0"/>
            <a:ext cx="2398512" cy="313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Multirésistance</a:t>
            </a:r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4996464" y="0"/>
            <a:ext cx="2398512" cy="313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Prévenir résistances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620063" y="0"/>
            <a:ext cx="2398512" cy="313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Synergie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-1" y="0"/>
            <a:ext cx="2620063" cy="313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Elargir le spectre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2990088" y="6300216"/>
            <a:ext cx="27728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rgbClr val="000090"/>
                </a:solidFill>
              </a:rPr>
              <a:t>Si on craint une résistance à 1 des 2</a:t>
            </a:r>
          </a:p>
        </p:txBody>
      </p:sp>
    </p:spTree>
    <p:extLst>
      <p:ext uri="{BB962C8B-B14F-4D97-AF65-F5344CB8AC3E}">
        <p14:creationId xmlns:p14="http://schemas.microsoft.com/office/powerpoint/2010/main" xmlns="" val="3437648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913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sz="2400" dirty="0"/>
              <a:t>On suspecte une infection plurimicrobienne</a:t>
            </a:r>
          </a:p>
          <a:p>
            <a:endParaRPr lang="fr-FR" sz="2400" dirty="0"/>
          </a:p>
          <a:p>
            <a:r>
              <a:rPr lang="fr-FR" sz="2400" b="1" dirty="0"/>
              <a:t>Infections intra-abdominales </a:t>
            </a:r>
            <a:r>
              <a:rPr lang="fr-FR" sz="2400" dirty="0"/>
              <a:t>: </a:t>
            </a:r>
            <a:br>
              <a:rPr lang="fr-FR" sz="2400" dirty="0"/>
            </a:br>
            <a:r>
              <a:rPr lang="fr-FR" sz="2400" dirty="0">
                <a:solidFill>
                  <a:srgbClr val="7030A0"/>
                </a:solidFill>
              </a:rPr>
              <a:t>Entérobactéries</a:t>
            </a:r>
            <a:r>
              <a:rPr lang="fr-FR" sz="2400" dirty="0"/>
              <a:t> + </a:t>
            </a:r>
            <a:r>
              <a:rPr lang="fr-FR" sz="2400" dirty="0">
                <a:solidFill>
                  <a:srgbClr val="FFC000"/>
                </a:solidFill>
              </a:rPr>
              <a:t>anaérobies</a:t>
            </a:r>
            <a:r>
              <a:rPr lang="fr-FR" sz="2400" dirty="0"/>
              <a:t/>
            </a:r>
            <a:br>
              <a:rPr lang="fr-FR" sz="2400" dirty="0"/>
            </a:br>
            <a:r>
              <a:rPr lang="fr-FR" sz="2400" dirty="0"/>
              <a:t>&gt; </a:t>
            </a:r>
            <a:r>
              <a:rPr lang="fr-FR" sz="2400" dirty="0">
                <a:solidFill>
                  <a:srgbClr val="7030A0"/>
                </a:solidFill>
              </a:rPr>
              <a:t>C3G</a:t>
            </a:r>
            <a:r>
              <a:rPr lang="fr-FR" sz="2400" dirty="0"/>
              <a:t> + </a:t>
            </a:r>
            <a:r>
              <a:rPr lang="fr-FR" sz="2400" dirty="0">
                <a:solidFill>
                  <a:srgbClr val="FFC000"/>
                </a:solidFill>
              </a:rPr>
              <a:t>Métronidazole</a:t>
            </a:r>
          </a:p>
          <a:p>
            <a:endParaRPr lang="fr-FR" sz="2400" dirty="0"/>
          </a:p>
          <a:p>
            <a:r>
              <a:rPr lang="fr-FR" sz="2400" b="1" dirty="0"/>
              <a:t>Infections génitales hautes de la femme </a:t>
            </a:r>
            <a:r>
              <a:rPr lang="fr-FR" sz="2400" dirty="0"/>
              <a:t>: </a:t>
            </a:r>
            <a:br>
              <a:rPr lang="fr-FR" sz="2400" dirty="0"/>
            </a:br>
            <a:r>
              <a:rPr lang="fr-FR" sz="2400" dirty="0">
                <a:solidFill>
                  <a:schemeClr val="accent6"/>
                </a:solidFill>
              </a:rPr>
              <a:t>Entérobactéries</a:t>
            </a:r>
            <a:r>
              <a:rPr lang="fr-FR" sz="2400" dirty="0"/>
              <a:t> + </a:t>
            </a:r>
            <a:r>
              <a:rPr lang="fr-FR" sz="2400" dirty="0">
                <a:solidFill>
                  <a:schemeClr val="accent6"/>
                </a:solidFill>
              </a:rPr>
              <a:t>Gonocoque </a:t>
            </a:r>
            <a:r>
              <a:rPr lang="fr-FR" sz="2400" dirty="0"/>
              <a:t>+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anaérobies </a:t>
            </a:r>
            <a:r>
              <a:rPr lang="fr-FR" sz="2400" dirty="0"/>
              <a:t>+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Trichomonas</a:t>
            </a:r>
            <a:r>
              <a:rPr lang="fr-FR" sz="2400" dirty="0"/>
              <a:t> +</a:t>
            </a:r>
            <a:r>
              <a:rPr lang="fr-FR" sz="2400" dirty="0">
                <a:solidFill>
                  <a:schemeClr val="accent6"/>
                </a:solidFill>
              </a:rPr>
              <a:t> </a:t>
            </a:r>
            <a:r>
              <a:rPr lang="fr-FR" sz="2400" dirty="0">
                <a:solidFill>
                  <a:srgbClr val="C00000"/>
                </a:solidFill>
              </a:rPr>
              <a:t>Chlamydia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fr-FR" sz="24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fr-FR" sz="2400" dirty="0"/>
              <a:t>&gt;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400" dirty="0">
                <a:solidFill>
                  <a:schemeClr val="accent6"/>
                </a:solidFill>
              </a:rPr>
              <a:t>C3G</a:t>
            </a:r>
            <a:r>
              <a:rPr lang="fr-FR" sz="2400" dirty="0"/>
              <a:t> +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Métronidazole</a:t>
            </a:r>
            <a:r>
              <a:rPr lang="fr-FR" sz="2400" dirty="0"/>
              <a:t> + </a:t>
            </a:r>
            <a:r>
              <a:rPr lang="fr-FR" sz="2400" dirty="0">
                <a:solidFill>
                  <a:srgbClr val="C00000"/>
                </a:solidFill>
              </a:rPr>
              <a:t>Doxycycline</a:t>
            </a:r>
          </a:p>
          <a:p>
            <a:pPr>
              <a:buFont typeface="Wingdings" panose="05000000000000000000" pitchFamily="2" charset="2"/>
              <a:buChar char="Ø"/>
            </a:pPr>
            <a:endParaRPr lang="fr-FR" sz="2400" dirty="0"/>
          </a:p>
          <a:p>
            <a:r>
              <a:rPr lang="fr-FR" sz="2400" b="1" dirty="0"/>
              <a:t>Fièvre sans porte d’entrée chez neutropénique </a:t>
            </a:r>
            <a:r>
              <a:rPr lang="fr-FR" sz="2400" dirty="0"/>
              <a:t>en contexte nosocomial avec PICC Line récent : </a:t>
            </a:r>
            <a:br>
              <a:rPr lang="fr-FR" sz="2400" dirty="0"/>
            </a:br>
            <a:r>
              <a:rPr lang="fr-FR" sz="2400" dirty="0"/>
              <a:t>Tout y compris </a:t>
            </a:r>
            <a:r>
              <a:rPr lang="fr-FR" sz="2400" i="1" dirty="0">
                <a:solidFill>
                  <a:srgbClr val="FF00FF"/>
                </a:solidFill>
              </a:rPr>
              <a:t>P. </a:t>
            </a:r>
            <a:r>
              <a:rPr lang="fr-FR" sz="2400" i="1" dirty="0" err="1">
                <a:solidFill>
                  <a:srgbClr val="FF00FF"/>
                </a:solidFill>
              </a:rPr>
              <a:t>aeruginosa</a:t>
            </a:r>
            <a:r>
              <a:rPr lang="fr-FR" sz="2400" dirty="0">
                <a:solidFill>
                  <a:srgbClr val="FF00FF"/>
                </a:solidFill>
              </a:rPr>
              <a:t>, BLSE</a:t>
            </a:r>
            <a:r>
              <a:rPr lang="fr-FR" sz="2400" dirty="0"/>
              <a:t>, risque de </a:t>
            </a:r>
            <a:r>
              <a:rPr lang="fr-FR" sz="2400" dirty="0">
                <a:solidFill>
                  <a:srgbClr val="FF0000"/>
                </a:solidFill>
              </a:rPr>
              <a:t>SARM</a:t>
            </a:r>
            <a:br>
              <a:rPr lang="fr-FR" sz="2400" dirty="0">
                <a:solidFill>
                  <a:srgbClr val="FF0000"/>
                </a:solidFill>
              </a:rPr>
            </a:br>
            <a:r>
              <a:rPr lang="fr-FR" sz="2400" dirty="0"/>
              <a:t>&gt; </a:t>
            </a:r>
            <a:r>
              <a:rPr lang="fr-FR" sz="2400" dirty="0">
                <a:solidFill>
                  <a:srgbClr val="FF00FF"/>
                </a:solidFill>
              </a:rPr>
              <a:t>Tazocilline/ carbapénème</a:t>
            </a:r>
            <a:r>
              <a:rPr lang="fr-FR" sz="2400" dirty="0"/>
              <a:t> (selon portage) + </a:t>
            </a:r>
            <a:r>
              <a:rPr lang="fr-FR" sz="2400" dirty="0">
                <a:solidFill>
                  <a:srgbClr val="FF0000"/>
                </a:solidFill>
              </a:rPr>
              <a:t>Vancomycine</a:t>
            </a:r>
            <a:r>
              <a:rPr lang="fr-FR" sz="2400" dirty="0"/>
              <a:t> (ou </a:t>
            </a:r>
            <a:r>
              <a:rPr lang="fr-FR" sz="2400" dirty="0" err="1"/>
              <a:t>Daptomycine</a:t>
            </a:r>
            <a:r>
              <a:rPr lang="fr-FR" sz="2400" dirty="0"/>
              <a:t>)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589764" y="265787"/>
            <a:ext cx="10515600" cy="1325563"/>
          </a:xfrm>
        </p:spPr>
        <p:txBody>
          <a:bodyPr/>
          <a:lstStyle/>
          <a:p>
            <a:r>
              <a:rPr lang="fr-FR" b="1" dirty="0"/>
              <a:t>Elargir le spectre - Probabiliste</a:t>
            </a:r>
          </a:p>
        </p:txBody>
      </p:sp>
      <p:sp>
        <p:nvSpPr>
          <p:cNvPr id="5" name="Rectangle 4"/>
          <p:cNvSpPr/>
          <p:nvPr/>
        </p:nvSpPr>
        <p:spPr>
          <a:xfrm>
            <a:off x="7394976" y="0"/>
            <a:ext cx="2398512" cy="313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Actions spécifiques</a:t>
            </a:r>
          </a:p>
        </p:txBody>
      </p:sp>
      <p:sp>
        <p:nvSpPr>
          <p:cNvPr id="8" name="Rectangle 7"/>
          <p:cNvSpPr/>
          <p:nvPr/>
        </p:nvSpPr>
        <p:spPr>
          <a:xfrm>
            <a:off x="9793488" y="0"/>
            <a:ext cx="2398512" cy="313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Multirésistance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4996464" y="0"/>
            <a:ext cx="2398512" cy="313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Prévenir résistances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620063" y="0"/>
            <a:ext cx="2398512" cy="313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Synergie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1" y="0"/>
            <a:ext cx="2620063" cy="313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Elargir le spectre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125"/>
          <a:stretch/>
        </p:blipFill>
        <p:spPr>
          <a:xfrm>
            <a:off x="9553904" y="547312"/>
            <a:ext cx="2446396" cy="2885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457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4"/>
            <a:ext cx="8955289" cy="48158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b="1" dirty="0"/>
              <a:t>Pneumopathie sévère </a:t>
            </a:r>
            <a:r>
              <a:rPr lang="fr-FR" sz="2400" dirty="0"/>
              <a:t/>
            </a:r>
            <a:br>
              <a:rPr lang="fr-FR" sz="2400" dirty="0"/>
            </a:br>
            <a:r>
              <a:rPr lang="fr-FR" sz="2400" dirty="0"/>
              <a:t>Microbes responsables : bactéries « typiques » : </a:t>
            </a:r>
            <a:br>
              <a:rPr lang="fr-FR" sz="2400" dirty="0"/>
            </a:b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Streptocoques</a:t>
            </a:r>
            <a:r>
              <a:rPr lang="fr-FR" sz="2400" dirty="0"/>
              <a:t> et bactéries </a:t>
            </a:r>
            <a:r>
              <a:rPr lang="fr-FR" sz="2400" dirty="0">
                <a:solidFill>
                  <a:srgbClr val="FFC000"/>
                </a:solidFill>
              </a:rPr>
              <a:t>intracellulaires </a:t>
            </a:r>
            <a:r>
              <a:rPr lang="fr-FR" sz="2400" dirty="0"/>
              <a:t>(Mycoplasme, Légionnelle..)</a:t>
            </a:r>
            <a:br>
              <a:rPr lang="fr-FR" sz="2400" dirty="0"/>
            </a:br>
            <a:r>
              <a:rPr lang="fr-FR" sz="2400" dirty="0"/>
              <a:t>&gt; Pneumopathie sévère :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C3G</a:t>
            </a:r>
            <a:r>
              <a:rPr lang="fr-FR" sz="2400" dirty="0"/>
              <a:t> + </a:t>
            </a:r>
            <a:r>
              <a:rPr lang="fr-FR" sz="2400" dirty="0">
                <a:solidFill>
                  <a:srgbClr val="FFC000"/>
                </a:solidFill>
              </a:rPr>
              <a:t>Azithromycine</a:t>
            </a:r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89432" y="140536"/>
            <a:ext cx="2145055" cy="1864767"/>
          </a:xfrm>
          <a:prstGeom prst="rect">
            <a:avLst/>
          </a:prstGeom>
        </p:spPr>
      </p:pic>
      <p:grpSp>
        <p:nvGrpSpPr>
          <p:cNvPr id="4" name="Groupe 3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5" name="Rectangle 4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Prévenir résistances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Synergie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Elargir le spectre</a:t>
              </a:r>
            </a:p>
          </p:txBody>
        </p:sp>
      </p:grpSp>
      <p:sp>
        <p:nvSpPr>
          <p:cNvPr id="12" name="Titre 1"/>
          <p:cNvSpPr txBox="1">
            <a:spLocks/>
          </p:cNvSpPr>
          <p:nvPr/>
        </p:nvSpPr>
        <p:spPr>
          <a:xfrm>
            <a:off x="589764" y="26578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/>
              <a:t>Elargir le spectre - Probabiliste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4114429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81527" y="1372358"/>
            <a:ext cx="10515600" cy="48158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b="1" dirty="0"/>
              <a:t>Mais… PAVM : </a:t>
            </a:r>
            <a:r>
              <a:rPr lang="fr-FR" sz="2400" dirty="0"/>
              <a:t>(risque de </a:t>
            </a:r>
            <a:r>
              <a:rPr lang="fr-FR" sz="2400" i="1" dirty="0"/>
              <a:t>P. </a:t>
            </a:r>
            <a:r>
              <a:rPr lang="fr-FR" sz="2400" i="1" dirty="0" err="1"/>
              <a:t>aeruginosa</a:t>
            </a:r>
            <a:r>
              <a:rPr lang="fr-FR" sz="2400" dirty="0"/>
              <a:t>, de SARM, de BLSE)</a:t>
            </a:r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endParaRPr lang="fr-FR" sz="2000" dirty="0"/>
          </a:p>
          <a:p>
            <a:pPr marL="0" indent="0">
              <a:buNone/>
            </a:pPr>
            <a:endParaRPr lang="fr-FR" sz="2000" dirty="0"/>
          </a:p>
          <a:p>
            <a:pPr marL="0" indent="0">
              <a:buNone/>
            </a:pPr>
            <a:r>
              <a:rPr lang="fr-FR" sz="2000" dirty="0"/>
              <a:t>Pas de bénéfice sur la </a:t>
            </a:r>
            <a:r>
              <a:rPr lang="fr-FR" sz="2000" b="1" dirty="0"/>
              <a:t>mortalité/guérison clinique ou durée de réa</a:t>
            </a:r>
            <a:r>
              <a:rPr lang="fr-FR" sz="2000" dirty="0"/>
              <a:t> d’une bithérapie et augmentation des </a:t>
            </a:r>
            <a:r>
              <a:rPr lang="fr-FR" sz="2000" b="1" dirty="0"/>
              <a:t>effets indésirables </a:t>
            </a:r>
            <a:br>
              <a:rPr lang="fr-FR" sz="2000" b="1" dirty="0"/>
            </a:br>
            <a:r>
              <a:rPr lang="fr-FR" sz="2000" dirty="0"/>
              <a:t>(mais limite sur qualité méthodologique des études analysées)</a:t>
            </a:r>
          </a:p>
          <a:p>
            <a:pPr marL="0" indent="0">
              <a:buNone/>
            </a:pPr>
            <a:r>
              <a:rPr lang="fr-FR" sz="2000" dirty="0"/>
              <a:t>&gt; </a:t>
            </a:r>
            <a:r>
              <a:rPr lang="fr-FR" sz="2000" b="1" dirty="0"/>
              <a:t>Monothérapie adaptée</a:t>
            </a:r>
            <a:r>
              <a:rPr lang="fr-FR" sz="2000" dirty="0"/>
              <a:t> au portage puis réduction du spectre selon documentation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233"/>
          <a:stretch/>
        </p:blipFill>
        <p:spPr>
          <a:xfrm>
            <a:off x="6187082" y="5771821"/>
            <a:ext cx="5647405" cy="93194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89432" y="140536"/>
            <a:ext cx="2145055" cy="186476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863" y="1915277"/>
            <a:ext cx="5803612" cy="240339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3475" y="1992521"/>
            <a:ext cx="4463633" cy="2428956"/>
          </a:xfrm>
          <a:prstGeom prst="rect">
            <a:avLst/>
          </a:prstGeom>
        </p:spPr>
      </p:pic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589764" y="265787"/>
            <a:ext cx="10515600" cy="1325563"/>
          </a:xfrm>
        </p:spPr>
        <p:txBody>
          <a:bodyPr/>
          <a:lstStyle/>
          <a:p>
            <a:r>
              <a:rPr lang="fr-FR" b="1" dirty="0"/>
              <a:t>Elargir le spectre - Probabiliste</a:t>
            </a:r>
          </a:p>
        </p:txBody>
      </p:sp>
      <p:grpSp>
        <p:nvGrpSpPr>
          <p:cNvPr id="10" name="Groupe 9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11" name="Rectangle 10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Prévenir résistances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Synergie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Elargir le spectre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711901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81527" y="1372358"/>
            <a:ext cx="10515600" cy="481580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sz="2600" b="1" dirty="0"/>
              <a:t>Mais… PAVM : </a:t>
            </a:r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endParaRPr lang="fr-FR" sz="2000" dirty="0"/>
          </a:p>
          <a:p>
            <a:pPr marL="0" indent="0">
              <a:buNone/>
            </a:pPr>
            <a:endParaRPr lang="fr-FR" sz="2000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2400" dirty="0"/>
              <a:t>Adapter l’antibiothérapie à l’écologie locale et du patient ++ (prouvée ou suspectée)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89432" y="140536"/>
            <a:ext cx="2145055" cy="186476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7748" y="1597283"/>
            <a:ext cx="5103157" cy="3759874"/>
          </a:xfrm>
          <a:prstGeom prst="rect">
            <a:avLst/>
          </a:prstGeom>
        </p:spPr>
      </p:pic>
      <p:grpSp>
        <p:nvGrpSpPr>
          <p:cNvPr id="7" name="Groupe 6"/>
          <p:cNvGrpSpPr/>
          <p:nvPr/>
        </p:nvGrpSpPr>
        <p:grpSpPr>
          <a:xfrm>
            <a:off x="-1" y="0"/>
            <a:ext cx="12192001" cy="313038"/>
            <a:chOff x="-1" y="0"/>
            <a:chExt cx="12192001" cy="313038"/>
          </a:xfrm>
        </p:grpSpPr>
        <p:sp>
          <p:nvSpPr>
            <p:cNvPr id="9" name="Rectangle 8"/>
            <p:cNvSpPr/>
            <p:nvPr/>
          </p:nvSpPr>
          <p:spPr>
            <a:xfrm>
              <a:off x="7394976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Actions spécifiques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793488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Multirésistance</a:t>
              </a:r>
              <a:endParaRPr lang="fr-FR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996464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Prévenir résistances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620063" y="0"/>
              <a:ext cx="2398512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Synergie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-1" y="0"/>
              <a:ext cx="2620063" cy="313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Elargir le spectre</a:t>
              </a:r>
            </a:p>
          </p:txBody>
        </p:sp>
      </p:grpSp>
      <p:sp>
        <p:nvSpPr>
          <p:cNvPr id="14" name="Titre 1"/>
          <p:cNvSpPr>
            <a:spLocks noGrp="1"/>
          </p:cNvSpPr>
          <p:nvPr>
            <p:ph type="title"/>
          </p:nvPr>
        </p:nvSpPr>
        <p:spPr>
          <a:xfrm>
            <a:off x="589764" y="265787"/>
            <a:ext cx="10515600" cy="1325563"/>
          </a:xfrm>
        </p:spPr>
        <p:txBody>
          <a:bodyPr/>
          <a:lstStyle/>
          <a:p>
            <a:r>
              <a:rPr lang="fr-FR" b="1" dirty="0"/>
              <a:t>Elargir le spectre - Probabiliste</a:t>
            </a:r>
          </a:p>
        </p:txBody>
      </p:sp>
    </p:spTree>
    <p:extLst>
      <p:ext uri="{BB962C8B-B14F-4D97-AF65-F5344CB8AC3E}">
        <p14:creationId xmlns:p14="http://schemas.microsoft.com/office/powerpoint/2010/main" xmlns="" val="226850742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1206</TotalTime>
  <Words>948</Words>
  <Application>Microsoft Office PowerPoint</Application>
  <PresentationFormat>Personnalisé</PresentationFormat>
  <Paragraphs>346</Paragraphs>
  <Slides>41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41</vt:i4>
      </vt:variant>
    </vt:vector>
  </HeadingPairs>
  <TitlesOfParts>
    <vt:vector size="42" baseType="lpstr">
      <vt:lpstr>Thème Office</vt:lpstr>
      <vt:lpstr>Association d’antibiotiques</vt:lpstr>
      <vt:lpstr>Penser comme un infectiologue</vt:lpstr>
      <vt:lpstr>Indication d’association ?</vt:lpstr>
      <vt:lpstr>Principales indications d’association</vt:lpstr>
      <vt:lpstr>Elargir le spectre</vt:lpstr>
      <vt:lpstr>Elargir le spectre - Probabiliste</vt:lpstr>
      <vt:lpstr>Diapositive 7</vt:lpstr>
      <vt:lpstr>Elargir le spectre - Probabiliste</vt:lpstr>
      <vt:lpstr>Elargir le spectre - Probabiliste</vt:lpstr>
      <vt:lpstr>Diapositive 10</vt:lpstr>
      <vt:lpstr>Elargir le spectre - Documenté</vt:lpstr>
      <vt:lpstr>Elargir le spectre - Documenté</vt:lpstr>
      <vt:lpstr>Elargir le spectre - Documenté</vt:lpstr>
      <vt:lpstr>Elargir le spectre - Documenté</vt:lpstr>
      <vt:lpstr>Diapositive 15</vt:lpstr>
      <vt:lpstr>Diapositive 16</vt:lpstr>
      <vt:lpstr>Diapositive 17</vt:lpstr>
      <vt:lpstr>Diapositive 18</vt:lpstr>
      <vt:lpstr>Synergie d’antibiotique - bactéricidie</vt:lpstr>
      <vt:lpstr>Synergie d’antibiotique - bactéricidie</vt:lpstr>
      <vt:lpstr>Synergie d’antibiotique - bactéricidie</vt:lpstr>
      <vt:lpstr>Synergie d’antibiotique - bactéricidie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Bactéries multirésistantes</vt:lpstr>
      <vt:lpstr>Bactéries multirésistantes</vt:lpstr>
      <vt:lpstr>Bactéries multirésistantes</vt:lpstr>
      <vt:lpstr>Bactéries multirésistantes</vt:lpstr>
      <vt:lpstr>Bactéries multirésistantes</vt:lpstr>
      <vt:lpstr>En résumé</vt:lpstr>
    </vt:vector>
  </TitlesOfParts>
  <Company>APHM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Association d’antibiotiques</dc:title>
  <dc:creator>JUMPERTZ Marie</dc:creator>
  <cp:lastModifiedBy>marine.santoriello</cp:lastModifiedBy>
  <cp:revision>53</cp:revision>
  <dcterms:created xsi:type="dcterms:W3CDTF">2023-12-13T18:10:14Z</dcterms:created>
  <dcterms:modified xsi:type="dcterms:W3CDTF">2025-03-10T09:47:44Z</dcterms:modified>
</cp:coreProperties>
</file>