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77" r:id="rId5"/>
    <p:sldId id="278" r:id="rId6"/>
    <p:sldId id="279" r:id="rId7"/>
    <p:sldId id="292" r:id="rId8"/>
    <p:sldId id="263" r:id="rId9"/>
    <p:sldId id="281" r:id="rId10"/>
    <p:sldId id="260" r:id="rId11"/>
    <p:sldId id="282" r:id="rId12"/>
    <p:sldId id="291" r:id="rId13"/>
    <p:sldId id="290" r:id="rId14"/>
    <p:sldId id="261" r:id="rId15"/>
    <p:sldId id="264" r:id="rId16"/>
    <p:sldId id="262" r:id="rId17"/>
    <p:sldId id="265" r:id="rId18"/>
    <p:sldId id="294" r:id="rId19"/>
    <p:sldId id="293" r:id="rId20"/>
    <p:sldId id="285" r:id="rId21"/>
    <p:sldId id="284" r:id="rId22"/>
    <p:sldId id="259" r:id="rId23"/>
    <p:sldId id="289" r:id="rId24"/>
    <p:sldId id="288" r:id="rId25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0F7E"/>
    <a:srgbClr val="FF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DB060-F70A-4AC5-B827-2C6BAAA489FA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0B23A-D814-43AB-804A-95BCBC1125B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244360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56067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Évaluer</a:t>
            </a:r>
            <a:r>
              <a:rPr lang="fr-FR" baseline="0" dirty="0"/>
              <a:t> la pratique du prélèvement pour habilitation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84087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83436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Montrer feuille du labo et protocole – dire comment on prélève avec transport réfrigéré -  montrer un thermomètre pour </a:t>
            </a:r>
            <a:r>
              <a:rPr lang="fr-FR" dirty="0" err="1"/>
              <a:t>légio</a:t>
            </a:r>
            <a:r>
              <a:rPr lang="fr-FR" dirty="0"/>
              <a:t> –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Parler des purges avant ouverture d’un service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98534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Ne pas oublié la traçabilité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67084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Prélèvements réglementaires obligatoires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85723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10 ³ seuil alerte – 10 ⁴ action -  et pour secteur à risque le seuil est abaissé à 0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6531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Prélèvement systématique : </a:t>
            </a:r>
            <a:r>
              <a:rPr lang="fr-FR" dirty="0" err="1"/>
              <a:t>bactério</a:t>
            </a:r>
            <a:r>
              <a:rPr lang="fr-FR" dirty="0"/>
              <a:t> (</a:t>
            </a:r>
            <a:r>
              <a:rPr lang="fr-FR" dirty="0" err="1"/>
              <a:t>agnes</a:t>
            </a:r>
            <a:r>
              <a:rPr lang="fr-FR" dirty="0"/>
              <a:t>)</a:t>
            </a:r>
          </a:p>
          <a:p>
            <a:r>
              <a:rPr lang="fr-FR" dirty="0"/>
              <a:t>Pour travaux (maintenance aéraulique ou maitre d’œuvre): Expliquer réunion – montrer feuilles risque </a:t>
            </a:r>
            <a:r>
              <a:rPr lang="fr-FR" dirty="0" err="1"/>
              <a:t>aspergillaire</a:t>
            </a:r>
            <a:r>
              <a:rPr lang="fr-FR" dirty="0"/>
              <a:t> – prélèvement</a:t>
            </a:r>
            <a:r>
              <a:rPr lang="fr-FR" baseline="0" dirty="0"/>
              <a:t> seulement dans zone à empoussièrement contrôlé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8146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Montrer l’</a:t>
            </a:r>
            <a:r>
              <a:rPr lang="fr-FR" dirty="0" err="1"/>
              <a:t>impacteur</a:t>
            </a:r>
            <a:r>
              <a:rPr lang="fr-FR" dirty="0"/>
              <a:t> – feuille de labo  (</a:t>
            </a:r>
            <a:r>
              <a:rPr lang="fr-FR" dirty="0" err="1"/>
              <a:t>parasito</a:t>
            </a:r>
            <a:r>
              <a:rPr lang="fr-FR" dirty="0"/>
              <a:t> ou</a:t>
            </a:r>
            <a:r>
              <a:rPr lang="fr-FR" baseline="0" dirty="0"/>
              <a:t> </a:t>
            </a:r>
            <a:r>
              <a:rPr lang="fr-FR" baseline="0" dirty="0" err="1"/>
              <a:t>bactério</a:t>
            </a:r>
            <a:r>
              <a:rPr lang="fr-FR" baseline="0" dirty="0"/>
              <a:t>) – parler de la technique de prélèvement et d’habillage</a:t>
            </a:r>
          </a:p>
          <a:p>
            <a:r>
              <a:rPr lang="fr-FR" baseline="0" dirty="0"/>
              <a:t>Surface : pression de 500g  pendant 10 secondes (applicateur) important : reproductibilité </a:t>
            </a:r>
          </a:p>
          <a:p>
            <a:r>
              <a:rPr lang="fr-FR" baseline="0" dirty="0" err="1"/>
              <a:t>Delaie</a:t>
            </a:r>
            <a:r>
              <a:rPr lang="fr-FR" baseline="0" dirty="0"/>
              <a:t> de résultat (voir le laboratoire)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917628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CAT à définir</a:t>
            </a:r>
            <a:r>
              <a:rPr lang="fr-FR" baseline="0" dirty="0"/>
              <a:t> avant le prélèvement : </a:t>
            </a:r>
            <a:r>
              <a:rPr lang="fr-FR" dirty="0"/>
              <a:t>Nettoyage et nouveau contrôle par exemple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37395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err="1"/>
              <a:t>Expl</a:t>
            </a:r>
            <a:r>
              <a:rPr lang="fr-FR" dirty="0"/>
              <a:t> : </a:t>
            </a:r>
            <a:r>
              <a:rPr lang="fr-FR" dirty="0" err="1"/>
              <a:t>Acinétobacter</a:t>
            </a:r>
            <a:r>
              <a:rPr lang="fr-FR" dirty="0"/>
              <a:t> </a:t>
            </a:r>
            <a:r>
              <a:rPr lang="fr-FR" dirty="0" err="1"/>
              <a:t>baumanii</a:t>
            </a:r>
            <a:r>
              <a:rPr lang="fr-FR" dirty="0"/>
              <a:t> et </a:t>
            </a:r>
            <a:r>
              <a:rPr lang="fr-FR" dirty="0" err="1"/>
              <a:t>pyo</a:t>
            </a:r>
            <a:r>
              <a:rPr lang="fr-FR" dirty="0"/>
              <a:t> : liquide (eau – ATS)</a:t>
            </a:r>
          </a:p>
          <a:p>
            <a:r>
              <a:rPr lang="fr-FR" dirty="0"/>
              <a:t>         </a:t>
            </a:r>
            <a:r>
              <a:rPr lang="fr-FR" dirty="0" err="1"/>
              <a:t>serratia</a:t>
            </a:r>
            <a:r>
              <a:rPr lang="fr-FR" dirty="0"/>
              <a:t> </a:t>
            </a:r>
            <a:r>
              <a:rPr lang="fr-FR" dirty="0" err="1"/>
              <a:t>marscecens</a:t>
            </a:r>
            <a:r>
              <a:rPr lang="fr-FR" dirty="0"/>
              <a:t> :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154144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92838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85814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98513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90095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564487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3828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579532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81129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58995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549714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604804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2436D-8F04-46F8-B143-05ABB3FB9C33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03127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pages.infinit.net/fenicia/images/bonhomme.gif" TargetMode="External"/><Relationship Id="rId3" Type="http://schemas.openxmlformats.org/officeDocument/2006/relationships/hyperlink" Target="http://cache2.allpostersimages.com/p/LRG/16/1645/H62GD00Z/affiches/action-goutte-d-eau.jpg" TargetMode="External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14.jpeg"/><Relationship Id="rId4" Type="http://schemas.openxmlformats.org/officeDocument/2006/relationships/image" Target="../media/image9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9512" y="1700808"/>
            <a:ext cx="8856984" cy="2232248"/>
          </a:xfrm>
        </p:spPr>
        <p:txBody>
          <a:bodyPr>
            <a:normAutofit/>
          </a:bodyPr>
          <a:lstStyle/>
          <a:p>
            <a:r>
              <a:rPr lang="fr-FR" sz="4400" dirty="0">
                <a:solidFill>
                  <a:schemeClr val="tx2"/>
                </a:solidFill>
              </a:rPr>
              <a:t>Surveillance de l’environnement </a:t>
            </a:r>
          </a:p>
          <a:p>
            <a:r>
              <a:rPr lang="fr-FR" sz="4400" dirty="0">
                <a:solidFill>
                  <a:schemeClr val="tx2"/>
                </a:solidFill>
              </a:rPr>
              <a:t>Quoi, où  et comment ?</a:t>
            </a: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94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 descr="hôpit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581146"/>
            <a:ext cx="2808312" cy="2702624"/>
          </a:xfrm>
          <a:prstGeom prst="rect">
            <a:avLst/>
          </a:prstGeom>
          <a:noFill/>
        </p:spPr>
      </p:pic>
      <p:pic>
        <p:nvPicPr>
          <p:cNvPr id="30724" name="Picture 4" descr="hôpital, ensemb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717032"/>
            <a:ext cx="3024336" cy="27303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109864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34656752"/>
              </p:ext>
            </p:extLst>
          </p:nvPr>
        </p:nvGraphicFramePr>
        <p:xfrm>
          <a:off x="0" y="836712"/>
          <a:ext cx="9180511" cy="5286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36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2312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445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9946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9946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69946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4450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5501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1003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</a:tblGrid>
              <a:tr h="4400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site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réf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localisation point prélèvement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filtre ?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n° travail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Niveaux</a:t>
                      </a:r>
                    </a:p>
                  </a:txBody>
                  <a:tcPr marL="9525" marR="9525" marT="9525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Alertes Actions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0095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Réseau Eau Chaude Sanitaire,</a:t>
                      </a:r>
                      <a:b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13 mars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Bât- </a:t>
                      </a:r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néonat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RESCO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départ boucle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65°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production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retour boucle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48°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rowSpan="4" gridSpan="7"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alerte GMAO + </a:t>
                      </a:r>
                      <a:b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réunion avec ST le 20 mars : </a:t>
                      </a:r>
                      <a:b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actions des ST + contrôles par prélèvements + maintien des filtres en accord avec médecin du service</a:t>
                      </a:r>
                    </a:p>
                  </a:txBody>
                  <a:tcPr marL="9525" marR="9525" marT="9525" marB="0" anchor="ctr"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Bât- néonat-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2234 1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er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douchette BB, mère-enfant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4031959666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gridSpan="7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Bât- néonat-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2090</a:t>
                      </a:r>
                      <a:b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er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ét-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douchette BB box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43°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4031959684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gridSpan="7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douchette BB box 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4031959694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gridSpan="7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400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4537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Réseau Eau Chaude Sanitaire,</a:t>
                      </a:r>
                      <a:b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13 mars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 T 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RESCO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départ boucle  réseau douches LT4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aile sud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retour boucle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Pr. Lechevallier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2eme douche commune 6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ème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60°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Pr. Tropiano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1ere douche commune 5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ème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oui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66°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Pr. Stein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1ere douche commune 2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ème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oui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4149080"/>
            <a:ext cx="3528391" cy="2483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p046767\Desktop\sans-titr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836712"/>
            <a:ext cx="1728192" cy="1728192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dirty="0"/>
              <a:t>En cas de positivité….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57158" y="1928802"/>
            <a:ext cx="8215370" cy="3543312"/>
          </a:xfrm>
        </p:spPr>
        <p:txBody>
          <a:bodyPr>
            <a:normAutofit/>
          </a:bodyPr>
          <a:lstStyle/>
          <a:p>
            <a:r>
              <a:rPr lang="fr-FR" dirty="0"/>
              <a:t>Contamination locale :</a:t>
            </a:r>
          </a:p>
          <a:p>
            <a:pPr lvl="1">
              <a:buNone/>
            </a:pPr>
            <a:r>
              <a:rPr lang="fr-FR" dirty="0"/>
              <a:t>1 douche positive                  désinfection locale </a:t>
            </a:r>
          </a:p>
          <a:p>
            <a:pPr lvl="1">
              <a:buNone/>
            </a:pPr>
            <a:endParaRPr lang="fr-FR" dirty="0"/>
          </a:p>
          <a:p>
            <a:r>
              <a:rPr lang="fr-FR" dirty="0"/>
              <a:t>Contamination généralisée :</a:t>
            </a:r>
          </a:p>
          <a:p>
            <a:pPr lvl="1"/>
            <a:r>
              <a:rPr lang="fr-FR" dirty="0"/>
              <a:t>Retour de boucle positif</a:t>
            </a:r>
          </a:p>
          <a:p>
            <a:pPr lvl="1"/>
            <a:r>
              <a:rPr lang="fr-FR" dirty="0"/>
              <a:t>Plusieurs douches positives </a:t>
            </a:r>
          </a:p>
          <a:p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  <p:sp>
        <p:nvSpPr>
          <p:cNvPr id="6" name="Flèche droite 5"/>
          <p:cNvSpPr/>
          <p:nvPr/>
        </p:nvSpPr>
        <p:spPr>
          <a:xfrm>
            <a:off x="3643306" y="2714620"/>
            <a:ext cx="100013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droite 6"/>
          <p:cNvSpPr/>
          <p:nvPr/>
        </p:nvSpPr>
        <p:spPr>
          <a:xfrm>
            <a:off x="5286380" y="4500570"/>
            <a:ext cx="100013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6000760" y="4071942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Réunion EOH et</a:t>
            </a:r>
          </a:p>
          <a:p>
            <a:pPr algn="ctr"/>
            <a:r>
              <a:rPr lang="fr-FR" sz="2800" dirty="0"/>
              <a:t> </a:t>
            </a:r>
            <a:r>
              <a:rPr lang="fr-FR" sz="2800" dirty="0" err="1"/>
              <a:t>Sces</a:t>
            </a:r>
            <a:r>
              <a:rPr lang="fr-FR" sz="2800" dirty="0"/>
              <a:t> Techniques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071670" y="928670"/>
            <a:ext cx="492922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Prévenir la Direction de l’Hôpital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1000100" y="5715016"/>
            <a:ext cx="7358114" cy="52322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Contrôler les points positifs après la désinfection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35647983"/>
              </p:ext>
            </p:extLst>
          </p:nvPr>
        </p:nvGraphicFramePr>
        <p:xfrm>
          <a:off x="323528" y="226985"/>
          <a:ext cx="8568952" cy="6380279"/>
        </p:xfrm>
        <a:graphic>
          <a:graphicData uri="http://schemas.openxmlformats.org/presentationml/2006/ole">
            <p:oleObj spid="_x0000_s47131" name="Acrobat Document" r:id="rId3" imgW="7017120" imgH="5216040" progId="Acrobat.Document.DC">
              <p:embed/>
            </p:oleObj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76673"/>
            <a:ext cx="9144000" cy="625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8918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548680"/>
            <a:ext cx="8568952" cy="5816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8686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1143000"/>
          </a:xfrm>
        </p:spPr>
        <p:txBody>
          <a:bodyPr/>
          <a:lstStyle/>
          <a:p>
            <a:r>
              <a:rPr lang="fr-FR" dirty="0">
                <a:solidFill>
                  <a:schemeClr val="tx2"/>
                </a:solidFill>
              </a:rPr>
              <a:t>AIR et SURFACES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143117"/>
            <a:ext cx="8229600" cy="3374116"/>
          </a:xfrm>
        </p:spPr>
        <p:txBody>
          <a:bodyPr/>
          <a:lstStyle/>
          <a:p>
            <a:r>
              <a:rPr lang="fr-FR" dirty="0">
                <a:solidFill>
                  <a:schemeClr val="tx2"/>
                </a:solidFill>
              </a:rPr>
              <a:t>Prélèvements systématiques des zones à empoussièrement contrôlé : fréquence à définir par le CLIN</a:t>
            </a:r>
          </a:p>
          <a:p>
            <a:endParaRPr lang="fr-FR" dirty="0"/>
          </a:p>
          <a:p>
            <a:r>
              <a:rPr lang="fr-FR" dirty="0">
                <a:solidFill>
                  <a:schemeClr val="tx2"/>
                </a:solidFill>
              </a:rPr>
              <a:t>En cas de travaux : maitrise du risque </a:t>
            </a:r>
            <a:r>
              <a:rPr lang="fr-FR" dirty="0" err="1">
                <a:solidFill>
                  <a:schemeClr val="tx2"/>
                </a:solidFill>
              </a:rPr>
              <a:t>aspergillaire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AutoShape 2" descr="Résultat de recherche d'images pour &quot;dessin travaux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6388" name="Picture 4" descr="Afficher l'image d'ori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941168"/>
            <a:ext cx="1913501" cy="16822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1143000"/>
          </a:xfrm>
        </p:spPr>
        <p:txBody>
          <a:bodyPr/>
          <a:lstStyle/>
          <a:p>
            <a:r>
              <a:rPr lang="fr-FR" dirty="0">
                <a:solidFill>
                  <a:schemeClr val="tx2"/>
                </a:solidFill>
              </a:rPr>
              <a:t>UN CONSEIL ……….</a:t>
            </a: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08920"/>
            <a:ext cx="856528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8" name="Picture 2" descr="Afficher l'image d'ori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48680"/>
            <a:ext cx="1579447" cy="19122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1143000"/>
          </a:xfrm>
        </p:spPr>
        <p:txBody>
          <a:bodyPr/>
          <a:lstStyle/>
          <a:p>
            <a:r>
              <a:rPr lang="fr-FR" dirty="0">
                <a:solidFill>
                  <a:schemeClr val="tx2"/>
                </a:solidFill>
              </a:rPr>
              <a:t>Matériel utilisé</a:t>
            </a: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http://t3.gstatic.com/images?q=tbn:ANd9GcQ6jo73fScxmhfihaAZE_GoLcJbFE3mA6yrEBochz6uNc6-fd4k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4429132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Afficher l'image d'origin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357298"/>
            <a:ext cx="2676525" cy="2857500"/>
          </a:xfrm>
          <a:prstGeom prst="rect">
            <a:avLst/>
          </a:prstGeom>
          <a:noFill/>
        </p:spPr>
      </p:pic>
      <p:sp>
        <p:nvSpPr>
          <p:cNvPr id="24580" name="AutoShape 4" descr="Résultat de recherche d'images pour &quot;automatisation prélèvement de surface microbiologie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4584" name="Picture 8" descr="Afficher l'image d'origin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714366"/>
            <a:ext cx="3571900" cy="35718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666531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tx2"/>
                </a:solidFill>
              </a:rPr>
              <a:t>Interprétation résultat AIR</a:t>
            </a:r>
            <a:r>
              <a:rPr lang="fr-FR" dirty="0"/>
              <a:t> </a:t>
            </a: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148385"/>
            <a:ext cx="8715436" cy="58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tx2"/>
                </a:solidFill>
              </a:rPr>
              <a:t>Interprétation résultat SURFACE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39409273"/>
              </p:ext>
            </p:extLst>
          </p:nvPr>
        </p:nvGraphicFramePr>
        <p:xfrm>
          <a:off x="457200" y="1600200"/>
          <a:ext cx="8229600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fr-FR" dirty="0"/>
                    </a:p>
                    <a:p>
                      <a:pPr algn="ctr"/>
                      <a:r>
                        <a:rPr lang="fr-FR" dirty="0"/>
                        <a:t>Zone à haut</a:t>
                      </a:r>
                      <a:r>
                        <a:rPr lang="fr-FR" baseline="0" dirty="0"/>
                        <a:t> risque</a:t>
                      </a:r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fr-FR" dirty="0"/>
                    </a:p>
                    <a:p>
                      <a:pPr algn="ctr"/>
                      <a:r>
                        <a:rPr lang="fr-FR" dirty="0"/>
                        <a:t>Zone à très haut risque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  <a:p>
                      <a:pPr algn="ctr"/>
                      <a:r>
                        <a:rPr lang="fr-FR" dirty="0"/>
                        <a:t>bactéries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  <a:p>
                      <a:pPr algn="ctr"/>
                      <a:r>
                        <a:rPr lang="fr-FR" dirty="0"/>
                        <a:t>moisissures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  <a:p>
                      <a:pPr algn="ctr"/>
                      <a:r>
                        <a:rPr lang="fr-FR" dirty="0"/>
                        <a:t>bactéries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  <a:p>
                      <a:pPr algn="ctr"/>
                      <a:r>
                        <a:rPr lang="fr-FR" dirty="0"/>
                        <a:t>moisissures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Niveau cible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&lt;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&lt;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&lt;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Niveau alerte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Niveau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15113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/>
              <a:t>Données de la Pharmacopée</a:t>
            </a:r>
          </a:p>
        </p:txBody>
      </p:sp>
      <p:pic>
        <p:nvPicPr>
          <p:cNvPr id="12" name="Espace réservé du contenu 1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988840"/>
            <a:ext cx="5470777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3180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35732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tx2"/>
                </a:solidFill>
              </a:rPr>
              <a:t>QUOI ?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7776864" cy="3721968"/>
          </a:xfrm>
        </p:spPr>
        <p:txBody>
          <a:bodyPr>
            <a:noAutofit/>
          </a:bodyPr>
          <a:lstStyle/>
          <a:p>
            <a:r>
              <a:rPr lang="fr-FR" dirty="0">
                <a:solidFill>
                  <a:schemeClr val="tx2"/>
                </a:solidFill>
              </a:rPr>
              <a:t>EAU</a:t>
            </a:r>
          </a:p>
          <a:p>
            <a:pPr algn="l"/>
            <a:endParaRPr lang="fr-FR" dirty="0">
              <a:solidFill>
                <a:schemeClr val="tx2"/>
              </a:solidFill>
            </a:endParaRPr>
          </a:p>
          <a:p>
            <a:r>
              <a:rPr lang="fr-FR" dirty="0">
                <a:solidFill>
                  <a:schemeClr val="tx2"/>
                </a:solidFill>
              </a:rPr>
              <a:t>AIR</a:t>
            </a:r>
          </a:p>
          <a:p>
            <a:endParaRPr lang="fr-FR" dirty="0">
              <a:solidFill>
                <a:schemeClr val="tx2"/>
              </a:solidFill>
            </a:endParaRPr>
          </a:p>
          <a:p>
            <a:r>
              <a:rPr lang="fr-FR" dirty="0">
                <a:solidFill>
                  <a:schemeClr val="tx2"/>
                </a:solidFill>
              </a:rPr>
              <a:t>ENDOSCOPES</a:t>
            </a:r>
          </a:p>
          <a:p>
            <a:endParaRPr lang="fr-FR" dirty="0">
              <a:solidFill>
                <a:schemeClr val="tx2"/>
              </a:solidFill>
            </a:endParaRPr>
          </a:p>
          <a:p>
            <a:r>
              <a:rPr lang="fr-FR" dirty="0">
                <a:solidFill>
                  <a:schemeClr val="tx2"/>
                </a:solidFill>
              </a:rPr>
              <a:t>ENVIRONNEMENT PROCHE PATIENT</a:t>
            </a: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5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p046767\Desktop\sans-titre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645024"/>
            <a:ext cx="2232248" cy="1728192"/>
          </a:xfrm>
          <a:prstGeom prst="rect">
            <a:avLst/>
          </a:prstGeom>
          <a:noFill/>
        </p:spPr>
      </p:pic>
      <p:pic>
        <p:nvPicPr>
          <p:cNvPr id="2051" name="Picture 3" descr="C:\Users\p046767\Desktop\imagesCAK1VO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556792"/>
            <a:ext cx="2448272" cy="2160240"/>
          </a:xfrm>
          <a:prstGeom prst="rect">
            <a:avLst/>
          </a:prstGeom>
          <a:noFill/>
        </p:spPr>
      </p:pic>
      <p:pic>
        <p:nvPicPr>
          <p:cNvPr id="2053" name="Picture 5" descr="Résultat de recherche d'images pour &quot;robinet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1268760"/>
            <a:ext cx="1872208" cy="18455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557174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tx2"/>
                </a:solidFill>
              </a:rPr>
              <a:t>Environnement proche du patient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824536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tx2"/>
                </a:solidFill>
              </a:rPr>
              <a:t>Non réalisé en systématique</a:t>
            </a:r>
          </a:p>
          <a:p>
            <a:pPr>
              <a:buNone/>
            </a:pPr>
            <a:endParaRPr lang="fr-FR" dirty="0">
              <a:solidFill>
                <a:schemeClr val="tx2"/>
              </a:solidFill>
            </a:endParaRPr>
          </a:p>
          <a:p>
            <a:pPr>
              <a:buNone/>
            </a:pPr>
            <a:endParaRPr lang="fr-FR" dirty="0">
              <a:solidFill>
                <a:schemeClr val="tx2"/>
              </a:solidFill>
            </a:endParaRPr>
          </a:p>
          <a:p>
            <a:r>
              <a:rPr lang="fr-FR" dirty="0">
                <a:solidFill>
                  <a:schemeClr val="tx2"/>
                </a:solidFill>
              </a:rPr>
              <a:t>Pour rechercher un MO spécifique et trouver un réservoir en fonction de son habitat </a:t>
            </a:r>
          </a:p>
          <a:p>
            <a:pPr marL="0" indent="0">
              <a:buNone/>
            </a:pPr>
            <a:r>
              <a:rPr lang="fr-FR" i="1" dirty="0">
                <a:solidFill>
                  <a:schemeClr val="tx2"/>
                </a:solidFill>
              </a:rPr>
              <a:t>(bibliographie au préalable)</a:t>
            </a:r>
          </a:p>
          <a:p>
            <a:endParaRPr lang="fr-FR" i="1" dirty="0">
              <a:solidFill>
                <a:schemeClr val="tx2"/>
              </a:solidFill>
            </a:endParaRPr>
          </a:p>
          <a:p>
            <a:r>
              <a:rPr lang="fr-FR" dirty="0">
                <a:solidFill>
                  <a:schemeClr val="tx2"/>
                </a:solidFill>
              </a:rPr>
              <a:t>A but pédagogique ou pour une étude</a:t>
            </a:r>
          </a:p>
          <a:p>
            <a:pPr>
              <a:buNone/>
            </a:pPr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http://thumbs.dreamstime.com/x/patient-hospitalisé-22451002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196752"/>
            <a:ext cx="1512168" cy="21264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/>
          <a:lstStyle/>
          <a:p>
            <a:r>
              <a:rPr lang="fr-FR" dirty="0">
                <a:solidFill>
                  <a:schemeClr val="tx2"/>
                </a:solidFill>
              </a:rPr>
              <a:t>ENDOSCOPES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2060848"/>
            <a:ext cx="8748464" cy="4065315"/>
          </a:xfrm>
        </p:spPr>
        <p:txBody>
          <a:bodyPr>
            <a:normAutofit lnSpcReduction="10000"/>
          </a:bodyPr>
          <a:lstStyle/>
          <a:p>
            <a:r>
              <a:rPr lang="fr-FR" dirty="0">
                <a:solidFill>
                  <a:schemeClr val="tx2"/>
                </a:solidFill>
              </a:rPr>
              <a:t>Réglementation : minimum </a:t>
            </a:r>
            <a:r>
              <a:rPr lang="fr-FR" b="1" dirty="0">
                <a:solidFill>
                  <a:schemeClr val="tx2"/>
                </a:solidFill>
              </a:rPr>
              <a:t>tous</a:t>
            </a:r>
            <a:r>
              <a:rPr lang="fr-FR" dirty="0">
                <a:solidFill>
                  <a:schemeClr val="tx2"/>
                </a:solidFill>
              </a:rPr>
              <a:t> </a:t>
            </a:r>
            <a:r>
              <a:rPr lang="fr-FR" b="1" dirty="0">
                <a:solidFill>
                  <a:schemeClr val="tx2"/>
                </a:solidFill>
              </a:rPr>
              <a:t>les endoscopes    </a:t>
            </a:r>
            <a:r>
              <a:rPr lang="fr-FR" u="sng" dirty="0">
                <a:solidFill>
                  <a:schemeClr val="tx2"/>
                </a:solidFill>
              </a:rPr>
              <a:t>1 fois /an</a:t>
            </a:r>
          </a:p>
          <a:p>
            <a:pPr>
              <a:buNone/>
            </a:pPr>
            <a:endParaRPr lang="fr-FR" u="sng" dirty="0">
              <a:solidFill>
                <a:schemeClr val="tx2"/>
              </a:solidFill>
            </a:endParaRPr>
          </a:p>
          <a:p>
            <a:pPr>
              <a:buNone/>
            </a:pPr>
            <a:endParaRPr lang="fr-FR" u="sng" dirty="0">
              <a:solidFill>
                <a:schemeClr val="tx2"/>
              </a:solidFill>
            </a:endParaRPr>
          </a:p>
          <a:p>
            <a:r>
              <a:rPr lang="fr-FR" dirty="0">
                <a:solidFill>
                  <a:schemeClr val="tx2"/>
                </a:solidFill>
              </a:rPr>
              <a:t>Technique :</a:t>
            </a:r>
          </a:p>
          <a:p>
            <a:pPr>
              <a:buNone/>
            </a:pPr>
            <a:r>
              <a:rPr lang="fr-FR" dirty="0">
                <a:solidFill>
                  <a:schemeClr val="tx2"/>
                </a:solidFill>
              </a:rPr>
              <a:t>    </a:t>
            </a:r>
            <a:r>
              <a:rPr lang="fr-FR" sz="2400" dirty="0">
                <a:solidFill>
                  <a:schemeClr val="tx2"/>
                </a:solidFill>
              </a:rPr>
              <a:t>Eléments d’assurance qualité en hygiène relatifs au contrôle microbiologique des endoscopes et à la traçabilité en endoscopie DGS/DHOS 2007</a:t>
            </a:r>
          </a:p>
          <a:p>
            <a:pPr>
              <a:buNone/>
            </a:pP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C:\Users\p046767\Desktop\sans-titre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924944"/>
            <a:ext cx="3028950" cy="1514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36104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tx2"/>
                </a:solidFill>
              </a:rPr>
              <a:t>Bibliographie</a:t>
            </a: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835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2204864"/>
            <a:ext cx="91440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>
                <a:solidFill>
                  <a:schemeClr val="tx2"/>
                </a:solidFill>
              </a:rPr>
              <a:t>EAU</a:t>
            </a:r>
            <a:r>
              <a:rPr lang="fr-FR" sz="2000" dirty="0">
                <a:solidFill>
                  <a:schemeClr val="tx2"/>
                </a:solidFill>
              </a:rPr>
              <a:t> </a:t>
            </a:r>
          </a:p>
          <a:p>
            <a:r>
              <a:rPr lang="fr-FR" sz="2000" dirty="0">
                <a:solidFill>
                  <a:schemeClr val="tx2"/>
                </a:solidFill>
              </a:rPr>
              <a:t>Guide technique de l’eau dans les établissements de santé Edition DGS/DHOS 2005</a:t>
            </a:r>
          </a:p>
          <a:p>
            <a:endParaRPr lang="fr-FR" sz="1200" dirty="0">
              <a:solidFill>
                <a:schemeClr val="tx2"/>
              </a:solidFill>
            </a:endParaRPr>
          </a:p>
          <a:p>
            <a:r>
              <a:rPr lang="fr-FR" sz="2000" dirty="0">
                <a:solidFill>
                  <a:schemeClr val="tx2"/>
                </a:solidFill>
              </a:rPr>
              <a:t>Les catégories d’eau dans les établissements de santé Typologie - Traitements complémentaires – Référentiels Juin 2015 CCLIN Sud Est</a:t>
            </a:r>
          </a:p>
        </p:txBody>
      </p:sp>
      <p:sp>
        <p:nvSpPr>
          <p:cNvPr id="7" name="Rectangle 6"/>
          <p:cNvSpPr/>
          <p:nvPr/>
        </p:nvSpPr>
        <p:spPr>
          <a:xfrm>
            <a:off x="-2989" y="3785264"/>
            <a:ext cx="89999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>
                <a:solidFill>
                  <a:schemeClr val="tx2"/>
                </a:solidFill>
              </a:rPr>
              <a:t>LEGIONELLES</a:t>
            </a:r>
          </a:p>
          <a:p>
            <a:r>
              <a:rPr lang="fr-FR" sz="2000" dirty="0">
                <a:solidFill>
                  <a:schemeClr val="tx2"/>
                </a:solidFill>
              </a:rPr>
              <a:t>Circulaire DGS-DHOS n° 2002/243 du 22 avril 2002, relative à la prévention du risque lié aux </a:t>
            </a:r>
            <a:r>
              <a:rPr lang="fr-FR" sz="2000" dirty="0" err="1">
                <a:solidFill>
                  <a:schemeClr val="tx2"/>
                </a:solidFill>
              </a:rPr>
              <a:t>légionelles</a:t>
            </a:r>
            <a:r>
              <a:rPr lang="fr-FR" sz="2000" dirty="0">
                <a:solidFill>
                  <a:schemeClr val="tx2"/>
                </a:solidFill>
              </a:rPr>
              <a:t> dans les établissements de santé </a:t>
            </a:r>
          </a:p>
        </p:txBody>
      </p:sp>
      <p:sp>
        <p:nvSpPr>
          <p:cNvPr id="8" name="Rectangle 7"/>
          <p:cNvSpPr/>
          <p:nvPr/>
        </p:nvSpPr>
        <p:spPr>
          <a:xfrm>
            <a:off x="-2989" y="515719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>
                <a:solidFill>
                  <a:schemeClr val="tx2"/>
                </a:solidFill>
              </a:rPr>
              <a:t>DIALYSE</a:t>
            </a:r>
          </a:p>
          <a:p>
            <a:r>
              <a:rPr lang="fr-FR" sz="2000" dirty="0">
                <a:solidFill>
                  <a:schemeClr val="tx2"/>
                </a:solidFill>
              </a:rPr>
              <a:t>Circulaire DHOS/E4/AFSSAPS/DGS n</a:t>
            </a:r>
            <a:r>
              <a:rPr lang="fr-FR" sz="2000" baseline="30000" dirty="0">
                <a:solidFill>
                  <a:schemeClr val="tx2"/>
                </a:solidFill>
              </a:rPr>
              <a:t>o</a:t>
            </a:r>
            <a:r>
              <a:rPr lang="fr-FR" sz="2000" dirty="0">
                <a:solidFill>
                  <a:schemeClr val="tx2"/>
                </a:solidFill>
              </a:rPr>
              <a:t> 2007-52 du 30 janvier 2007 relative aux spécifications techniques et à la sécurité sanitaire de la pratique de l’</a:t>
            </a:r>
            <a:r>
              <a:rPr lang="fr-FR" sz="2000" dirty="0" err="1">
                <a:solidFill>
                  <a:schemeClr val="tx2"/>
                </a:solidFill>
              </a:rPr>
              <a:t>hémofiltration</a:t>
            </a:r>
            <a:r>
              <a:rPr lang="fr-FR" sz="2000" dirty="0">
                <a:solidFill>
                  <a:schemeClr val="tx2"/>
                </a:solidFill>
              </a:rPr>
              <a:t> et de l’</a:t>
            </a:r>
            <a:r>
              <a:rPr lang="fr-FR" sz="2000" dirty="0" err="1">
                <a:solidFill>
                  <a:schemeClr val="tx2"/>
                </a:solidFill>
              </a:rPr>
              <a:t>hémodiafiltration</a:t>
            </a:r>
            <a:r>
              <a:rPr lang="fr-FR" sz="2000" dirty="0">
                <a:solidFill>
                  <a:schemeClr val="tx2"/>
                </a:solidFill>
              </a:rPr>
              <a:t> en ligne dans les établissements de santé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134076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chemeClr val="tx2"/>
                </a:solidFill>
              </a:rPr>
              <a:t>Surveillance microbiologique de l’environnement dans les établissements de santé </a:t>
            </a:r>
          </a:p>
          <a:p>
            <a:r>
              <a:rPr lang="fr-FR" sz="2000" dirty="0">
                <a:solidFill>
                  <a:schemeClr val="tx2"/>
                </a:solidFill>
              </a:rPr>
              <a:t>Guide de bonnes pratiques édition 2016 CCLIN- AR</a:t>
            </a:r>
          </a:p>
        </p:txBody>
      </p:sp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r>
              <a:rPr lang="fr-FR" dirty="0">
                <a:solidFill>
                  <a:schemeClr val="tx2"/>
                </a:solidFill>
              </a:rPr>
              <a:t>Bibliographie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4525963"/>
          </a:xfrm>
        </p:spPr>
        <p:txBody>
          <a:bodyPr/>
          <a:lstStyle/>
          <a:p>
            <a:pPr>
              <a:buNone/>
            </a:pPr>
            <a:r>
              <a:rPr lang="fr-FR" sz="2000" b="1" u="sng" dirty="0">
                <a:solidFill>
                  <a:schemeClr val="tx2"/>
                </a:solidFill>
              </a:rPr>
              <a:t>AIR</a:t>
            </a:r>
          </a:p>
          <a:p>
            <a:pPr>
              <a:buNone/>
            </a:pPr>
            <a:r>
              <a:rPr lang="fr-FR" sz="2000" dirty="0">
                <a:solidFill>
                  <a:schemeClr val="tx2"/>
                </a:solidFill>
              </a:rPr>
              <a:t>Zones à environnement maitrisé  dans les établissements de santé norme AFNOR NF S90-351 Avril 2013</a:t>
            </a:r>
          </a:p>
          <a:p>
            <a:pPr>
              <a:buNone/>
            </a:pPr>
            <a:endParaRPr lang="fr-FR" sz="2000" b="1" u="sng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fr-FR" sz="2000" b="1" u="sng" dirty="0">
                <a:solidFill>
                  <a:schemeClr val="tx2"/>
                </a:solidFill>
              </a:rPr>
              <a:t>ASPERGILLUS</a:t>
            </a:r>
          </a:p>
          <a:p>
            <a:pPr>
              <a:buNone/>
            </a:pPr>
            <a:r>
              <a:rPr lang="fr-FR" sz="2000" dirty="0">
                <a:solidFill>
                  <a:schemeClr val="tx2"/>
                </a:solidFill>
              </a:rPr>
              <a:t>http://www.infectiologie.com/site/medias/_documents/consensus/aspcourt.pdf</a:t>
            </a:r>
          </a:p>
          <a:p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p046767\Pictures\sans-titre (2)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4664"/>
            <a:ext cx="3704262" cy="2304256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7272808" cy="864096"/>
          </a:xfrm>
        </p:spPr>
        <p:txBody>
          <a:bodyPr>
            <a:normAutofit fontScale="90000"/>
          </a:bodyPr>
          <a:lstStyle/>
          <a:p>
            <a:r>
              <a:rPr lang="fr-FR" i="1" dirty="0">
                <a:solidFill>
                  <a:schemeClr val="accent1"/>
                </a:solidFill>
              </a:rPr>
              <a:t/>
            </a:r>
            <a:br>
              <a:rPr lang="fr-FR" i="1" dirty="0">
                <a:solidFill>
                  <a:schemeClr val="accent1"/>
                </a:solidFill>
              </a:rPr>
            </a:br>
            <a:r>
              <a:rPr lang="fr-FR" b="1" i="1" dirty="0">
                <a:solidFill>
                  <a:schemeClr val="accent1"/>
                </a:solidFill>
              </a:rPr>
              <a:t>Merci de votre attention</a:t>
            </a:r>
            <a:r>
              <a:rPr lang="fr-FR" b="1" i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fr-FR" i="1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fr-FR" i="1" dirty="0">
                <a:solidFill>
                  <a:schemeClr val="accent3">
                    <a:lumMod val="75000"/>
                  </a:schemeClr>
                </a:solidFill>
              </a:rPr>
            </a:br>
            <a:endParaRPr lang="fr-FR" dirty="0"/>
          </a:p>
        </p:txBody>
      </p:sp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4932040" y="476672"/>
          <a:ext cx="3776530" cy="2256707"/>
        </p:xfrm>
        <a:graphic>
          <a:graphicData uri="http://schemas.openxmlformats.org/presentationml/2006/ole">
            <p:oleObj spid="_x0000_s46149" name="Photo Editor Photo" r:id="rId5" imgW="4858428" imgH="3191320" progId="">
              <p:embed/>
            </p:oleObj>
          </a:graphicData>
        </a:graphic>
      </p:graphicFrame>
      <p:graphicFrame>
        <p:nvGraphicFramePr>
          <p:cNvPr id="46084" name="Object 4"/>
          <p:cNvGraphicFramePr>
            <a:graphicFrameLocks noChangeAspect="1"/>
          </p:cNvGraphicFramePr>
          <p:nvPr/>
        </p:nvGraphicFramePr>
        <p:xfrm>
          <a:off x="254651" y="3861048"/>
          <a:ext cx="4029317" cy="2376264"/>
        </p:xfrm>
        <a:graphic>
          <a:graphicData uri="http://schemas.openxmlformats.org/presentationml/2006/ole">
            <p:oleObj spid="_x0000_s46150" name="Photo Editor Photo" r:id="rId6" imgW="4048690" imgH="2676899" progId="">
              <p:embed/>
            </p:oleObj>
          </a:graphicData>
        </a:graphic>
      </p:graphicFrame>
      <p:pic>
        <p:nvPicPr>
          <p:cNvPr id="46086" name="Picture 6" descr="Afficher l'image d'origin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3812901"/>
            <a:ext cx="3744416" cy="2492601"/>
          </a:xfrm>
          <a:prstGeom prst="rect">
            <a:avLst/>
          </a:prstGeom>
          <a:noFill/>
        </p:spPr>
      </p:pic>
      <p:sp>
        <p:nvSpPr>
          <p:cNvPr id="7" name="ZoneTexte 6"/>
          <p:cNvSpPr txBox="1"/>
          <p:nvPr/>
        </p:nvSpPr>
        <p:spPr>
          <a:xfrm>
            <a:off x="2555776" y="62068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Hôpital de la Conception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804248" y="220486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Hôpital Nord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467544" y="4077072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Hôpital Ste Marguerite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6300192" y="58772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Hôpital de la Timone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COMMENT ?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</p:spPr>
        <p:txBody>
          <a:bodyPr/>
          <a:lstStyle/>
          <a:p>
            <a:r>
              <a:rPr lang="fr-FR" dirty="0"/>
              <a:t>Réglementation</a:t>
            </a:r>
          </a:p>
          <a:p>
            <a:endParaRPr lang="fr-FR" dirty="0"/>
          </a:p>
          <a:p>
            <a:pPr>
              <a:buNone/>
            </a:pPr>
            <a:endParaRPr lang="fr-FR" dirty="0"/>
          </a:p>
          <a:p>
            <a:r>
              <a:rPr lang="fr-FR" dirty="0"/>
              <a:t>Recherche spécifique : enquête</a:t>
            </a: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925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7" name="Picture 1" descr="C:\Users\p046767\Desktop\canstock0723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437112"/>
            <a:ext cx="1732397" cy="1916832"/>
          </a:xfrm>
          <a:prstGeom prst="rect">
            <a:avLst/>
          </a:prstGeom>
          <a:noFill/>
        </p:spPr>
      </p:pic>
      <p:pic>
        <p:nvPicPr>
          <p:cNvPr id="29699" name="Picture 3" descr="Résultat de recherche d'images pour &quot;livre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124744"/>
            <a:ext cx="1494393" cy="21111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27739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6707088" cy="1000108"/>
          </a:xfrm>
        </p:spPr>
        <p:txBody>
          <a:bodyPr>
            <a:normAutofit/>
          </a:bodyPr>
          <a:lstStyle/>
          <a:p>
            <a:r>
              <a:rPr lang="fr-FR" dirty="0"/>
              <a:t>Contrôles de l’eau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87949905"/>
              </p:ext>
            </p:extLst>
          </p:nvPr>
        </p:nvGraphicFramePr>
        <p:xfrm>
          <a:off x="442940" y="846876"/>
          <a:ext cx="8229600" cy="5912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1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576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54386">
                <a:tc>
                  <a:txBody>
                    <a:bodyPr/>
                    <a:lstStyle/>
                    <a:p>
                      <a:r>
                        <a:rPr lang="fr-FR" sz="2800" dirty="0"/>
                        <a:t>Types d’eau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/>
                        <a:t>Analyses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99834">
                <a:tc>
                  <a:txBody>
                    <a:bodyPr/>
                    <a:lstStyle/>
                    <a:p>
                      <a:r>
                        <a:rPr lang="fr-FR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 soins </a:t>
                      </a:r>
                      <a:r>
                        <a:rPr lang="fr-FR" dirty="0"/>
                        <a:t> </a:t>
                      </a:r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(eau de réseau)</a:t>
                      </a:r>
                    </a:p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Salle de décontamination </a:t>
                      </a:r>
                    </a:p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entretien du matériel</a:t>
                      </a:r>
                    </a:p>
                    <a:p>
                      <a:endParaRPr lang="fr-FR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Flore totale et </a:t>
                      </a:r>
                      <a:r>
                        <a:rPr lang="fr-FR" sz="1800" dirty="0"/>
                        <a:t>absence de :</a:t>
                      </a:r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/>
                        <a:t> </a:t>
                      </a:r>
                      <a:r>
                        <a:rPr lang="fr-FR" dirty="0" err="1"/>
                        <a:t>Pseudomonas</a:t>
                      </a:r>
                      <a:r>
                        <a:rPr lang="fr-FR" baseline="0" dirty="0"/>
                        <a:t> </a:t>
                      </a:r>
                      <a:r>
                        <a:rPr lang="fr-FR" baseline="0" dirty="0" err="1"/>
                        <a:t>aeruginosa</a:t>
                      </a:r>
                      <a:r>
                        <a:rPr lang="fr-FR" baseline="0" dirty="0"/>
                        <a:t> ou PYO</a:t>
                      </a:r>
                    </a:p>
                    <a:p>
                      <a:pPr>
                        <a:buFont typeface="Courier New" pitchFamily="49" charset="0"/>
                        <a:buChar char="o"/>
                      </a:pPr>
                      <a:endParaRPr lang="fr-FR" baseline="0" dirty="0"/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baseline="0" dirty="0"/>
                        <a:t> Coliformes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2255">
                <a:tc>
                  <a:txBody>
                    <a:bodyPr/>
                    <a:lstStyle/>
                    <a:p>
                      <a:r>
                        <a:rPr lang="fr-FR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400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fr-FR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filtrée</a:t>
                      </a:r>
                      <a:r>
                        <a:rPr lang="fr-FR" sz="2400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Courier New" pitchFamily="49" charset="0"/>
                        <a:buNone/>
                      </a:pPr>
                      <a:endParaRPr lang="fr-FR" dirty="0"/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/>
                        <a:t> Moins</a:t>
                      </a:r>
                      <a:r>
                        <a:rPr lang="fr-FR" baseline="0" dirty="0"/>
                        <a:t> de 10 bactéries dans 100 ml d’eau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1249">
                <a:tc>
                  <a:txBody>
                    <a:bodyPr/>
                    <a:lstStyle/>
                    <a:p>
                      <a:r>
                        <a:rPr lang="fr-FR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400" b="1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de consommation</a:t>
                      </a:r>
                      <a:r>
                        <a:rPr lang="fr-FR" sz="2400" b="1" dirty="0">
                          <a:solidFill>
                            <a:schemeClr val="tx1"/>
                          </a:solidFill>
                        </a:rPr>
                        <a:t>         </a:t>
                      </a:r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(eau de réseau)</a:t>
                      </a:r>
                    </a:p>
                    <a:p>
                      <a:r>
                        <a:rPr lang="fr-FR" sz="1800" b="1" dirty="0" err="1">
                          <a:solidFill>
                            <a:schemeClr val="tx1"/>
                          </a:solidFill>
                        </a:rPr>
                        <a:t>Biberonnerie</a:t>
                      </a:r>
                      <a:endParaRPr lang="fr-FR" sz="1800" b="1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Crèches</a:t>
                      </a:r>
                    </a:p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Salle de repos</a:t>
                      </a:r>
                      <a:r>
                        <a:rPr lang="fr-FR" sz="1800" b="1" baseline="0" dirty="0">
                          <a:solidFill>
                            <a:schemeClr val="tx1"/>
                          </a:solidFill>
                        </a:rPr>
                        <a:t>/cuisine</a:t>
                      </a:r>
                      <a:endParaRPr lang="fr-FR" sz="1800" b="1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Compteurs d’arrivée d’eau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Flore totale et absence de :</a:t>
                      </a:r>
                      <a:endParaRPr lang="fr-FR" dirty="0"/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fr-FR" baseline="0" dirty="0"/>
                        <a:t>E. Coli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fr-FR" baseline="0" dirty="0"/>
                        <a:t>Streptocoques fécaux</a:t>
                      </a:r>
                    </a:p>
                    <a:p>
                      <a:pPr marL="342900" indent="-342900">
                        <a:buFont typeface="Arial" pitchFamily="34" charset="0"/>
                        <a:buNone/>
                      </a:pPr>
                      <a:endParaRPr lang="fr-FR" baseline="0" dirty="0"/>
                    </a:p>
                    <a:p>
                      <a:pPr marL="342900" indent="-342900">
                        <a:buFont typeface="Arial" pitchFamily="34" charset="0"/>
                        <a:buNone/>
                      </a:pP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46931">
                <a:tc>
                  <a:txBody>
                    <a:bodyPr/>
                    <a:lstStyle/>
                    <a:p>
                      <a:r>
                        <a:rPr lang="fr-FR" sz="24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Légionelles</a:t>
                      </a:r>
                      <a:endParaRPr lang="fr-FR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/>
                        <a:t> tous</a:t>
                      </a:r>
                      <a:r>
                        <a:rPr lang="fr-FR" baseline="0" dirty="0"/>
                        <a:t> les services : &lt; 1.000 / litre</a:t>
                      </a:r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baseline="0" dirty="0"/>
                        <a:t> secteurs à risques : 0 / litre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5" name="Picture 4" descr="Afficher l'image en taille réell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357166"/>
            <a:ext cx="1366839" cy="1071570"/>
          </a:xfrm>
          <a:prstGeom prst="rect">
            <a:avLst/>
          </a:prstGeom>
          <a:noFill/>
        </p:spPr>
      </p:pic>
      <p:pic>
        <p:nvPicPr>
          <p:cNvPr id="6" name="Espace réservé du contenu 3" descr="untitled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2996952"/>
            <a:ext cx="847725" cy="77152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kGBwgHBgkIBwgKCgkLDRYPDQwMDRsUFRAWIB0iIiAdHx8kKDQsJCYxJx8fLT0tMTU3Ojo6Iys/RD84QzQ5Ojf/2wBDAQoKCg0MDRoPDxo3JR8lNzc3Nzc3Nzc3Nzc3Nzc3Nzc3Nzc3Nzc3Nzc3Nzc3Nzc3Nzc3Nzc3Nzc3Nzc3Nzc3Nzf/wAARCABtAO4DASIAAhEBAxEB/8QAGwABAAIDAQEAAAAAAAAAAAAAAAUGAgQHAwH/xAA9EAACAgECAgcFBAgGAwAAAAAAAQIDBAUREiEGEzFBUWFxIlKRocEUQoGxIyQyMzVDU+FicoKistE0kvH/xAAWAQEBAQAAAAAAAAAAAAAAAAAAAQL/xAAXEQEBAQEAAAAAAAAAAAAAAAAAAREh/9oADAMBAAIRAxEAPwDuIBWuml9lFOK4uXVylJSjGTjvyW3NfiBY5TjFbykorzexrWalgVfvMzHjt3OxHJ9Xy6cbOtoVFlqi1tK2zt3SfcvM+4eVjZGyjCEJ+6//AKXGddNs6R6RX251T/y7v8jUt6X6TDlCV9r/AMFT+uxSFt3JL/SjNb7dr+Iw1bJ9M8b+VgZcvOSivqzXs6ZWvlVp68uO3+xXeFd/Mzihhqcq6XZ3Wp24dHV+EZNP4lp03LWdhwyI1yrU9/Zl5PY56kXno4ttGx/9X5sVYkwARQAAAAAAAAAAAAAAAAAAAAAAAArnTivi0ymfuXL5pljITphDi0O17c4zi/mCqFqFNV811keJShF+nsohcrTLad50bzgv/ZG7q2XbjZGPOD3hKlbxfk2v+j1xM6nI2SfDZ7r+hphoYmqTr2hk7yiuXF3omaba7oKdU4zj4o1srT6clNpcFnvrv9TW07DliZc3lXdVXw+y0+U2+S3AmEtzNI8XOdSXXR3j/UhzT9e9HtFqUVKLTT7GgrJIvPR3+DY3o/8AkykRXYXjo/8AwfG9H/yZKsSIAIoAAAAAAAAAAAAAAAAAAAAAAAARvSKHHomYvCty+HMkjW1KHW6flV+/TOPyYHHtfX6PDl5TXz3+pD9nYTeuLiwcafhZJfFJ/QhDTCRw9Vsp2hcush4780TEHi6hTwuMLYd8ZLs/AqxlVZOqanXJxkuxoCauhnaTJ24cnfifepnzcF5eKNqGv6Xm5NKx8Z4M3DhlBtOEpeO/ia2DrcW1DLWz/qRXJ+qMNU0OvJi8rT+HifNwjttL08yCwpc0XfQP4Rj+j/NnIdH1qzFksXPcuBPZSe/FB+D8jr3R+UZ6NiyhJSThyae+/NirEgACNAAAAAAAAAAAAAAAAAAAAAAAABjNbwkn3pmR8YHHtahtgSj7ly/KSK+WnpFXwQ1Gv3Lt/wDd/cq6Tb2S3fkaYfAbNeBmWLeGPZt4uOy+Z7Q0nIl+3Oqvx3nv+QGgbGHm34ct6Zvbvi+af4EhRo1MpJWZ1SfgpJfmySo6NUPbhvxrP82Q/ogI+6WFrSXE1jZvYm+yb8DpvQuizG6MYNNq2nCMk1v/AImU1dHMiEd6K8Bru4bE3/uJDTc3WdBW2Rh2W4je7SW6j4tNb7fiSrF9Bo6XquJqdXHi27tL2oS5Sj6o3iNAAAAAAAAAAAAAAAAAAAAAAAAAAA55rPV1a5n1XVxnXZJp8S324knul4oiLuux58CajF/suuKSa8VsTXS+HBrlrfZOEZfLb6EXXOM4dTdv1b7Gu2D8UaZUjpP0qsw8iWFh+1fFe3ZPnwN93qamn3ZWY1PKvnY33N8vgSPS/oVmW3vUsBKTklxL7s33NS7nt3M0tAhfX+izMazHuh92ce3zT7GGOrZo+EpyitvkdI0XRaqqIzuim32LYqPRquLuhv4nS4pKKS7EiVuPB4eO47dVHYgtXwJYj6zHnKCffFtFkfJENr+o4VOM4WZFfH3QUt5fBEVSsq+dORGyEnVk/cvr9l7+D9S5dFNZnq2JZHIS+0UNRnJdk01yl5dj+BS5U5Gr5XV4GNOez7dtkvNvsRdujWjrR6ra5T6y63hnZNLZb81svJbFqTU2ACNAAAAAAAAAAAAAAAAAAAAAAAAInpBo8NUxt4JRyK03XPx8n5HP7K51Wyrsi4Ti9pRfczqxXulGifbKvteLH9Zgvaiv5i/7RYlit4eRbRzpslDftSfJ+q7zblPFyF+s6fizfvQjwP5EdR2Lc2oMIz6jTK3xV0ZVDX9LJf1R8u1GqtcsrWJeX2vb6GFr9kjcrsKM7NSjfY61DJkvG/LlP5cic6P6Th5FylfSpp8+HsX9yp4//lfgXvouvaXoSkWKimrHrVdFcK612RhFJL4HyH76z0j9T1MYx2nKW/7WxGmQAAAAAAAAAAAAAAAAAAAAAAAAAAAACH1LQcfLsd1L6m5820t4y9UQ92iZ1HZUrV4we5cAExQMjHvrTVlFkfWDIvKUnvsn8DqTYLpjk+Dg5d2SnXiXyW3aq3t8S+9H8LIx1xX1uHLkn2k4BpgACKAAAAAAAAAAAAAAAAAAAAAAAA//2Q=="/>
          <p:cNvSpPr>
            <a:spLocks noChangeAspect="1" noChangeArrowheads="1"/>
          </p:cNvSpPr>
          <p:nvPr/>
        </p:nvSpPr>
        <p:spPr bwMode="auto">
          <a:xfrm>
            <a:off x="63500" y="-465138"/>
            <a:ext cx="2114550" cy="971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7172" name="Picture 4" descr="http://t3.gstatic.com/images?q=tbn:ANd9GcRNUBQtfu-SJmgK2k7a1QEObY-3oPHStamuvwppTWdu2VYGa3I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2047347"/>
            <a:ext cx="1817690" cy="864096"/>
          </a:xfrm>
          <a:prstGeom prst="rect">
            <a:avLst/>
          </a:prstGeom>
          <a:noFill/>
        </p:spPr>
      </p:pic>
      <p:pic>
        <p:nvPicPr>
          <p:cNvPr id="10242" name="Picture 2" descr="http://t1.gstatic.com/images?q=tbn:ANd9GcROGLIuKREud5SW08o5Pw465x8Bvtpli3Tu7QkYY9A0C1yjQU9lI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365104"/>
            <a:ext cx="1214446" cy="922603"/>
          </a:xfrm>
          <a:prstGeom prst="rect">
            <a:avLst/>
          </a:prstGeom>
          <a:noFill/>
        </p:spPr>
      </p:pic>
      <p:pic>
        <p:nvPicPr>
          <p:cNvPr id="9" name="Picture 1029" descr="Afficher l'image en taille réelle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848" y="5733256"/>
            <a:ext cx="1155698" cy="928694"/>
          </a:xfrm>
          <a:prstGeom prst="rect">
            <a:avLst/>
          </a:prstGeom>
          <a:noFill/>
        </p:spPr>
      </p:pic>
      <p:pic>
        <p:nvPicPr>
          <p:cNvPr id="10" name="Picture 2" descr="http://www.labomoderne.com/documents/imggamme/prelevements_134_0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72330" y="-25466"/>
            <a:ext cx="2016224" cy="1512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dirty="0"/>
              <a:t>Contrôles microbiologiques de l’eau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31766232"/>
              </p:ext>
            </p:extLst>
          </p:nvPr>
        </p:nvGraphicFramePr>
        <p:xfrm>
          <a:off x="0" y="692698"/>
          <a:ext cx="9144001" cy="5661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6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232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20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199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46913">
                <a:tc>
                  <a:txBody>
                    <a:bodyPr/>
                    <a:lstStyle/>
                    <a:p>
                      <a:r>
                        <a:rPr lang="fr-FR" sz="2400" dirty="0"/>
                        <a:t>Quoi 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/>
                        <a:t>Où 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/>
                        <a:t>Fréquence</a:t>
                      </a:r>
                    </a:p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/>
                        <a:t>Qui 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110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</a:t>
                      </a:r>
                      <a:r>
                        <a:rPr lang="fr-FR" sz="2400" b="1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fr-FR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réseau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</a:t>
                      </a:r>
                      <a:r>
                        <a:rPr lang="fr-FR" sz="2400" b="1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soins</a:t>
                      </a:r>
                      <a:endParaRPr lang="fr-FR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/>
                        <a:t>Lave mains ou décontamination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/>
                        <a:t>Tous les 3 mois</a:t>
                      </a:r>
                      <a:r>
                        <a:rPr lang="fr-FR" sz="2400" baseline="0" dirty="0"/>
                        <a:t> ou l</a:t>
                      </a:r>
                      <a:r>
                        <a:rPr lang="fr-FR" sz="2400" dirty="0"/>
                        <a:t>ors d’ouverture de 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/>
                        <a:t>EOH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38402">
                <a:tc>
                  <a:txBody>
                    <a:bodyPr/>
                    <a:lstStyle/>
                    <a:p>
                      <a:r>
                        <a:rPr lang="fr-FR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400" b="1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de consommation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/>
                        <a:t>Robinet ou compteurs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/>
                        <a:t>Tous les 3 mois</a:t>
                      </a:r>
                      <a:r>
                        <a:rPr lang="fr-FR" sz="2400" baseline="0" dirty="0"/>
                        <a:t> 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/>
                        <a:t>Prestataire</a:t>
                      </a:r>
                    </a:p>
                    <a:p>
                      <a:r>
                        <a:rPr lang="fr-FR" sz="2400" baseline="0" dirty="0"/>
                        <a:t>des ST</a:t>
                      </a:r>
                      <a:endParaRPr lang="fr-F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110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Dialyse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/>
                        <a:t>Boucles</a:t>
                      </a:r>
                      <a:r>
                        <a:rPr lang="fr-FR" sz="2400" baseline="0" dirty="0"/>
                        <a:t> de distribution et générateurs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/>
                        <a:t>Tous les mois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/>
                        <a:t>EOH + service de soins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11025">
                <a:tc>
                  <a:txBody>
                    <a:bodyPr/>
                    <a:lstStyle/>
                    <a:p>
                      <a:r>
                        <a:rPr lang="fr-FR" sz="24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Légionelles</a:t>
                      </a:r>
                      <a:endParaRPr lang="fr-FR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/>
                        <a:t>Boucles</a:t>
                      </a:r>
                      <a:r>
                        <a:rPr lang="fr-FR" sz="2400" baseline="0" dirty="0"/>
                        <a:t> de distribution d’eau chaude et douches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/>
                        <a:t>1 fois par an tous les réseaux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/>
                        <a:t>Prestataire</a:t>
                      </a:r>
                    </a:p>
                    <a:p>
                      <a:r>
                        <a:rPr lang="fr-FR" sz="2400" baseline="0" dirty="0"/>
                        <a:t>des ST</a:t>
                      </a:r>
                      <a:endParaRPr lang="fr-F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dirty="0"/>
              <a:t>En cas de positivité….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43202066"/>
              </p:ext>
            </p:extLst>
          </p:nvPr>
        </p:nvGraphicFramePr>
        <p:xfrm>
          <a:off x="2" y="620689"/>
          <a:ext cx="9143999" cy="8087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97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683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480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599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62231">
                <a:tc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/>
                        <a:t>  Niveau</a:t>
                      </a:r>
                      <a:r>
                        <a:rPr lang="fr-FR" sz="2200" baseline="0" dirty="0"/>
                        <a:t> alerte</a:t>
                      </a:r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dirty="0"/>
                        <a:t>    Niveau action</a:t>
                      </a:r>
                    </a:p>
                    <a:p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51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consommation</a:t>
                      </a:r>
                      <a:endParaRPr lang="fr-FR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FR" sz="2200" dirty="0"/>
                        <a:t>Présence</a:t>
                      </a:r>
                      <a:r>
                        <a:rPr lang="fr-FR" sz="2200" baseline="0" dirty="0"/>
                        <a:t> de germes pathogènes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fr-FR" sz="2200" dirty="0"/>
                        <a:t>Arrêt de l’utilisation du point d’eau</a:t>
                      </a:r>
                      <a:r>
                        <a:rPr lang="fr-FR" sz="2200" baseline="0" dirty="0"/>
                        <a:t> + désinfection + contrôle</a:t>
                      </a:r>
                      <a:endParaRPr lang="fr-FR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858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 soins</a:t>
                      </a:r>
                      <a:endParaRPr lang="fr-FR" sz="2200" dirty="0"/>
                    </a:p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/>
                        <a:t>Flore totale &gt; niveau exigé</a:t>
                      </a:r>
                    </a:p>
                    <a:p>
                      <a:r>
                        <a:rPr lang="fr-FR" sz="2200" dirty="0"/>
                        <a:t>Pas de germe</a:t>
                      </a:r>
                      <a:r>
                        <a:rPr lang="fr-FR" sz="2200" baseline="0" dirty="0"/>
                        <a:t> pathogène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Flore aérobie revivifiable à 22°C ≤ 100 UFC / 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à 36°C  ≤ 10 UFC / ml </a:t>
                      </a:r>
                    </a:p>
                    <a:p>
                      <a:r>
                        <a:rPr lang="fr-FR" sz="1800" b="0" i="0" u="none" strike="noStrike" baseline="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Pas de variation dans un rapport de 10 par rapport à la valeur habituelle à l’entrée </a:t>
                      </a:r>
                      <a:endParaRPr lang="fr-FR" sz="2400" b="0" i="0" u="none" strike="noStrike" baseline="0" dirty="0">
                        <a:solidFill>
                          <a:srgbClr val="00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dirty="0"/>
                        <a:t>Présence</a:t>
                      </a:r>
                      <a:r>
                        <a:rPr lang="fr-FR" sz="2200" baseline="0" dirty="0"/>
                        <a:t> de germes pathogènes</a:t>
                      </a:r>
                      <a:endParaRPr lang="fr-FR" sz="2200" dirty="0"/>
                    </a:p>
                    <a:p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01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200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fr-FR" sz="22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filtrée</a:t>
                      </a:r>
                      <a:r>
                        <a:rPr lang="fr-FR" sz="2400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FR" sz="2200" dirty="0"/>
                        <a:t>&gt;</a:t>
                      </a:r>
                      <a:r>
                        <a:rPr lang="fr-FR" sz="2200" baseline="0" dirty="0"/>
                        <a:t> 10 UFC / 100 ml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/>
                        <a:t>Changement du filtre + contrôle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34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Dialyse</a:t>
                      </a:r>
                      <a:endParaRPr lang="fr-FR" sz="2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2200" dirty="0"/>
                        <a:t>Sous la responsabilité</a:t>
                      </a:r>
                      <a:r>
                        <a:rPr lang="fr-FR" sz="2200" baseline="0" dirty="0"/>
                        <a:t> du pharmacien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01000">
                <a:tc>
                  <a:txBody>
                    <a:bodyPr/>
                    <a:lstStyle/>
                    <a:p>
                      <a:r>
                        <a:rPr lang="fr-FR" sz="22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Légionelles</a:t>
                      </a:r>
                      <a:endParaRPr lang="fr-FR" sz="2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baseline="0" dirty="0"/>
                        <a:t>&gt; 1.000 / litre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aseline="0" dirty="0"/>
                        <a:t>&gt; 10.000 / litre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FR" sz="2200" dirty="0"/>
                        <a:t>Désinfection</a:t>
                      </a:r>
                      <a:r>
                        <a:rPr lang="fr-FR" sz="2200" baseline="0" dirty="0"/>
                        <a:t> locale ou généralisée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7848872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2797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268760"/>
            <a:ext cx="8229600" cy="1143000"/>
          </a:xfrm>
        </p:spPr>
        <p:txBody>
          <a:bodyPr>
            <a:normAutofit/>
          </a:bodyPr>
          <a:lstStyle/>
          <a:p>
            <a:r>
              <a:rPr lang="fr-FR" sz="6600" dirty="0" err="1">
                <a:solidFill>
                  <a:schemeClr val="tx2"/>
                </a:solidFill>
              </a:rPr>
              <a:t>Légionelles</a:t>
            </a:r>
            <a:endParaRPr lang="fr-FR" sz="6600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p046767\Desktop\sans-titr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581128"/>
            <a:ext cx="2304256" cy="1768117"/>
          </a:xfrm>
          <a:prstGeom prst="rect">
            <a:avLst/>
          </a:prstGeom>
          <a:noFill/>
        </p:spPr>
      </p:pic>
      <p:sp>
        <p:nvSpPr>
          <p:cNvPr id="1029" name="AutoShape 5" descr="Résultat de recherche d'images pour &quot;filtre douche aquatools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31" name="AutoShape 7" descr="Résultat de recherche d'images pour &quot;filtre douche aquatools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33" name="Picture 9" descr="Afficher l'image d'ori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885340"/>
            <a:ext cx="3096344" cy="2198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036" y="495208"/>
            <a:ext cx="9223036" cy="653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954</Words>
  <Application>Microsoft Office PowerPoint</Application>
  <PresentationFormat>Affichage à l'écran (4:3)</PresentationFormat>
  <Paragraphs>286</Paragraphs>
  <Slides>24</Slides>
  <Notes>11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24</vt:i4>
      </vt:variant>
    </vt:vector>
  </HeadingPairs>
  <TitlesOfParts>
    <vt:vector size="27" baseType="lpstr">
      <vt:lpstr>Thème Office</vt:lpstr>
      <vt:lpstr>Acrobat Document</vt:lpstr>
      <vt:lpstr>Photo Editor Photo</vt:lpstr>
      <vt:lpstr>Diapositive 1</vt:lpstr>
      <vt:lpstr>QUOI ?</vt:lpstr>
      <vt:lpstr>COMMENT ?</vt:lpstr>
      <vt:lpstr>Contrôles de l’eau</vt:lpstr>
      <vt:lpstr>Contrôles microbiologiques de l’eau</vt:lpstr>
      <vt:lpstr>En cas de positivité….</vt:lpstr>
      <vt:lpstr>Diapositive 7</vt:lpstr>
      <vt:lpstr>Légionelles</vt:lpstr>
      <vt:lpstr>Diapositive 9</vt:lpstr>
      <vt:lpstr>Diapositive 10</vt:lpstr>
      <vt:lpstr>En cas de positivité….</vt:lpstr>
      <vt:lpstr>Diapositive 12</vt:lpstr>
      <vt:lpstr>Diapositive 13</vt:lpstr>
      <vt:lpstr>AIR et SURFACES</vt:lpstr>
      <vt:lpstr>UN CONSEIL ……….</vt:lpstr>
      <vt:lpstr>Matériel utilisé</vt:lpstr>
      <vt:lpstr>Interprétation résultat AIR </vt:lpstr>
      <vt:lpstr>Interprétation résultat SURFACE</vt:lpstr>
      <vt:lpstr>Données de la Pharmacopée</vt:lpstr>
      <vt:lpstr>Environnement proche du patient</vt:lpstr>
      <vt:lpstr>ENDOSCOPES</vt:lpstr>
      <vt:lpstr>Bibliographie</vt:lpstr>
      <vt:lpstr>Bibliographie</vt:lpstr>
      <vt:lpstr> Merci de votre attention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yvette</dc:creator>
  <cp:lastModifiedBy>marine.santoriello</cp:lastModifiedBy>
  <cp:revision>144</cp:revision>
  <cp:lastPrinted>2017-01-10T10:29:13Z</cp:lastPrinted>
  <dcterms:created xsi:type="dcterms:W3CDTF">2014-04-13T08:09:59Z</dcterms:created>
  <dcterms:modified xsi:type="dcterms:W3CDTF">2025-01-09T11:08:41Z</dcterms:modified>
</cp:coreProperties>
</file>