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3"/>
  </p:notesMasterIdLst>
  <p:handoutMasterIdLst>
    <p:handoutMasterId r:id="rId34"/>
  </p:handoutMasterIdLst>
  <p:sldIdLst>
    <p:sldId id="257" r:id="rId2"/>
    <p:sldId id="258" r:id="rId3"/>
    <p:sldId id="259" r:id="rId4"/>
    <p:sldId id="261" r:id="rId5"/>
    <p:sldId id="265" r:id="rId6"/>
    <p:sldId id="270" r:id="rId7"/>
    <p:sldId id="271" r:id="rId8"/>
    <p:sldId id="267" r:id="rId9"/>
    <p:sldId id="268" r:id="rId10"/>
    <p:sldId id="276" r:id="rId11"/>
    <p:sldId id="277" r:id="rId12"/>
    <p:sldId id="278" r:id="rId13"/>
    <p:sldId id="274" r:id="rId14"/>
    <p:sldId id="275" r:id="rId15"/>
    <p:sldId id="293" r:id="rId16"/>
    <p:sldId id="291" r:id="rId17"/>
    <p:sldId id="269" r:id="rId18"/>
    <p:sldId id="290" r:id="rId19"/>
    <p:sldId id="279" r:id="rId20"/>
    <p:sldId id="292" r:id="rId21"/>
    <p:sldId id="296" r:id="rId22"/>
    <p:sldId id="283" r:id="rId23"/>
    <p:sldId id="285" r:id="rId24"/>
    <p:sldId id="286" r:id="rId25"/>
    <p:sldId id="289" r:id="rId26"/>
    <p:sldId id="297" r:id="rId27"/>
    <p:sldId id="288" r:id="rId28"/>
    <p:sldId id="294" r:id="rId29"/>
    <p:sldId id="295" r:id="rId30"/>
    <p:sldId id="282" r:id="rId31"/>
    <p:sldId id="263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DD"/>
    <a:srgbClr val="CE20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0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6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xmlns="" id="{41FA8B57-8B60-5C9D-EB6C-7611E10820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8A48F13B-0202-8DD5-C636-D90B5FF1CA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16F29-469C-4C5F-A4EC-3B63FD800EC4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B81B70F4-AA28-9EA4-3142-E3B7088C62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1548070D-C5A6-B3B7-1F6A-368C26D69C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EE240-F967-4220-8B67-1D81EE35EA4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50919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4A50C-6FFB-4FCE-B1DC-40933F2071AA}" type="datetimeFigureOut">
              <a:rPr lang="fr-FR" smtClean="0"/>
              <a:pPr/>
              <a:t>10/03/2025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72EF-BCBE-4D49-8DBE-4015D089264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00398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0795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2687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5952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70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37.sv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25.png"/><Relationship Id="rId17" Type="http://schemas.openxmlformats.org/officeDocument/2006/relationships/image" Target="../media/image41.svg"/><Relationship Id="rId2" Type="http://schemas.openxmlformats.org/officeDocument/2006/relationships/image" Target="../media/image20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5" Type="http://schemas.openxmlformats.org/officeDocument/2006/relationships/image" Target="../media/image39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33.svg"/><Relationship Id="rId1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37.sv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25.png"/><Relationship Id="rId17" Type="http://schemas.openxmlformats.org/officeDocument/2006/relationships/image" Target="../media/image41.svg"/><Relationship Id="rId2" Type="http://schemas.openxmlformats.org/officeDocument/2006/relationships/image" Target="../media/image20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5" Type="http://schemas.openxmlformats.org/officeDocument/2006/relationships/image" Target="../media/image39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33.sv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sv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7008" y="4343400"/>
            <a:ext cx="9875520" cy="0"/>
          </a:xfrm>
          <a:custGeom>
            <a:avLst/>
            <a:gdLst/>
            <a:ahLst/>
            <a:cxnLst/>
            <a:rect l="l" t="t" r="r" b="b"/>
            <a:pathLst>
              <a:path w="9875520">
                <a:moveTo>
                  <a:pt x="0" y="0"/>
                </a:moveTo>
                <a:lnTo>
                  <a:pt x="9875520" y="0"/>
                </a:lnTo>
              </a:path>
            </a:pathLst>
          </a:custGeom>
          <a:ln w="6096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95913" y="2028580"/>
            <a:ext cx="9058275" cy="1675459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fr-FR" sz="5400" spc="-75" dirty="0">
                <a:solidFill>
                  <a:srgbClr val="252525"/>
                </a:solidFill>
                <a:latin typeface="Calibri Light"/>
                <a:cs typeface="Calibri Light"/>
              </a:rPr>
              <a:t>Découverte d’une tuberculose à l’hôpital</a:t>
            </a:r>
            <a:endParaRPr sz="5400" dirty="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8000" y="4340356"/>
            <a:ext cx="6605586" cy="1803314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700" marR="5080" algn="ctr">
              <a:lnSpc>
                <a:spcPct val="128000"/>
              </a:lnSpc>
              <a:spcBef>
                <a:spcPts val="15"/>
              </a:spcBef>
            </a:pPr>
            <a:r>
              <a:rPr sz="2800" b="1" spc="150" dirty="0">
                <a:solidFill>
                  <a:srgbClr val="455F51"/>
                </a:solidFill>
                <a:latin typeface="Calibri Light"/>
                <a:cs typeface="Calibri Light"/>
              </a:rPr>
              <a:t>D</a:t>
            </a:r>
            <a:r>
              <a:rPr lang="fr-FR" sz="2800" b="1" spc="150" dirty="0">
                <a:solidFill>
                  <a:srgbClr val="455F51"/>
                </a:solidFill>
                <a:latin typeface="Calibri Light"/>
                <a:cs typeface="Calibri Light"/>
              </a:rPr>
              <a:t>U Hygiène -</a:t>
            </a:r>
            <a:r>
              <a:rPr sz="2800" b="1" spc="350" dirty="0">
                <a:solidFill>
                  <a:srgbClr val="455F51"/>
                </a:solidFill>
                <a:latin typeface="Calibri Light"/>
                <a:cs typeface="Calibri Light"/>
              </a:rPr>
              <a:t> </a:t>
            </a:r>
            <a:r>
              <a:rPr lang="fr-FR" sz="2800" b="1" spc="350" dirty="0">
                <a:solidFill>
                  <a:srgbClr val="455F51"/>
                </a:solidFill>
                <a:latin typeface="Calibri Light"/>
                <a:cs typeface="Calibri Light"/>
              </a:rPr>
              <a:t> 11 </a:t>
            </a:r>
            <a:r>
              <a:rPr lang="fr-FR" sz="2800" b="1" spc="170" dirty="0">
                <a:solidFill>
                  <a:srgbClr val="455F51"/>
                </a:solidFill>
                <a:latin typeface="Calibri Light"/>
                <a:cs typeface="Calibri Light"/>
              </a:rPr>
              <a:t>MARS</a:t>
            </a:r>
            <a:r>
              <a:rPr lang="fr-FR" sz="2800" b="1" spc="330" dirty="0">
                <a:solidFill>
                  <a:srgbClr val="455F51"/>
                </a:solidFill>
                <a:latin typeface="Calibri Light"/>
                <a:cs typeface="Calibri Light"/>
              </a:rPr>
              <a:t> </a:t>
            </a:r>
            <a:r>
              <a:rPr lang="fr-FR" sz="2800" b="1" spc="155" dirty="0">
                <a:solidFill>
                  <a:srgbClr val="455F51"/>
                </a:solidFill>
                <a:latin typeface="Calibri Light"/>
                <a:cs typeface="Calibri Light"/>
              </a:rPr>
              <a:t>2025</a:t>
            </a:r>
            <a:r>
              <a:rPr lang="fr-FR" sz="2800" b="1" spc="-245" dirty="0">
                <a:solidFill>
                  <a:srgbClr val="455F51"/>
                </a:solidFill>
                <a:latin typeface="Calibri Light"/>
                <a:cs typeface="Calibri Light"/>
              </a:rPr>
              <a:t> </a:t>
            </a:r>
            <a:endParaRPr lang="fr-FR" sz="2800" b="1" dirty="0">
              <a:latin typeface="Calibri Light"/>
              <a:cs typeface="Calibri Light"/>
            </a:endParaRPr>
          </a:p>
          <a:p>
            <a:pPr marL="12700" marR="5080" algn="ctr">
              <a:lnSpc>
                <a:spcPct val="128000"/>
              </a:lnSpc>
              <a:spcBef>
                <a:spcPts val="15"/>
              </a:spcBef>
            </a:pPr>
            <a:endParaRPr lang="fr-FR" sz="2000" b="1" spc="350" dirty="0">
              <a:solidFill>
                <a:srgbClr val="455F51"/>
              </a:solidFill>
              <a:latin typeface="Calibri Light"/>
              <a:cs typeface="Calibri Light"/>
            </a:endParaRPr>
          </a:p>
          <a:p>
            <a:pPr marL="12700" marR="5080" algn="ctr">
              <a:lnSpc>
                <a:spcPct val="128000"/>
              </a:lnSpc>
              <a:spcBef>
                <a:spcPts val="15"/>
              </a:spcBef>
            </a:pPr>
            <a:r>
              <a:rPr lang="fr-FR" sz="2000" b="1" spc="350" dirty="0">
                <a:solidFill>
                  <a:srgbClr val="455F51"/>
                </a:solidFill>
                <a:latin typeface="Calibri Light"/>
                <a:cs typeface="Calibri Light"/>
              </a:rPr>
              <a:t>Dr </a:t>
            </a:r>
            <a:r>
              <a:rPr lang="fr-FR" sz="2000" b="1" spc="95" dirty="0">
                <a:solidFill>
                  <a:srgbClr val="455F51"/>
                </a:solidFill>
                <a:latin typeface="Calibri Light"/>
                <a:cs typeface="Calibri Light"/>
              </a:rPr>
              <a:t>JUMPERTZ Marie</a:t>
            </a:r>
            <a:br>
              <a:rPr lang="fr-FR" sz="2000" b="1" spc="95" dirty="0">
                <a:solidFill>
                  <a:srgbClr val="455F51"/>
                </a:solidFill>
                <a:latin typeface="Calibri Light"/>
                <a:cs typeface="Calibri Light"/>
              </a:rPr>
            </a:br>
            <a:r>
              <a:rPr lang="fr-FR" sz="2000" b="1" spc="95" dirty="0">
                <a:solidFill>
                  <a:srgbClr val="455F51"/>
                </a:solidFill>
                <a:latin typeface="Calibri Light"/>
                <a:cs typeface="Calibri Light"/>
              </a:rPr>
              <a:t>CCA Maladies Infectieuses</a:t>
            </a:r>
            <a:endParaRPr sz="2000" b="1" dirty="0">
              <a:latin typeface="Calibri Light"/>
              <a:cs typeface="Calibri Ligh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5632" y="480059"/>
            <a:ext cx="1399032" cy="12847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433688" y="196113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F5385EF-427E-42C7-78B1-7A32725CFDBA}"/>
              </a:ext>
            </a:extLst>
          </p:cNvPr>
          <p:cNvSpPr txBox="1"/>
          <p:nvPr/>
        </p:nvSpPr>
        <p:spPr>
          <a:xfrm>
            <a:off x="1375453" y="3429000"/>
            <a:ext cx="904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Parmi ces organes, lesquels peuvent être touchés par la tuberculose ?</a:t>
            </a:r>
          </a:p>
        </p:txBody>
      </p:sp>
      <p:pic>
        <p:nvPicPr>
          <p:cNvPr id="10" name="Graphique 9" descr="Os contour">
            <a:extLst>
              <a:ext uri="{FF2B5EF4-FFF2-40B4-BE49-F238E27FC236}">
                <a16:creationId xmlns:a16="http://schemas.microsoft.com/office/drawing/2014/main" xmlns="" id="{52ADDDE2-4E8E-1D1C-9292-4DC978C311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27253" y="2326038"/>
            <a:ext cx="914400" cy="914400"/>
          </a:xfrm>
          <a:prstGeom prst="rect">
            <a:avLst/>
          </a:prstGeom>
        </p:spPr>
      </p:pic>
      <p:pic>
        <p:nvPicPr>
          <p:cNvPr id="12" name="Graphique 11" descr="Yeux avec un remplissage uni">
            <a:extLst>
              <a:ext uri="{FF2B5EF4-FFF2-40B4-BE49-F238E27FC236}">
                <a16:creationId xmlns:a16="http://schemas.microsoft.com/office/drawing/2014/main" xmlns="" id="{11755B57-DD3D-77C7-8BB2-4138011E15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627584" y="2312810"/>
            <a:ext cx="914400" cy="914400"/>
          </a:xfrm>
          <a:prstGeom prst="rect">
            <a:avLst/>
          </a:prstGeom>
        </p:spPr>
      </p:pic>
      <p:pic>
        <p:nvPicPr>
          <p:cNvPr id="14" name="Graphique 13" descr="Organe du cœur contour">
            <a:extLst>
              <a:ext uri="{FF2B5EF4-FFF2-40B4-BE49-F238E27FC236}">
                <a16:creationId xmlns:a16="http://schemas.microsoft.com/office/drawing/2014/main" xmlns="" id="{572DABE5-030D-40B5-3E17-4C943B7F79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928122" y="4511408"/>
            <a:ext cx="914400" cy="914400"/>
          </a:xfrm>
          <a:prstGeom prst="rect">
            <a:avLst/>
          </a:prstGeom>
        </p:spPr>
      </p:pic>
      <p:pic>
        <p:nvPicPr>
          <p:cNvPr id="16" name="Graphique 15" descr="Reins contour">
            <a:extLst>
              <a:ext uri="{FF2B5EF4-FFF2-40B4-BE49-F238E27FC236}">
                <a16:creationId xmlns:a16="http://schemas.microsoft.com/office/drawing/2014/main" xmlns="" id="{A9EB89E8-EFB3-BD2A-BC41-51CEA7DD20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27584" y="4511408"/>
            <a:ext cx="914400" cy="914400"/>
          </a:xfrm>
          <a:prstGeom prst="rect">
            <a:avLst/>
          </a:prstGeom>
        </p:spPr>
      </p:pic>
      <p:pic>
        <p:nvPicPr>
          <p:cNvPr id="18" name="Graphique 17" descr="Poumons contour">
            <a:extLst>
              <a:ext uri="{FF2B5EF4-FFF2-40B4-BE49-F238E27FC236}">
                <a16:creationId xmlns:a16="http://schemas.microsoft.com/office/drawing/2014/main" xmlns="" id="{85ED3CE3-D5FD-D4A4-B5D9-DD94360421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21245" y="4511408"/>
            <a:ext cx="914400" cy="914400"/>
          </a:xfrm>
          <a:prstGeom prst="rect">
            <a:avLst/>
          </a:prstGeom>
        </p:spPr>
      </p:pic>
      <p:pic>
        <p:nvPicPr>
          <p:cNvPr id="20" name="Graphique 19" descr="Squelette avec un remplissage uni">
            <a:extLst>
              <a:ext uri="{FF2B5EF4-FFF2-40B4-BE49-F238E27FC236}">
                <a16:creationId xmlns:a16="http://schemas.microsoft.com/office/drawing/2014/main" xmlns="" id="{9290E787-F9B6-EC20-0C4E-904FA754418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114747" y="2291534"/>
            <a:ext cx="914400" cy="914400"/>
          </a:xfrm>
          <a:prstGeom prst="rect">
            <a:avLst/>
          </a:prstGeom>
        </p:spPr>
      </p:pic>
      <p:pic>
        <p:nvPicPr>
          <p:cNvPr id="22" name="Graphique 21" descr="Estomac contour">
            <a:extLst>
              <a:ext uri="{FF2B5EF4-FFF2-40B4-BE49-F238E27FC236}">
                <a16:creationId xmlns:a16="http://schemas.microsoft.com/office/drawing/2014/main" xmlns="" id="{21A3AC6D-B858-1202-DD84-BFF4D2C0D54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114747" y="4370534"/>
            <a:ext cx="914400" cy="914400"/>
          </a:xfrm>
          <a:prstGeom prst="rect">
            <a:avLst/>
          </a:prstGeom>
        </p:spPr>
      </p:pic>
      <p:pic>
        <p:nvPicPr>
          <p:cNvPr id="24" name="Graphique 23" descr="Cerveau contour">
            <a:extLst>
              <a:ext uri="{FF2B5EF4-FFF2-40B4-BE49-F238E27FC236}">
                <a16:creationId xmlns:a16="http://schemas.microsoft.com/office/drawing/2014/main" xmlns="" id="{61F92F97-75CE-5C35-3074-29363BA6DA5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21245" y="2326038"/>
            <a:ext cx="914400" cy="914400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xmlns="" id="{FD164E9E-5D60-30F8-3F31-1E71975A0FE5}"/>
              </a:ext>
            </a:extLst>
          </p:cNvPr>
          <p:cNvSpPr txBox="1"/>
          <p:nvPr/>
        </p:nvSpPr>
        <p:spPr>
          <a:xfrm>
            <a:off x="1060948" y="1933181"/>
            <a:ext cx="916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Cerveau                                    os/vertèbre                                      Œil                                      Ganglions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xmlns="" id="{327E2CF4-2456-0A60-FB05-C6ABE80215FC}"/>
              </a:ext>
            </a:extLst>
          </p:cNvPr>
          <p:cNvSpPr txBox="1"/>
          <p:nvPr/>
        </p:nvSpPr>
        <p:spPr>
          <a:xfrm>
            <a:off x="1060948" y="5425808"/>
            <a:ext cx="9294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Poumon                                          </a:t>
            </a:r>
            <a:r>
              <a:rPr lang="fr-FR" dirty="0" err="1"/>
              <a:t>coeur</a:t>
            </a:r>
            <a:r>
              <a:rPr lang="fr-FR" dirty="0"/>
              <a:t>                                      urogénital                           tube digestif</a:t>
            </a:r>
          </a:p>
        </p:txBody>
      </p:sp>
    </p:spTree>
    <p:extLst>
      <p:ext uri="{BB962C8B-B14F-4D97-AF65-F5344CB8AC3E}">
        <p14:creationId xmlns:p14="http://schemas.microsoft.com/office/powerpoint/2010/main" xmlns="" val="4037916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370935" y="236897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F5385EF-427E-42C7-78B1-7A32725CFDBA}"/>
              </a:ext>
            </a:extLst>
          </p:cNvPr>
          <p:cNvSpPr txBox="1"/>
          <p:nvPr/>
        </p:nvSpPr>
        <p:spPr>
          <a:xfrm>
            <a:off x="1375453" y="3429000"/>
            <a:ext cx="90413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Parmi ces organes, lesquels peuvent être touchés par la tuberculose ?</a:t>
            </a:r>
            <a:br>
              <a:rPr lang="fr-FR" sz="2400" b="1" dirty="0"/>
            </a:br>
            <a:r>
              <a:rPr lang="fr-FR" sz="4000" b="1" dirty="0">
                <a:solidFill>
                  <a:srgbClr val="FF0000"/>
                </a:solidFill>
              </a:rPr>
              <a:t>TOUS</a:t>
            </a: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10" name="Graphique 9" descr="Os contour">
            <a:extLst>
              <a:ext uri="{FF2B5EF4-FFF2-40B4-BE49-F238E27FC236}">
                <a16:creationId xmlns:a16="http://schemas.microsoft.com/office/drawing/2014/main" xmlns="" id="{52ADDDE2-4E8E-1D1C-9292-4DC978C311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27253" y="2326038"/>
            <a:ext cx="914400" cy="914400"/>
          </a:xfrm>
          <a:prstGeom prst="rect">
            <a:avLst/>
          </a:prstGeom>
        </p:spPr>
      </p:pic>
      <p:pic>
        <p:nvPicPr>
          <p:cNvPr id="12" name="Graphique 11" descr="Yeux avec un remplissage uni">
            <a:extLst>
              <a:ext uri="{FF2B5EF4-FFF2-40B4-BE49-F238E27FC236}">
                <a16:creationId xmlns:a16="http://schemas.microsoft.com/office/drawing/2014/main" xmlns="" id="{11755B57-DD3D-77C7-8BB2-4138011E15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627584" y="2312810"/>
            <a:ext cx="914400" cy="914400"/>
          </a:xfrm>
          <a:prstGeom prst="rect">
            <a:avLst/>
          </a:prstGeom>
        </p:spPr>
      </p:pic>
      <p:pic>
        <p:nvPicPr>
          <p:cNvPr id="14" name="Graphique 13" descr="Organe du cœur contour">
            <a:extLst>
              <a:ext uri="{FF2B5EF4-FFF2-40B4-BE49-F238E27FC236}">
                <a16:creationId xmlns:a16="http://schemas.microsoft.com/office/drawing/2014/main" xmlns="" id="{572DABE5-030D-40B5-3E17-4C943B7F79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928122" y="4511408"/>
            <a:ext cx="914400" cy="914400"/>
          </a:xfrm>
          <a:prstGeom prst="rect">
            <a:avLst/>
          </a:prstGeom>
        </p:spPr>
      </p:pic>
      <p:pic>
        <p:nvPicPr>
          <p:cNvPr id="16" name="Graphique 15" descr="Reins contour">
            <a:extLst>
              <a:ext uri="{FF2B5EF4-FFF2-40B4-BE49-F238E27FC236}">
                <a16:creationId xmlns:a16="http://schemas.microsoft.com/office/drawing/2014/main" xmlns="" id="{A9EB89E8-EFB3-BD2A-BC41-51CEA7DD20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27584" y="4511408"/>
            <a:ext cx="914400" cy="914400"/>
          </a:xfrm>
          <a:prstGeom prst="rect">
            <a:avLst/>
          </a:prstGeom>
        </p:spPr>
      </p:pic>
      <p:pic>
        <p:nvPicPr>
          <p:cNvPr id="18" name="Graphique 17" descr="Poumons contour">
            <a:extLst>
              <a:ext uri="{FF2B5EF4-FFF2-40B4-BE49-F238E27FC236}">
                <a16:creationId xmlns:a16="http://schemas.microsoft.com/office/drawing/2014/main" xmlns="" id="{85ED3CE3-D5FD-D4A4-B5D9-DD94360421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21245" y="4511408"/>
            <a:ext cx="914400" cy="914400"/>
          </a:xfrm>
          <a:prstGeom prst="rect">
            <a:avLst/>
          </a:prstGeom>
        </p:spPr>
      </p:pic>
      <p:pic>
        <p:nvPicPr>
          <p:cNvPr id="20" name="Graphique 19" descr="Squelette avec un remplissage uni">
            <a:extLst>
              <a:ext uri="{FF2B5EF4-FFF2-40B4-BE49-F238E27FC236}">
                <a16:creationId xmlns:a16="http://schemas.microsoft.com/office/drawing/2014/main" xmlns="" id="{9290E787-F9B6-EC20-0C4E-904FA754418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114747" y="2291534"/>
            <a:ext cx="914400" cy="914400"/>
          </a:xfrm>
          <a:prstGeom prst="rect">
            <a:avLst/>
          </a:prstGeom>
        </p:spPr>
      </p:pic>
      <p:pic>
        <p:nvPicPr>
          <p:cNvPr id="22" name="Graphique 21" descr="Estomac contour">
            <a:extLst>
              <a:ext uri="{FF2B5EF4-FFF2-40B4-BE49-F238E27FC236}">
                <a16:creationId xmlns:a16="http://schemas.microsoft.com/office/drawing/2014/main" xmlns="" id="{21A3AC6D-B858-1202-DD84-BFF4D2C0D54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114747" y="4370534"/>
            <a:ext cx="914400" cy="914400"/>
          </a:xfrm>
          <a:prstGeom prst="rect">
            <a:avLst/>
          </a:prstGeom>
        </p:spPr>
      </p:pic>
      <p:pic>
        <p:nvPicPr>
          <p:cNvPr id="24" name="Graphique 23" descr="Cerveau contour">
            <a:extLst>
              <a:ext uri="{FF2B5EF4-FFF2-40B4-BE49-F238E27FC236}">
                <a16:creationId xmlns:a16="http://schemas.microsoft.com/office/drawing/2014/main" xmlns="" id="{61F92F97-75CE-5C35-3074-29363BA6DA5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21245" y="2326038"/>
            <a:ext cx="914400" cy="914400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xmlns="" id="{FD164E9E-5D60-30F8-3F31-1E71975A0FE5}"/>
              </a:ext>
            </a:extLst>
          </p:cNvPr>
          <p:cNvSpPr txBox="1"/>
          <p:nvPr/>
        </p:nvSpPr>
        <p:spPr>
          <a:xfrm>
            <a:off x="1060948" y="1933181"/>
            <a:ext cx="916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Cerveau                                    os/vertèbre                                      Œil                                      Ganglions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xmlns="" id="{327E2CF4-2456-0A60-FB05-C6ABE80215FC}"/>
              </a:ext>
            </a:extLst>
          </p:cNvPr>
          <p:cNvSpPr txBox="1"/>
          <p:nvPr/>
        </p:nvSpPr>
        <p:spPr>
          <a:xfrm>
            <a:off x="1060948" y="5425808"/>
            <a:ext cx="9294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Poumon                                          </a:t>
            </a:r>
            <a:r>
              <a:rPr lang="fr-FR" dirty="0" err="1"/>
              <a:t>coeur</a:t>
            </a:r>
            <a:r>
              <a:rPr lang="fr-FR" dirty="0"/>
              <a:t>                                      urogénital                           tube digestif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E618D7DA-E531-ED14-7EC4-91E311BADF1A}"/>
              </a:ext>
            </a:extLst>
          </p:cNvPr>
          <p:cNvSpPr txBox="1"/>
          <p:nvPr/>
        </p:nvSpPr>
        <p:spPr>
          <a:xfrm>
            <a:off x="360228" y="3072896"/>
            <a:ext cx="994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FF0000"/>
                </a:solidFill>
              </a:rPr>
              <a:t>Tuberculomes</a:t>
            </a:r>
            <a:r>
              <a:rPr lang="fr-FR" dirty="0">
                <a:solidFill>
                  <a:srgbClr val="FF0000"/>
                </a:solidFill>
              </a:rPr>
              <a:t>, méningite     Ostéomyélite, spondylodiscite            Uvéite, rétinite                    Adénopathies</a:t>
            </a:r>
          </a:p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94458B58-8EA8-773A-D5DE-19CF6455E181}"/>
              </a:ext>
            </a:extLst>
          </p:cNvPr>
          <p:cNvSpPr txBox="1"/>
          <p:nvPr/>
        </p:nvSpPr>
        <p:spPr>
          <a:xfrm>
            <a:off x="406347" y="5795140"/>
            <a:ext cx="10019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Caverne, DDB, pleurésie                        péricardite                       Néphrite, abcès pelviens             Iléocolite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A062C9FA-44E5-4C2C-96A8-287B4489EF44}"/>
              </a:ext>
            </a:extLst>
          </p:cNvPr>
          <p:cNvSpPr txBox="1"/>
          <p:nvPr/>
        </p:nvSpPr>
        <p:spPr>
          <a:xfrm>
            <a:off x="1186538" y="615554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75%</a:t>
            </a:r>
          </a:p>
        </p:txBody>
      </p:sp>
    </p:spTree>
    <p:extLst>
      <p:ext uri="{BB962C8B-B14F-4D97-AF65-F5344CB8AC3E}">
        <p14:creationId xmlns:p14="http://schemas.microsoft.com/office/powerpoint/2010/main" xmlns="" val="387720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film radiographique, Imagerie médicale, médical, radiologie&#10;&#10;Description générée automatiquement">
            <a:extLst>
              <a:ext uri="{FF2B5EF4-FFF2-40B4-BE49-F238E27FC236}">
                <a16:creationId xmlns:a16="http://schemas.microsoft.com/office/drawing/2014/main" xmlns="" id="{BB43DFB9-EA56-B1D6-4A11-2918A8DE4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2968745" cy="3240000"/>
          </a:xfrm>
          <a:prstGeom prst="rect">
            <a:avLst/>
          </a:prstGeom>
        </p:spPr>
      </p:pic>
      <p:pic>
        <p:nvPicPr>
          <p:cNvPr id="8" name="Image 7" descr="Une image contenant film radiographique, Imagerie médicale, Rayon X, Radiographie médicale&#10;&#10;Description générée automatiquement">
            <a:extLst>
              <a:ext uri="{FF2B5EF4-FFF2-40B4-BE49-F238E27FC236}">
                <a16:creationId xmlns:a16="http://schemas.microsoft.com/office/drawing/2014/main" xmlns="" id="{5CC0B6F0-A166-6BB2-CAFA-1556F3B6D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8598" y="0"/>
            <a:ext cx="3002323" cy="3240000"/>
          </a:xfrm>
          <a:prstGeom prst="rect">
            <a:avLst/>
          </a:prstGeom>
        </p:spPr>
      </p:pic>
      <p:pic>
        <p:nvPicPr>
          <p:cNvPr id="11" name="Image 10" descr="Une image contenant capture d’écran, sphère, Ambré, jaune&#10;&#10;Description générée automatiquement">
            <a:extLst>
              <a:ext uri="{FF2B5EF4-FFF2-40B4-BE49-F238E27FC236}">
                <a16:creationId xmlns:a16="http://schemas.microsoft.com/office/drawing/2014/main" xmlns="" id="{1D8DDD9D-E937-4F3F-7E25-F60680A708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78"/>
          <a:stretch/>
        </p:blipFill>
        <p:spPr>
          <a:xfrm>
            <a:off x="5920920" y="-1"/>
            <a:ext cx="3258199" cy="3204000"/>
          </a:xfrm>
          <a:prstGeom prst="rect">
            <a:avLst/>
          </a:prstGeom>
        </p:spPr>
      </p:pic>
      <p:pic>
        <p:nvPicPr>
          <p:cNvPr id="15" name="Image 14" descr="Une image contenant peau, Chair, personne&#10;&#10;Description générée automatiquement">
            <a:extLst>
              <a:ext uri="{FF2B5EF4-FFF2-40B4-BE49-F238E27FC236}">
                <a16:creationId xmlns:a16="http://schemas.microsoft.com/office/drawing/2014/main" xmlns="" id="{FB14C179-E7C6-4A4B-F9AA-1906DA3F09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7" r="7044"/>
          <a:stretch/>
        </p:blipFill>
        <p:spPr>
          <a:xfrm>
            <a:off x="9179119" y="-2"/>
            <a:ext cx="2415396" cy="3060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xmlns="" id="{0560BED9-D67C-CE36-7A51-FA2E2FD86EB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203999"/>
            <a:ext cx="4276525" cy="3672000"/>
          </a:xfrm>
          <a:prstGeom prst="rect">
            <a:avLst/>
          </a:prstGeom>
        </p:spPr>
      </p:pic>
      <p:pic>
        <p:nvPicPr>
          <p:cNvPr id="23" name="Image 22" descr="Une image contenant Imagerie médicale, radiologie, médical, film radiographique&#10;&#10;Description générée automatiquement">
            <a:extLst>
              <a:ext uri="{FF2B5EF4-FFF2-40B4-BE49-F238E27FC236}">
                <a16:creationId xmlns:a16="http://schemas.microsoft.com/office/drawing/2014/main" xmlns="" id="{05F91C15-8BDC-9F34-18F5-8F2312CE25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6525" y="3203999"/>
            <a:ext cx="4969463" cy="3708000"/>
          </a:xfrm>
          <a:prstGeom prst="rect">
            <a:avLst/>
          </a:prstGeom>
        </p:spPr>
      </p:pic>
      <p:pic>
        <p:nvPicPr>
          <p:cNvPr id="28" name="Image 27" descr="Une image contenant Imagerie médicale, radiologie, film radiographique, médical&#10;&#10;Description générée automatiquement">
            <a:extLst>
              <a:ext uri="{FF2B5EF4-FFF2-40B4-BE49-F238E27FC236}">
                <a16:creationId xmlns:a16="http://schemas.microsoft.com/office/drawing/2014/main" xmlns="" id="{D4C3B73B-BE0A-34C1-2D8D-24E50F30AD9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6" r="48137"/>
          <a:stretch/>
        </p:blipFill>
        <p:spPr>
          <a:xfrm>
            <a:off x="8984202" y="3221999"/>
            <a:ext cx="3240933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4552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424723" y="193942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2415F30C-6352-4738-93DF-4A1E9AD924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5374" t="18853" r="26336" b="15829"/>
          <a:stretch/>
        </p:blipFill>
        <p:spPr>
          <a:xfrm>
            <a:off x="3265546" y="1071105"/>
            <a:ext cx="7372403" cy="560927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D1B7DB2-9925-178C-241E-3A2EBB9582B1}"/>
              </a:ext>
            </a:extLst>
          </p:cNvPr>
          <p:cNvSpPr txBox="1"/>
          <p:nvPr/>
        </p:nvSpPr>
        <p:spPr>
          <a:xfrm>
            <a:off x="424723" y="840273"/>
            <a:ext cx="65270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Que se passe t’il après un contage tuberculeux ?</a:t>
            </a:r>
          </a:p>
        </p:txBody>
      </p:sp>
    </p:spTree>
    <p:extLst>
      <p:ext uri="{BB962C8B-B14F-4D97-AF65-F5344CB8AC3E}">
        <p14:creationId xmlns:p14="http://schemas.microsoft.com/office/powerpoint/2010/main" xmlns="" val="3506058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354607" y="378298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F5385EF-427E-42C7-78B1-7A32725CFDBA}"/>
              </a:ext>
            </a:extLst>
          </p:cNvPr>
          <p:cNvSpPr txBox="1"/>
          <p:nvPr/>
        </p:nvSpPr>
        <p:spPr>
          <a:xfrm>
            <a:off x="553938" y="1390054"/>
            <a:ext cx="2280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Microbiologique</a:t>
            </a:r>
          </a:p>
        </p:txBody>
      </p:sp>
      <p:pic>
        <p:nvPicPr>
          <p:cNvPr id="4" name="Graphique 3" descr="Boîte de Pétri avec un remplissage uni">
            <a:extLst>
              <a:ext uri="{FF2B5EF4-FFF2-40B4-BE49-F238E27FC236}">
                <a16:creationId xmlns:a16="http://schemas.microsoft.com/office/drawing/2014/main" xmlns="" id="{A6F4E907-D3A3-05B0-5316-18A2EB4A6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34755" y="1163686"/>
            <a:ext cx="914400" cy="9144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6FB99118-7780-2907-B195-99BCE810763D}"/>
              </a:ext>
            </a:extLst>
          </p:cNvPr>
          <p:cNvSpPr txBox="1"/>
          <p:nvPr/>
        </p:nvSpPr>
        <p:spPr>
          <a:xfrm>
            <a:off x="3331752" y="2394027"/>
            <a:ext cx="6067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Diagnostic = isoler de la tuberculose selon site suspecté</a:t>
            </a:r>
            <a:br>
              <a:rPr lang="fr-FR" sz="2000" b="1" dirty="0"/>
            </a:br>
            <a:endParaRPr lang="fr-FR" sz="2000" b="1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xmlns="" id="{A8073908-3087-044F-39E6-58DEC81D0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2980713"/>
              </p:ext>
            </p:extLst>
          </p:nvPr>
        </p:nvGraphicFramePr>
        <p:xfrm>
          <a:off x="2032000" y="2775088"/>
          <a:ext cx="863887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775">
                  <a:extLst>
                    <a:ext uri="{9D8B030D-6E8A-4147-A177-3AD203B41FA5}">
                      <a16:colId xmlns:a16="http://schemas.microsoft.com/office/drawing/2014/main" xmlns="" val="2432419135"/>
                    </a:ext>
                  </a:extLst>
                </a:gridCol>
                <a:gridCol w="1727775">
                  <a:extLst>
                    <a:ext uri="{9D8B030D-6E8A-4147-A177-3AD203B41FA5}">
                      <a16:colId xmlns:a16="http://schemas.microsoft.com/office/drawing/2014/main" xmlns="" val="2672336378"/>
                    </a:ext>
                  </a:extLst>
                </a:gridCol>
                <a:gridCol w="1727775">
                  <a:extLst>
                    <a:ext uri="{9D8B030D-6E8A-4147-A177-3AD203B41FA5}">
                      <a16:colId xmlns:a16="http://schemas.microsoft.com/office/drawing/2014/main" xmlns="" val="2727893660"/>
                    </a:ext>
                  </a:extLst>
                </a:gridCol>
                <a:gridCol w="1727775">
                  <a:extLst>
                    <a:ext uri="{9D8B030D-6E8A-4147-A177-3AD203B41FA5}">
                      <a16:colId xmlns:a16="http://schemas.microsoft.com/office/drawing/2014/main" xmlns="" val="3738761543"/>
                    </a:ext>
                  </a:extLst>
                </a:gridCol>
                <a:gridCol w="1727775">
                  <a:extLst>
                    <a:ext uri="{9D8B030D-6E8A-4147-A177-3AD203B41FA5}">
                      <a16:colId xmlns:a16="http://schemas.microsoft.com/office/drawing/2014/main" xmlns="" val="668722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Pulmonaire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Digestives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Ganglionnaire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Osseuse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Miliaire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22491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Crachat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Selles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Biopsie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Biopsie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Hémoc</a:t>
                      </a:r>
                      <a:r>
                        <a:rPr lang="fr-FR" dirty="0"/>
                        <a:t> BK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5956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Tubages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64387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+/- selles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13141646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70DCC059-E557-DBBF-51BE-533B8849EBCB}"/>
              </a:ext>
            </a:extLst>
          </p:cNvPr>
          <p:cNvSpPr txBox="1"/>
          <p:nvPr/>
        </p:nvSpPr>
        <p:spPr>
          <a:xfrm>
            <a:off x="1486177" y="4678651"/>
            <a:ext cx="94775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- Examen direct (BAAR) : </a:t>
            </a:r>
            <a:r>
              <a:rPr lang="fr-FR" sz="2000" dirty="0"/>
              <a:t>rapide, peu sensible (à répéter ++), peu spécifique. Contagiosité</a:t>
            </a:r>
          </a:p>
          <a:p>
            <a:r>
              <a:rPr lang="fr-FR" sz="2000" b="1" dirty="0"/>
              <a:t>- PCR Mycobactérie : </a:t>
            </a:r>
            <a:r>
              <a:rPr lang="fr-FR" sz="2000" dirty="0"/>
              <a:t>rapide (diagnostic d’espèce et de résistances) , sensible (trop ?)</a:t>
            </a:r>
          </a:p>
          <a:p>
            <a:r>
              <a:rPr lang="fr-FR" sz="2000" b="1" dirty="0"/>
              <a:t>- Cultures : </a:t>
            </a:r>
            <a:r>
              <a:rPr lang="fr-FR" sz="2000" dirty="0"/>
              <a:t>lentes (</a:t>
            </a:r>
            <a:r>
              <a:rPr lang="fr-FR" sz="2000" dirty="0" err="1"/>
              <a:t>jsq</a:t>
            </a:r>
            <a:r>
              <a:rPr lang="fr-FR" sz="2000" dirty="0"/>
              <a:t> 45 jours), gold standard </a:t>
            </a:r>
          </a:p>
        </p:txBody>
      </p:sp>
      <p:pic>
        <p:nvPicPr>
          <p:cNvPr id="9" name="Espace réservé du contenu 3">
            <a:extLst>
              <a:ext uri="{FF2B5EF4-FFF2-40B4-BE49-F238E27FC236}">
                <a16:creationId xmlns:a16="http://schemas.microsoft.com/office/drawing/2014/main" xmlns="" id="{7EE1A16D-8901-455F-B0D9-072AD3CBA4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82075" y="398009"/>
            <a:ext cx="2453368" cy="164751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5B9EBCD1-3690-4FC6-BA42-19811C3659E4}"/>
              </a:ext>
            </a:extLst>
          </p:cNvPr>
          <p:cNvSpPr txBox="1"/>
          <p:nvPr/>
        </p:nvSpPr>
        <p:spPr>
          <a:xfrm>
            <a:off x="2602638" y="3264682"/>
            <a:ext cx="836107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Nécessité d’une coloration et d’un milieu de culture spécifique : </a:t>
            </a:r>
          </a:p>
          <a:p>
            <a:pPr algn="ctr"/>
            <a:r>
              <a:rPr lang="fr-FR" sz="2400" b="1" dirty="0"/>
              <a:t>On ne le trouve que si on le cherche !</a:t>
            </a:r>
          </a:p>
        </p:txBody>
      </p:sp>
    </p:spTree>
    <p:extLst>
      <p:ext uri="{BB962C8B-B14F-4D97-AF65-F5344CB8AC3E}">
        <p14:creationId xmlns:p14="http://schemas.microsoft.com/office/powerpoint/2010/main" xmlns="" val="281059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354607" y="378298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F5385EF-427E-42C7-78B1-7A32725CFDBA}"/>
              </a:ext>
            </a:extLst>
          </p:cNvPr>
          <p:cNvSpPr txBox="1"/>
          <p:nvPr/>
        </p:nvSpPr>
        <p:spPr>
          <a:xfrm>
            <a:off x="553938" y="1390054"/>
            <a:ext cx="2280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Microbiologique</a:t>
            </a:r>
          </a:p>
        </p:txBody>
      </p:sp>
      <p:pic>
        <p:nvPicPr>
          <p:cNvPr id="4" name="Graphique 3" descr="Boîte de Pétri avec un remplissage uni">
            <a:extLst>
              <a:ext uri="{FF2B5EF4-FFF2-40B4-BE49-F238E27FC236}">
                <a16:creationId xmlns:a16="http://schemas.microsoft.com/office/drawing/2014/main" xmlns="" id="{A6F4E907-D3A3-05B0-5316-18A2EB4A6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34755" y="1163686"/>
            <a:ext cx="914400" cy="9144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CC0039BC-06EC-F4FD-35E6-3B8E9880F5D0}"/>
              </a:ext>
            </a:extLst>
          </p:cNvPr>
          <p:cNvSpPr txBox="1"/>
          <p:nvPr/>
        </p:nvSpPr>
        <p:spPr>
          <a:xfrm>
            <a:off x="2705358" y="2289437"/>
            <a:ext cx="6304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Comment connaitre la sensibilité du BK aux antibiotiques ?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2603DAD2-1D27-21B9-7D2D-6B71F95D97C9}"/>
              </a:ext>
            </a:extLst>
          </p:cNvPr>
          <p:cNvSpPr txBox="1"/>
          <p:nvPr/>
        </p:nvSpPr>
        <p:spPr>
          <a:xfrm>
            <a:off x="3701175" y="3198958"/>
            <a:ext cx="471584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① Antibiogramme  </a:t>
            </a:r>
            <a:r>
              <a:rPr lang="fr-FR" sz="2000" b="1" dirty="0"/>
              <a:t>génotypique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Résistance Rifampicine ? (</a:t>
            </a:r>
            <a:r>
              <a:rPr lang="fr-FR" sz="2000" dirty="0" err="1"/>
              <a:t>rpoB</a:t>
            </a:r>
            <a:r>
              <a:rPr lang="fr-FR" sz="2000" dirty="0"/>
              <a:t>)</a:t>
            </a:r>
            <a:br>
              <a:rPr lang="fr-FR" sz="2000" dirty="0"/>
            </a:br>
            <a:r>
              <a:rPr lang="fr-FR" sz="2000" dirty="0"/>
              <a:t>Résistance Isoniazide ?</a:t>
            </a:r>
          </a:p>
          <a:p>
            <a:r>
              <a:rPr lang="fr-FR" sz="2000" dirty="0"/>
              <a:t>Et Fluoroquinolone, </a:t>
            </a:r>
            <a:r>
              <a:rPr lang="fr-FR" sz="2000" dirty="0" err="1"/>
              <a:t>Amiklin</a:t>
            </a:r>
            <a:r>
              <a:rPr lang="fr-FR" sz="2000" dirty="0"/>
              <a:t>, Ethionamide…</a:t>
            </a:r>
          </a:p>
          <a:p>
            <a:endParaRPr lang="fr-FR" sz="2000" dirty="0"/>
          </a:p>
          <a:p>
            <a:r>
              <a:rPr lang="fr-FR" sz="2000" dirty="0"/>
              <a:t>② Antibiogramme </a:t>
            </a:r>
            <a:r>
              <a:rPr lang="fr-FR" sz="2000" b="1" dirty="0"/>
              <a:t>phénotypique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Nécessite plusieurs semaines de cultures</a:t>
            </a:r>
          </a:p>
        </p:txBody>
      </p:sp>
      <p:pic>
        <p:nvPicPr>
          <p:cNvPr id="11" name="Image 10" descr="Une image contenant capture d’écran, barrière de corail&#10;&#10;Description générée automatiquement">
            <a:extLst>
              <a:ext uri="{FF2B5EF4-FFF2-40B4-BE49-F238E27FC236}">
                <a16:creationId xmlns:a16="http://schemas.microsoft.com/office/drawing/2014/main" xmlns="" id="{F1BB8771-A21E-0BD6-7FD9-BCF576784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66" y="3011293"/>
            <a:ext cx="3406747" cy="2314322"/>
          </a:xfrm>
          <a:prstGeom prst="rect">
            <a:avLst/>
          </a:prstGeom>
        </p:spPr>
      </p:pic>
      <p:pic>
        <p:nvPicPr>
          <p:cNvPr id="13" name="Image 12" descr="Une image contenant texte, crème pour la peau&#10;&#10;Description générée automatiquement">
            <a:extLst>
              <a:ext uri="{FF2B5EF4-FFF2-40B4-BE49-F238E27FC236}">
                <a16:creationId xmlns:a16="http://schemas.microsoft.com/office/drawing/2014/main" xmlns="" id="{95214F86-F866-77A5-8DC8-3309DBB30C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2900" y="2483630"/>
            <a:ext cx="4229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5778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370935" y="239798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B4672F8D-74E5-BFEB-39C5-DA0EF82923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270" t="1601" r="436" b="11320"/>
          <a:stretch/>
        </p:blipFill>
        <p:spPr>
          <a:xfrm>
            <a:off x="3720641" y="804421"/>
            <a:ext cx="7344961" cy="597187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3DD05CBD-C2B1-09DC-1BE3-2CC679AD6AED}"/>
              </a:ext>
            </a:extLst>
          </p:cNvPr>
          <p:cNvSpPr txBox="1"/>
          <p:nvPr/>
        </p:nvSpPr>
        <p:spPr>
          <a:xfrm>
            <a:off x="132825" y="1382042"/>
            <a:ext cx="336643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DIAGNOSTIC</a:t>
            </a:r>
            <a:br>
              <a:rPr lang="fr-FR" sz="2400" dirty="0"/>
            </a:br>
            <a:r>
              <a:rPr lang="fr-FR" sz="2400" dirty="0"/>
              <a:t>= </a:t>
            </a:r>
            <a:r>
              <a:rPr lang="fr-FR" sz="2400" b="1" dirty="0">
                <a:solidFill>
                  <a:srgbClr val="FF0000"/>
                </a:solidFill>
              </a:rPr>
              <a:t>Déclaration Obligatoire</a:t>
            </a:r>
            <a:br>
              <a:rPr lang="fr-FR" sz="2400" b="1" dirty="0">
                <a:solidFill>
                  <a:srgbClr val="FF0000"/>
                </a:solidFill>
              </a:rPr>
            </a:br>
            <a:r>
              <a:rPr lang="fr-FR" b="1" dirty="0">
                <a:solidFill>
                  <a:srgbClr val="FF0000"/>
                </a:solidFill>
              </a:rPr>
              <a:t>(avant cultures)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74210E32-B2F8-C83C-9D5F-356AFD2EB448}"/>
              </a:ext>
            </a:extLst>
          </p:cNvPr>
          <p:cNvSpPr txBox="1"/>
          <p:nvPr/>
        </p:nvSpPr>
        <p:spPr>
          <a:xfrm>
            <a:off x="365184" y="3934917"/>
            <a:ext cx="2514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ARS                  </a:t>
            </a:r>
            <a:r>
              <a:rPr lang="fr-FR" sz="2400" b="1" dirty="0"/>
              <a:t>CLAT</a:t>
            </a:r>
          </a:p>
        </p:txBody>
      </p:sp>
      <p:sp>
        <p:nvSpPr>
          <p:cNvPr id="10" name="Flèche : courbe vers le bas 9">
            <a:extLst>
              <a:ext uri="{FF2B5EF4-FFF2-40B4-BE49-F238E27FC236}">
                <a16:creationId xmlns:a16="http://schemas.microsoft.com/office/drawing/2014/main" xmlns="" id="{E89DAECD-98E6-30EA-2B3B-3CA351B3E5FB}"/>
              </a:ext>
            </a:extLst>
          </p:cNvPr>
          <p:cNvSpPr/>
          <p:nvPr/>
        </p:nvSpPr>
        <p:spPr>
          <a:xfrm>
            <a:off x="807287" y="3482030"/>
            <a:ext cx="1630392" cy="452887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 : bas 10">
            <a:extLst>
              <a:ext uri="{FF2B5EF4-FFF2-40B4-BE49-F238E27FC236}">
                <a16:creationId xmlns:a16="http://schemas.microsoft.com/office/drawing/2014/main" xmlns="" id="{BF21654C-D7EA-EB09-395F-2EA32309B60B}"/>
              </a:ext>
            </a:extLst>
          </p:cNvPr>
          <p:cNvSpPr/>
          <p:nvPr/>
        </p:nvSpPr>
        <p:spPr>
          <a:xfrm>
            <a:off x="2195363" y="436026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xmlns="" id="{8859E434-F480-ABC1-C551-C4DB7F6CAB69}"/>
              </a:ext>
            </a:extLst>
          </p:cNvPr>
          <p:cNvSpPr/>
          <p:nvPr/>
        </p:nvSpPr>
        <p:spPr>
          <a:xfrm>
            <a:off x="421972" y="2454817"/>
            <a:ext cx="484632" cy="12919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D69DE40F-8DA9-0819-E18D-317CE7E6A16E}"/>
              </a:ext>
            </a:extLst>
          </p:cNvPr>
          <p:cNvSpPr txBox="1"/>
          <p:nvPr/>
        </p:nvSpPr>
        <p:spPr>
          <a:xfrm>
            <a:off x="1954198" y="5394689"/>
            <a:ext cx="966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Enquête</a:t>
            </a:r>
          </a:p>
        </p:txBody>
      </p:sp>
      <p:pic>
        <p:nvPicPr>
          <p:cNvPr id="15" name="Graphique 14" descr="Loupe avec un remplissage uni">
            <a:extLst>
              <a:ext uri="{FF2B5EF4-FFF2-40B4-BE49-F238E27FC236}">
                <a16:creationId xmlns:a16="http://schemas.microsoft.com/office/drawing/2014/main" xmlns="" id="{4F48BF97-C420-D5BE-8E72-7768B1F460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27374" y="570380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3289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B14632-F619-CCB0-A7A3-9C8DDC8D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47921220-E100-B2BE-4EBC-548DF9D11908}"/>
              </a:ext>
            </a:extLst>
          </p:cNvPr>
          <p:cNvSpPr txBox="1"/>
          <p:nvPr/>
        </p:nvSpPr>
        <p:spPr>
          <a:xfrm>
            <a:off x="388465" y="1096599"/>
            <a:ext cx="902176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b="1" dirty="0"/>
              <a:t>Traitement de 1</a:t>
            </a:r>
            <a:r>
              <a:rPr lang="fr-FR" sz="2400" b="1" baseline="30000" dirty="0"/>
              <a:t>ère</a:t>
            </a:r>
            <a:r>
              <a:rPr lang="fr-FR" sz="2400" b="1" dirty="0"/>
              <a:t> ligne: </a:t>
            </a:r>
            <a:r>
              <a:rPr lang="fr-FR" sz="2400" dirty="0"/>
              <a:t>quadrithérapie antituberculeuse « classique »</a:t>
            </a:r>
            <a:br>
              <a:rPr lang="fr-FR" sz="2400" dirty="0"/>
            </a:b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/>
              <a:t>Isoniazide</a:t>
            </a:r>
          </a:p>
          <a:p>
            <a:pPr>
              <a:lnSpc>
                <a:spcPct val="150000"/>
              </a:lnSpc>
            </a:pPr>
            <a:r>
              <a:rPr lang="fr-FR" sz="2400" dirty="0"/>
              <a:t>Rifampicine             </a:t>
            </a:r>
            <a:r>
              <a:rPr lang="fr-FR" sz="2400" dirty="0" err="1"/>
              <a:t>Rifater</a:t>
            </a:r>
            <a:r>
              <a:rPr lang="fr-FR" sz="2400" dirty="0"/>
              <a:t>®</a:t>
            </a:r>
            <a:br>
              <a:rPr lang="fr-FR" sz="2400" dirty="0"/>
            </a:br>
            <a:r>
              <a:rPr lang="fr-FR" sz="2400" dirty="0" err="1"/>
              <a:t>Pyrazinamide</a:t>
            </a: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 err="1"/>
              <a:t>Ethambutol</a:t>
            </a:r>
            <a:r>
              <a:rPr lang="fr-FR" sz="2400" dirty="0"/>
              <a:t>             </a:t>
            </a:r>
            <a:r>
              <a:rPr lang="fr-FR" sz="2400" dirty="0" err="1"/>
              <a:t>Dexambutol</a:t>
            </a:r>
            <a:r>
              <a:rPr lang="fr-FR" sz="2400" dirty="0"/>
              <a:t>®/</a:t>
            </a:r>
            <a:r>
              <a:rPr lang="fr-FR" sz="2400" dirty="0" err="1"/>
              <a:t>Myambutol</a:t>
            </a:r>
            <a:r>
              <a:rPr lang="fr-FR" sz="2400" dirty="0"/>
              <a:t>®</a:t>
            </a:r>
            <a:br>
              <a:rPr lang="fr-FR" sz="2400" dirty="0"/>
            </a:br>
            <a:r>
              <a:rPr lang="fr-FR" sz="2400" dirty="0"/>
              <a:t/>
            </a:r>
            <a:br>
              <a:rPr lang="fr-FR" sz="2400" dirty="0"/>
            </a:br>
            <a:endParaRPr lang="fr-FR" sz="2400" dirty="0"/>
          </a:p>
          <a:p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/>
              <a:t>Prise en 1 fois par jour à jeun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332261E-AFCB-A8DB-A24E-F7B76BA153AF}"/>
              </a:ext>
            </a:extLst>
          </p:cNvPr>
          <p:cNvSpPr txBox="1"/>
          <p:nvPr/>
        </p:nvSpPr>
        <p:spPr>
          <a:xfrm>
            <a:off x="4398899" y="2514838"/>
            <a:ext cx="1213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err="1"/>
              <a:t>Rifinah</a:t>
            </a:r>
            <a:r>
              <a:rPr lang="fr-FR" sz="2400" dirty="0"/>
              <a:t>®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F41D1D1E-7646-9505-9260-E61BE1287362}"/>
              </a:ext>
            </a:extLst>
          </p:cNvPr>
          <p:cNvSpPr txBox="1"/>
          <p:nvPr/>
        </p:nvSpPr>
        <p:spPr>
          <a:xfrm>
            <a:off x="370935" y="184376"/>
            <a:ext cx="6351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Traitement et résistances </a:t>
            </a:r>
            <a:endParaRPr lang="fr-FR" sz="2400" b="1" dirty="0"/>
          </a:p>
        </p:txBody>
      </p:sp>
      <p:sp>
        <p:nvSpPr>
          <p:cNvPr id="4" name="Accolade fermante 3">
            <a:extLst>
              <a:ext uri="{FF2B5EF4-FFF2-40B4-BE49-F238E27FC236}">
                <a16:creationId xmlns:a16="http://schemas.microsoft.com/office/drawing/2014/main" xmlns="" id="{A04C2E33-05F0-9398-819C-767A5EFB3306}"/>
              </a:ext>
            </a:extLst>
          </p:cNvPr>
          <p:cNvSpPr/>
          <p:nvPr/>
        </p:nvSpPr>
        <p:spPr>
          <a:xfrm>
            <a:off x="2156604" y="2388389"/>
            <a:ext cx="552090" cy="155853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colade fermante 4">
            <a:extLst>
              <a:ext uri="{FF2B5EF4-FFF2-40B4-BE49-F238E27FC236}">
                <a16:creationId xmlns:a16="http://schemas.microsoft.com/office/drawing/2014/main" xmlns="" id="{705A7228-B83B-0A27-A068-54F45D2FD9B8}"/>
              </a:ext>
            </a:extLst>
          </p:cNvPr>
          <p:cNvSpPr/>
          <p:nvPr/>
        </p:nvSpPr>
        <p:spPr>
          <a:xfrm>
            <a:off x="2156604" y="4026417"/>
            <a:ext cx="552090" cy="327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xmlns="" id="{64B89576-D140-AE97-CD96-216C5346BCA1}"/>
              </a:ext>
            </a:extLst>
          </p:cNvPr>
          <p:cNvSpPr/>
          <p:nvPr/>
        </p:nvSpPr>
        <p:spPr>
          <a:xfrm>
            <a:off x="3791527" y="2388389"/>
            <a:ext cx="552090" cy="8047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xmlns="" id="{4C9641B0-8CBF-1F37-A656-57235900AB6C}"/>
              </a:ext>
            </a:extLst>
          </p:cNvPr>
          <p:cNvSpPr/>
          <p:nvPr/>
        </p:nvSpPr>
        <p:spPr>
          <a:xfrm rot="5400000">
            <a:off x="7500807" y="3117904"/>
            <a:ext cx="3332866" cy="1301093"/>
          </a:xfrm>
          <a:prstGeom prst="rightArrow">
            <a:avLst/>
          </a:prstGeom>
          <a:gradFill flip="none" rotWithShape="1">
            <a:gsLst>
              <a:gs pos="34000">
                <a:schemeClr val="accent6">
                  <a:lumMod val="40000"/>
                  <a:lumOff val="60000"/>
                </a:schemeClr>
              </a:gs>
              <a:gs pos="67000">
                <a:schemeClr val="accent6">
                  <a:lumMod val="40000"/>
                  <a:lumOff val="60000"/>
                </a:schemeClr>
              </a:gs>
              <a:gs pos="68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2C6F9F88-188F-1313-8319-CE0095489FF0}"/>
              </a:ext>
            </a:extLst>
          </p:cNvPr>
          <p:cNvSpPr txBox="1"/>
          <p:nvPr/>
        </p:nvSpPr>
        <p:spPr>
          <a:xfrm>
            <a:off x="9491044" y="2191673"/>
            <a:ext cx="2225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Quadrithérapie (IREP)</a:t>
            </a:r>
            <a:br>
              <a:rPr lang="fr-FR" dirty="0"/>
            </a:br>
            <a:r>
              <a:rPr lang="fr-FR" dirty="0"/>
              <a:t>~ 2 mois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AA8090B6-0F00-9A51-F21A-C79ED10FCEF1}"/>
              </a:ext>
            </a:extLst>
          </p:cNvPr>
          <p:cNvSpPr txBox="1"/>
          <p:nvPr/>
        </p:nvSpPr>
        <p:spPr>
          <a:xfrm>
            <a:off x="9491044" y="3606727"/>
            <a:ext cx="152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Bithérapie (IR)</a:t>
            </a:r>
            <a:br>
              <a:rPr lang="fr-FR" dirty="0"/>
            </a:br>
            <a:r>
              <a:rPr lang="fr-FR" dirty="0"/>
              <a:t>~ 4 mois</a:t>
            </a:r>
          </a:p>
        </p:txBody>
      </p:sp>
      <p:sp>
        <p:nvSpPr>
          <p:cNvPr id="13" name="Explosion : 8 points 12">
            <a:extLst>
              <a:ext uri="{FF2B5EF4-FFF2-40B4-BE49-F238E27FC236}">
                <a16:creationId xmlns:a16="http://schemas.microsoft.com/office/drawing/2014/main" xmlns="" id="{B0EBDD67-0149-0676-B0CF-BE16B7A15B81}"/>
              </a:ext>
            </a:extLst>
          </p:cNvPr>
          <p:cNvSpPr/>
          <p:nvPr/>
        </p:nvSpPr>
        <p:spPr>
          <a:xfrm>
            <a:off x="8402415" y="5021781"/>
            <a:ext cx="1529650" cy="959959"/>
          </a:xfrm>
          <a:prstGeom prst="irregularSeal1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FFC000"/>
                </a:solidFill>
              </a:rPr>
              <a:t>6 mois</a:t>
            </a:r>
          </a:p>
        </p:txBody>
      </p:sp>
    </p:spTree>
    <p:extLst>
      <p:ext uri="{BB962C8B-B14F-4D97-AF65-F5344CB8AC3E}">
        <p14:creationId xmlns:p14="http://schemas.microsoft.com/office/powerpoint/2010/main" xmlns="" val="231308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B14632-F619-CCB0-A7A3-9C8DDC8D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F41D1D1E-7646-9505-9260-E61BE1287362}"/>
              </a:ext>
            </a:extLst>
          </p:cNvPr>
          <p:cNvSpPr txBox="1"/>
          <p:nvPr/>
        </p:nvSpPr>
        <p:spPr>
          <a:xfrm>
            <a:off x="370935" y="184376"/>
            <a:ext cx="6351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Traitement et résistances </a:t>
            </a:r>
            <a:endParaRPr lang="fr-FR" sz="24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99D15101-440E-C668-8C66-20F408CCC505}"/>
              </a:ext>
            </a:extLst>
          </p:cNvPr>
          <p:cNvSpPr txBox="1"/>
          <p:nvPr/>
        </p:nvSpPr>
        <p:spPr>
          <a:xfrm>
            <a:off x="723786" y="965401"/>
            <a:ext cx="51162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err="1"/>
              <a:t>Multi-résistance</a:t>
            </a:r>
            <a:r>
              <a:rPr lang="fr-FR" sz="2400" dirty="0"/>
              <a:t> (= </a:t>
            </a:r>
            <a:r>
              <a:rPr lang="fr-FR" sz="2400" b="1" dirty="0"/>
              <a:t>MDR</a:t>
            </a:r>
            <a:r>
              <a:rPr lang="fr-FR" sz="2400" dirty="0"/>
              <a:t>)</a:t>
            </a:r>
          </a:p>
          <a:p>
            <a:r>
              <a:rPr lang="fr-FR" sz="2400" dirty="0"/>
              <a:t>Résistance à </a:t>
            </a:r>
            <a:r>
              <a:rPr lang="fr-FR" sz="2400" b="1" dirty="0"/>
              <a:t>l’isoniazide</a:t>
            </a:r>
            <a:r>
              <a:rPr lang="fr-FR" sz="2400" dirty="0"/>
              <a:t> et </a:t>
            </a:r>
            <a:r>
              <a:rPr lang="fr-FR" sz="2400" b="1" dirty="0"/>
              <a:t>Rifampicine</a:t>
            </a:r>
            <a:endParaRPr lang="fr-FR" sz="2400" dirty="0"/>
          </a:p>
          <a:p>
            <a:r>
              <a:rPr lang="fr-FR" sz="2400" dirty="0"/>
              <a:t>80-100 cas/an </a:t>
            </a:r>
            <a:br>
              <a:rPr lang="fr-FR" sz="2400" dirty="0"/>
            </a:br>
            <a:endParaRPr lang="fr-FR" sz="240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33D27C8E-60A3-1A60-C932-203428EF3B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868" y="2171046"/>
            <a:ext cx="10640910" cy="468695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9BD0989-EA9F-4BB9-8571-DFF925A1B6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2674" y="925186"/>
            <a:ext cx="5093691" cy="358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787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B14632-F619-CCB0-A7A3-9C8DDC8D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F41D1D1E-7646-9505-9260-E61BE1287362}"/>
              </a:ext>
            </a:extLst>
          </p:cNvPr>
          <p:cNvSpPr txBox="1"/>
          <p:nvPr/>
        </p:nvSpPr>
        <p:spPr>
          <a:xfrm>
            <a:off x="414067" y="258793"/>
            <a:ext cx="6721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Critères de non-contagiosité</a:t>
            </a:r>
            <a:endParaRPr lang="fr-FR" sz="2400" b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81C2F2A1-40AD-BA6D-1453-79C5B7337AE3}"/>
              </a:ext>
            </a:extLst>
          </p:cNvPr>
          <p:cNvSpPr txBox="1"/>
          <p:nvPr/>
        </p:nvSpPr>
        <p:spPr>
          <a:xfrm>
            <a:off x="2863459" y="1109514"/>
            <a:ext cx="6061339" cy="2251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b="1" dirty="0"/>
              <a:t>En règle générale</a:t>
            </a:r>
            <a:r>
              <a:rPr lang="fr-FR" sz="2400" dirty="0"/>
              <a:t>: </a:t>
            </a:r>
            <a:r>
              <a:rPr lang="fr-FR" sz="2400" b="1" dirty="0">
                <a:sym typeface="Wingdings" panose="05000000000000000000" pitchFamily="2" charset="2"/>
              </a:rPr>
              <a:t>Levée d’isolement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400" dirty="0"/>
              <a:t>Amélioration clinique (apyrexie, baisse toux)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400" dirty="0"/>
              <a:t>15 jours de traitement efficace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400" dirty="0"/>
              <a:t>3 BK crachats sans BAAR</a:t>
            </a:r>
            <a:endParaRPr lang="fr-FR" sz="2400" dirty="0">
              <a:sym typeface="Wingdings" panose="05000000000000000000" pitchFamily="2" charset="2"/>
            </a:endParaRPr>
          </a:p>
        </p:txBody>
      </p:sp>
      <p:pic>
        <p:nvPicPr>
          <p:cNvPr id="7" name="Image 6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xmlns="" id="{EA7A9F56-D0C1-FC95-EEA2-890892994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7362" y="3497422"/>
            <a:ext cx="86772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5632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144FF60D-0021-BA67-4CFB-898696D61490}"/>
              </a:ext>
            </a:extLst>
          </p:cNvPr>
          <p:cNvSpPr txBox="1"/>
          <p:nvPr/>
        </p:nvSpPr>
        <p:spPr>
          <a:xfrm>
            <a:off x="3565641" y="2667000"/>
            <a:ext cx="4841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sz="3600" dirty="0"/>
              <a:t>Aucun conflit d’intérêt</a:t>
            </a:r>
          </a:p>
        </p:txBody>
      </p:sp>
      <p:pic>
        <p:nvPicPr>
          <p:cNvPr id="2" name="Image 1" descr="Une image contenant diagramme&#10;&#10;Description générée automatiquement">
            <a:extLst>
              <a:ext uri="{FF2B5EF4-FFF2-40B4-BE49-F238E27FC236}">
                <a16:creationId xmlns:a16="http://schemas.microsoft.com/office/drawing/2014/main" xmlns="" id="{7315A580-4297-B71E-E3B4-7AAF9A31D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7973" y="3313331"/>
            <a:ext cx="4436054" cy="2952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354607" y="378298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6FB99118-7780-2907-B195-99BCE810763D}"/>
              </a:ext>
            </a:extLst>
          </p:cNvPr>
          <p:cNvSpPr txBox="1"/>
          <p:nvPr/>
        </p:nvSpPr>
        <p:spPr>
          <a:xfrm>
            <a:off x="365091" y="1173859"/>
            <a:ext cx="5597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Prise en charge des tuberculoses latentes</a:t>
            </a:r>
            <a:br>
              <a:rPr lang="fr-FR" sz="2400" b="1" dirty="0"/>
            </a:br>
            <a:endParaRPr lang="fr-FR" sz="2400" b="1" dirty="0"/>
          </a:p>
        </p:txBody>
      </p:sp>
      <p:pic>
        <p:nvPicPr>
          <p:cNvPr id="11" name="Image 10" descr="Une image contenant texte, Approvisionnement général, marqueur&#10;&#10;Description générée automatiquement">
            <a:extLst>
              <a:ext uri="{FF2B5EF4-FFF2-40B4-BE49-F238E27FC236}">
                <a16:creationId xmlns:a16="http://schemas.microsoft.com/office/drawing/2014/main" xmlns="" id="{B9081099-E6AC-1A18-A76B-95282F75D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7772" y="2039618"/>
            <a:ext cx="1539457" cy="475902"/>
          </a:xfrm>
          <a:prstGeom prst="rect">
            <a:avLst/>
          </a:prstGeom>
        </p:spPr>
      </p:pic>
      <p:pic>
        <p:nvPicPr>
          <p:cNvPr id="15" name="Image 14" descr="Une image contenant personne, ongle, doigt, Équipement médical&#10;&#10;Description générée automatiquement">
            <a:extLst>
              <a:ext uri="{FF2B5EF4-FFF2-40B4-BE49-F238E27FC236}">
                <a16:creationId xmlns:a16="http://schemas.microsoft.com/office/drawing/2014/main" xmlns="" id="{27A33CDE-3A56-AF40-3D26-F1FA0D43A6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17"/>
          <a:stretch/>
        </p:blipFill>
        <p:spPr>
          <a:xfrm>
            <a:off x="9658680" y="4259246"/>
            <a:ext cx="2090693" cy="152378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C82B90B4-600B-4F56-A193-2186558F6F74}"/>
              </a:ext>
            </a:extLst>
          </p:cNvPr>
          <p:cNvSpPr txBox="1"/>
          <p:nvPr/>
        </p:nvSpPr>
        <p:spPr>
          <a:xfrm>
            <a:off x="442627" y="1865180"/>
            <a:ext cx="6515947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ETAPE 1: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ELIMINER UNE TUBERCULOSE MALADIE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ETAPE 2: VÉRIFIER LES INDICATIONS DE TRAITEMENT :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Immunodéprimé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(et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ceux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devenir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Contage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tuberculeux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1 an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Contage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tuberculeux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quelque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délai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18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ETAPE 3: TRAITER: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Isoniazide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seule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pendant 6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mois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Ou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Rifampicine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+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Isoniazide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mois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Ou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Rifampicine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seule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pendant 4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mois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ü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3348819D-DF1C-463D-8ED1-644F165804EC}"/>
              </a:ext>
            </a:extLst>
          </p:cNvPr>
          <p:cNvSpPr txBox="1"/>
          <p:nvPr/>
        </p:nvSpPr>
        <p:spPr>
          <a:xfrm>
            <a:off x="7307256" y="1589357"/>
            <a:ext cx="42420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fr-FR" b="1" dirty="0"/>
              <a:t>Radiographie de thorax </a:t>
            </a:r>
            <a:r>
              <a:rPr lang="fr-FR" dirty="0"/>
              <a:t>-&gt; normale</a:t>
            </a:r>
          </a:p>
          <a:p>
            <a:endParaRPr lang="fr-FR" dirty="0"/>
          </a:p>
          <a:p>
            <a:pPr marL="285750" indent="-285750">
              <a:buFont typeface="Wingdings" charset="2"/>
              <a:buChar char="ü"/>
            </a:pPr>
            <a:r>
              <a:rPr lang="fr-FR" b="1" dirty="0"/>
              <a:t>IGRA</a:t>
            </a:r>
            <a:r>
              <a:rPr lang="fr-FR" dirty="0"/>
              <a:t> (</a:t>
            </a:r>
            <a:r>
              <a:rPr lang="fr-FR" dirty="0" err="1"/>
              <a:t>Quantiferon</a:t>
            </a:r>
            <a:r>
              <a:rPr lang="fr-FR" dirty="0"/>
              <a:t>®) : spécifique du complexe </a:t>
            </a:r>
            <a:r>
              <a:rPr lang="fr-FR" i="1" dirty="0"/>
              <a:t>M. </a:t>
            </a:r>
            <a:r>
              <a:rPr lang="fr-FR" i="1" dirty="0" err="1"/>
              <a:t>tuberculosis</a:t>
            </a:r>
            <a:endParaRPr lang="fr-FR" i="1" dirty="0"/>
          </a:p>
          <a:p>
            <a:pPr marL="285750" indent="-285750">
              <a:buFont typeface="Wingdings" charset="2"/>
              <a:buChar char="ü"/>
            </a:pPr>
            <a:endParaRPr lang="fr-FR" i="1" dirty="0"/>
          </a:p>
          <a:p>
            <a:pPr marL="285750" indent="-285750">
              <a:buFont typeface="Wingdings" charset="2"/>
              <a:buChar char="ü"/>
            </a:pPr>
            <a:r>
              <a:rPr lang="fr-FR" b="1" dirty="0"/>
              <a:t>Ou IDR</a:t>
            </a:r>
            <a:r>
              <a:rPr lang="fr-FR" dirty="0"/>
              <a:t> : intradermique, lecture 72h, induration, </a:t>
            </a:r>
            <a:br>
              <a:rPr lang="fr-FR" dirty="0"/>
            </a:br>
            <a:r>
              <a:rPr lang="fr-FR" dirty="0"/>
              <a:t>+ 6-12 semaines après contage</a:t>
            </a:r>
            <a:br>
              <a:rPr lang="fr-FR" dirty="0"/>
            </a:br>
            <a:r>
              <a:rPr lang="fr-FR" dirty="0"/>
              <a:t>à interpréter selon statut BGC</a:t>
            </a:r>
          </a:p>
          <a:p>
            <a:pPr marL="285750" indent="-285750">
              <a:buFont typeface="Wingdings" charset="2"/>
              <a:buChar char="ü"/>
            </a:pP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xmlns="" val="1010333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879175" y="1779371"/>
            <a:ext cx="66560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/>
              <a:t>Prise en charge d’une découverte </a:t>
            </a:r>
            <a:br>
              <a:rPr lang="fr-FR" sz="3600" b="1" dirty="0"/>
            </a:br>
            <a:r>
              <a:rPr lang="fr-FR" sz="3600" b="1" dirty="0"/>
              <a:t>de tuberculose hospitalière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8235" y="2979700"/>
            <a:ext cx="38766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265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A21EA68-EB97-6224-8E3B-EAD62A5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A38537DE-49D6-FF0A-320A-2383E41094BC}"/>
              </a:ext>
            </a:extLst>
          </p:cNvPr>
          <p:cNvSpPr txBox="1"/>
          <p:nvPr/>
        </p:nvSpPr>
        <p:spPr>
          <a:xfrm>
            <a:off x="389174" y="338881"/>
            <a:ext cx="10877337" cy="634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	Spécificités de la découverte d’une tuberculose en milieu de soins</a:t>
            </a:r>
          </a:p>
          <a:p>
            <a:endParaRPr lang="fr-FR" sz="2000" dirty="0"/>
          </a:p>
          <a:p>
            <a:r>
              <a:rPr lang="fr-FR" sz="2000" dirty="0"/>
              <a:t>Peut toucher </a:t>
            </a:r>
            <a:r>
              <a:rPr lang="fr-FR" sz="2000" b="1" dirty="0"/>
              <a:t>un </a:t>
            </a:r>
            <a:r>
              <a:rPr lang="fr-FR" sz="2000" b="1" dirty="0">
                <a:solidFill>
                  <a:srgbClr val="C00000"/>
                </a:solidFill>
              </a:rPr>
              <a:t>malade</a:t>
            </a:r>
            <a:endParaRPr lang="fr-FR" sz="2000" dirty="0">
              <a:solidFill>
                <a:srgbClr val="C00000"/>
              </a:solidFill>
            </a:endParaRPr>
          </a:p>
          <a:p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Patients plus fragiles (polypathologies, immunodépressions,…)</a:t>
            </a:r>
          </a:p>
          <a:p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Définition du « nosocomial » plus complexe: délai d’infection parfois long++</a:t>
            </a:r>
          </a:p>
          <a:p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Responsabilité de l’établissement</a:t>
            </a:r>
          </a:p>
          <a:p>
            <a:r>
              <a:rPr lang="fr-FR" sz="2000" dirty="0"/>
              <a:t>Doit prévenir et prendre en charge</a:t>
            </a:r>
          </a:p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OU </a:t>
            </a:r>
            <a:r>
              <a:rPr lang="fr-FR" sz="2000" b="1" dirty="0"/>
              <a:t>un </a:t>
            </a:r>
            <a:r>
              <a:rPr lang="fr-FR" sz="2000" b="1" dirty="0">
                <a:solidFill>
                  <a:srgbClr val="00B0F0"/>
                </a:solidFill>
              </a:rPr>
              <a:t>membre du personnel</a:t>
            </a:r>
          </a:p>
          <a:p>
            <a:endParaRPr lang="fr-FR" sz="20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Maladie professionnelle</a:t>
            </a:r>
          </a:p>
          <a:p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000" dirty="0"/>
              <a:t>Expositions variables</a:t>
            </a:r>
            <a:br>
              <a:rPr lang="fr-FR" sz="2000" dirty="0"/>
            </a:br>
            <a:r>
              <a:rPr lang="fr-FR" sz="2000" dirty="0"/>
              <a:t>(intubation, fibroscopie, kinésithérapie)</a:t>
            </a:r>
          </a:p>
          <a:p>
            <a:endParaRPr lang="fr-FR" sz="2000" dirty="0"/>
          </a:p>
          <a:p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650D8874-F230-49BD-96FF-8879BB454DE9}"/>
              </a:ext>
            </a:extLst>
          </p:cNvPr>
          <p:cNvSpPr txBox="1"/>
          <p:nvPr/>
        </p:nvSpPr>
        <p:spPr>
          <a:xfrm>
            <a:off x="2985800" y="2866098"/>
            <a:ext cx="7993407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Plusieurs acteurs pour évaluer/ limiter l’étendue des dégâts : </a:t>
            </a:r>
          </a:p>
          <a:p>
            <a:pPr marL="342900" indent="-342900" algn="ctr">
              <a:buFontTx/>
              <a:buChar char="-"/>
            </a:pPr>
            <a:r>
              <a:rPr lang="fr-FR" sz="2400" b="1" dirty="0"/>
              <a:t>CLIN (EOH)</a:t>
            </a:r>
          </a:p>
          <a:p>
            <a:pPr marL="342900" indent="-342900" algn="ctr">
              <a:buFontTx/>
              <a:buChar char="-"/>
            </a:pPr>
            <a:r>
              <a:rPr lang="fr-FR" sz="2400" b="1" dirty="0"/>
              <a:t>Médecine de travail</a:t>
            </a:r>
          </a:p>
          <a:p>
            <a:pPr marL="342900" indent="-342900" algn="ctr">
              <a:buFontTx/>
              <a:buChar char="-"/>
            </a:pPr>
            <a:r>
              <a:rPr lang="fr-FR" sz="2400" b="1" dirty="0"/>
              <a:t>CLAT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D12C1DB-2715-4F8C-8515-788F7AC45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4063" y="4747737"/>
            <a:ext cx="1071563" cy="107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61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C1D1EE4-19A0-C684-FB72-84AC8FFE162C}"/>
              </a:ext>
            </a:extLst>
          </p:cNvPr>
          <p:cNvSpPr txBox="1"/>
          <p:nvPr/>
        </p:nvSpPr>
        <p:spPr>
          <a:xfrm>
            <a:off x="482022" y="304266"/>
            <a:ext cx="10770321" cy="606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	</a:t>
            </a:r>
            <a:r>
              <a:rPr lang="fr-FR" sz="2800" b="1" dirty="0"/>
              <a:t>Situation N°1</a:t>
            </a:r>
            <a:r>
              <a:rPr lang="fr-FR" sz="2800" dirty="0"/>
              <a:t>: Cas source est un </a:t>
            </a:r>
            <a:r>
              <a:rPr lang="fr-FR" sz="2800" b="1" dirty="0">
                <a:solidFill>
                  <a:srgbClr val="0070C0"/>
                </a:solidFill>
              </a:rPr>
              <a:t>soignant</a:t>
            </a:r>
          </a:p>
          <a:p>
            <a:endParaRPr lang="fr-FR" sz="2000" dirty="0"/>
          </a:p>
          <a:p>
            <a:pPr marL="285750" indent="-285750">
              <a:buFontTx/>
              <a:buChar char="-"/>
            </a:pPr>
            <a:r>
              <a:rPr lang="fr-FR" sz="2000" dirty="0"/>
              <a:t>Exposition des autres personnels </a:t>
            </a:r>
            <a:r>
              <a:rPr lang="fr-FR" sz="2000" dirty="0">
                <a:sym typeface="Wingdings" panose="05000000000000000000" pitchFamily="2" charset="2"/>
              </a:rPr>
              <a:t> Médecine du travail +/- CLAT</a:t>
            </a:r>
          </a:p>
          <a:p>
            <a:pPr marL="285750" indent="-285750">
              <a:buFontTx/>
              <a:buChar char="-"/>
            </a:pPr>
            <a:r>
              <a:rPr lang="fr-FR" sz="2000" dirty="0">
                <a:sym typeface="Wingdings" panose="05000000000000000000" pitchFamily="2" charset="2"/>
              </a:rPr>
              <a:t>Famille  CLAT</a:t>
            </a:r>
          </a:p>
          <a:p>
            <a:pPr marL="285750" indent="-285750">
              <a:buFontTx/>
              <a:buChar char="-"/>
            </a:pPr>
            <a:endParaRPr lang="fr-FR" sz="2000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fr-FR" sz="2000" dirty="0">
                <a:sym typeface="Wingdings" panose="05000000000000000000" pitchFamily="2" charset="2"/>
              </a:rPr>
              <a:t>Enquête sur patient exposés  </a:t>
            </a:r>
            <a:r>
              <a:rPr lang="fr-FR" sz="2000" b="1" dirty="0">
                <a:sym typeface="Wingdings" panose="05000000000000000000" pitchFamily="2" charset="2"/>
              </a:rPr>
              <a:t>EOH</a:t>
            </a:r>
            <a:r>
              <a:rPr lang="fr-FR" sz="2000" dirty="0">
                <a:sym typeface="Wingdings" panose="05000000000000000000" pitchFamily="2" charset="2"/>
              </a:rPr>
              <a:t> + CLAT</a:t>
            </a:r>
          </a:p>
          <a:p>
            <a:r>
              <a:rPr lang="fr-FR" sz="2000" b="1" dirty="0">
                <a:sym typeface="Wingdings" panose="05000000000000000000" pitchFamily="2" charset="2"/>
              </a:rPr>
              <a:t>1) Quels patients potentiels ?</a:t>
            </a:r>
          </a:p>
          <a:p>
            <a:r>
              <a:rPr lang="fr-FR" sz="2000" dirty="0">
                <a:sym typeface="Wingdings" panose="05000000000000000000" pitchFamily="2" charset="2"/>
              </a:rPr>
              <a:t>Enquête sur contact (listing)</a:t>
            </a:r>
          </a:p>
          <a:p>
            <a:endParaRPr lang="fr-FR" sz="2000" b="1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2) Quel niveau de risque ?</a:t>
            </a:r>
          </a:p>
          <a:p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&gt; 1h cumulée si bacillifère et soins rapprochés</a:t>
            </a:r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Sinon au cas par cas (surtout patient fragile/Immunodéprimé)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fr-FR" sz="2000" dirty="0">
                <a:sym typeface="Wingdings" panose="05000000000000000000" pitchFamily="2" charset="2"/>
              </a:rPr>
              <a:t>Estimation de la cohorte contact</a:t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3) Information </a:t>
            </a:r>
            <a:r>
              <a:rPr lang="fr-FR" sz="2000" dirty="0">
                <a:sym typeface="Wingdings" panose="05000000000000000000" pitchFamily="2" charset="2"/>
              </a:rPr>
              <a:t>des contacts (courrier chef de service, information des médecins traitants)</a:t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4) Prise en charge </a:t>
            </a:r>
            <a:r>
              <a:rPr lang="fr-FR" sz="2000" dirty="0">
                <a:sym typeface="Wingdings" panose="05000000000000000000" pitchFamily="2" charset="2"/>
              </a:rPr>
              <a:t>des contacts -&gt; Liste adressée au </a:t>
            </a:r>
            <a:r>
              <a:rPr lang="fr-FR" sz="2000" b="1" dirty="0">
                <a:sym typeface="Wingdings" panose="05000000000000000000" pitchFamily="2" charset="2"/>
              </a:rPr>
              <a:t>CLAT</a:t>
            </a:r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5) Reprise du travail</a:t>
            </a:r>
            <a:r>
              <a:rPr lang="fr-FR" sz="2000" dirty="0">
                <a:sym typeface="Wingdings" panose="05000000000000000000" pitchFamily="2" charset="2"/>
              </a:rPr>
              <a:t>: après évaluation clinique/prélèvements/imageries selon avis </a:t>
            </a:r>
            <a:r>
              <a:rPr lang="fr-FR" sz="2000" b="1" dirty="0">
                <a:sym typeface="Wingdings" panose="05000000000000000000" pitchFamily="2" charset="2"/>
              </a:rPr>
              <a:t>médecin du travail</a:t>
            </a:r>
            <a:endParaRPr lang="fr-FR" sz="2000" b="1" dirty="0"/>
          </a:p>
        </p:txBody>
      </p:sp>
      <p:pic>
        <p:nvPicPr>
          <p:cNvPr id="10" name="Graphique 9" descr="Femme médecin avec un remplissage uni">
            <a:extLst>
              <a:ext uri="{FF2B5EF4-FFF2-40B4-BE49-F238E27FC236}">
                <a16:creationId xmlns:a16="http://schemas.microsoft.com/office/drawing/2014/main" xmlns="" id="{AB4F4AEB-9A98-FA21-8CF5-C22A2D798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17709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13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C1D1EE4-19A0-C684-FB72-84AC8FFE162C}"/>
              </a:ext>
            </a:extLst>
          </p:cNvPr>
          <p:cNvSpPr txBox="1"/>
          <p:nvPr/>
        </p:nvSpPr>
        <p:spPr>
          <a:xfrm>
            <a:off x="398527" y="262367"/>
            <a:ext cx="107703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           Situation N°2</a:t>
            </a:r>
            <a:r>
              <a:rPr lang="fr-FR" sz="2800" dirty="0"/>
              <a:t>: Cas source est un </a:t>
            </a:r>
            <a:r>
              <a:rPr lang="fr-FR" sz="2800" b="1" dirty="0">
                <a:solidFill>
                  <a:srgbClr val="C00000"/>
                </a:solidFill>
              </a:rPr>
              <a:t>patient</a:t>
            </a:r>
          </a:p>
          <a:p>
            <a:endParaRPr lang="fr-FR" sz="2000" dirty="0"/>
          </a:p>
          <a:p>
            <a:r>
              <a:rPr lang="fr-FR" sz="2000" dirty="0">
                <a:sym typeface="Wingdings" panose="05000000000000000000" pitchFamily="2" charset="2"/>
              </a:rPr>
              <a:t>Que si absence de mesure « air » (initiale ou interrompues)</a:t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1) Quels </a:t>
            </a:r>
            <a:r>
              <a:rPr lang="fr-FR" sz="2000" b="1" dirty="0">
                <a:solidFill>
                  <a:srgbClr val="C00000"/>
                </a:solidFill>
                <a:sym typeface="Wingdings" panose="05000000000000000000" pitchFamily="2" charset="2"/>
              </a:rPr>
              <a:t>patients</a:t>
            </a:r>
            <a:r>
              <a:rPr lang="fr-FR" sz="2000" b="1" dirty="0">
                <a:sym typeface="Wingdings" panose="05000000000000000000" pitchFamily="2" charset="2"/>
              </a:rPr>
              <a:t> potentiellement exposés ? EOH + CLAT + Médecin/cadre du service</a:t>
            </a:r>
          </a:p>
          <a:p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Cas index: voisins de chambre le plus souvent. Cumulé &gt;8h si BAAR+, &gt;40h si BAAR-/culture+</a:t>
            </a:r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Difficulté: 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patient déambulant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autres services (urgences, radio,...)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visites (famille, bénévoles,…)</a:t>
            </a:r>
          </a:p>
          <a:p>
            <a:endParaRPr lang="fr-FR" sz="2000" dirty="0"/>
          </a:p>
          <a:p>
            <a:r>
              <a:rPr lang="fr-FR" sz="2000" b="1" dirty="0"/>
              <a:t>2) Prise en charge des contacts</a:t>
            </a:r>
          </a:p>
          <a:p>
            <a:endParaRPr lang="fr-FR" sz="2000" dirty="0"/>
          </a:p>
          <a:p>
            <a:r>
              <a:rPr lang="fr-FR" sz="2000" b="1" dirty="0"/>
              <a:t>3) Recherche du cas source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Hospitalisation antérieure ? -&gt; </a:t>
            </a:r>
            <a:r>
              <a:rPr lang="fr-FR" sz="2000" dirty="0" err="1"/>
              <a:t>Nococomial</a:t>
            </a:r>
            <a:r>
              <a:rPr lang="fr-FR" sz="2000" dirty="0"/>
              <a:t> ?</a:t>
            </a:r>
          </a:p>
        </p:txBody>
      </p:sp>
      <p:pic>
        <p:nvPicPr>
          <p:cNvPr id="3" name="Graphique 2" descr="Accès universel avec un remplissage uni">
            <a:extLst>
              <a:ext uri="{FF2B5EF4-FFF2-40B4-BE49-F238E27FC236}">
                <a16:creationId xmlns:a16="http://schemas.microsoft.com/office/drawing/2014/main" xmlns="" id="{D66B31CD-C698-3CA8-2DAB-31C32E260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98527" y="116456"/>
            <a:ext cx="914400" cy="914400"/>
          </a:xfrm>
          <a:prstGeom prst="rect">
            <a:avLst/>
          </a:prstGeom>
        </p:spPr>
      </p:pic>
      <p:sp>
        <p:nvSpPr>
          <p:cNvPr id="6" name="Explosion : 8 points 5">
            <a:extLst>
              <a:ext uri="{FF2B5EF4-FFF2-40B4-BE49-F238E27FC236}">
                <a16:creationId xmlns:a16="http://schemas.microsoft.com/office/drawing/2014/main" xmlns="" id="{C12689A9-ADC2-EA8D-F8FE-97A219B17C17}"/>
              </a:ext>
            </a:extLst>
          </p:cNvPr>
          <p:cNvSpPr/>
          <p:nvPr/>
        </p:nvSpPr>
        <p:spPr>
          <a:xfrm>
            <a:off x="9005381" y="138021"/>
            <a:ext cx="2863969" cy="1630392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rgbClr val="FF0000"/>
                </a:solidFill>
              </a:rPr>
              <a:t>La multirésistance ne change rien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40D9ACDB-3487-45A3-8520-01A5E0683D7D}"/>
              </a:ext>
            </a:extLst>
          </p:cNvPr>
          <p:cNvSpPr txBox="1"/>
          <p:nvPr/>
        </p:nvSpPr>
        <p:spPr>
          <a:xfrm>
            <a:off x="5690708" y="3147452"/>
            <a:ext cx="5232971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Dans un monde idéal : </a:t>
            </a:r>
          </a:p>
          <a:p>
            <a:pPr algn="ctr"/>
            <a:r>
              <a:rPr lang="fr-FR" sz="2400" b="1" dirty="0"/>
              <a:t>identifier et isoler les patients suspects </a:t>
            </a:r>
          </a:p>
          <a:p>
            <a:pPr algn="ctr"/>
            <a:r>
              <a:rPr lang="fr-FR" sz="2400" b="1" dirty="0"/>
              <a:t>AVANT que le problème se pose</a:t>
            </a:r>
          </a:p>
        </p:txBody>
      </p:sp>
    </p:spTree>
    <p:extLst>
      <p:ext uri="{BB962C8B-B14F-4D97-AF65-F5344CB8AC3E}">
        <p14:creationId xmlns:p14="http://schemas.microsoft.com/office/powerpoint/2010/main" xmlns="" val="295461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C1D1EE4-19A0-C684-FB72-84AC8FFE162C}"/>
              </a:ext>
            </a:extLst>
          </p:cNvPr>
          <p:cNvSpPr txBox="1"/>
          <p:nvPr/>
        </p:nvSpPr>
        <p:spPr>
          <a:xfrm>
            <a:off x="398527" y="262367"/>
            <a:ext cx="1077032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           Situation N°2</a:t>
            </a:r>
            <a:r>
              <a:rPr lang="fr-FR" sz="2800" dirty="0"/>
              <a:t>: Cas source est un </a:t>
            </a:r>
            <a:r>
              <a:rPr lang="fr-FR" sz="2800" b="1" dirty="0">
                <a:solidFill>
                  <a:srgbClr val="C00000"/>
                </a:solidFill>
              </a:rPr>
              <a:t>patient</a:t>
            </a:r>
          </a:p>
          <a:p>
            <a:endParaRPr lang="fr-FR" sz="2000" dirty="0"/>
          </a:p>
          <a:p>
            <a:r>
              <a:rPr lang="fr-FR" sz="2000" dirty="0">
                <a:sym typeface="Wingdings" panose="05000000000000000000" pitchFamily="2" charset="2"/>
              </a:rPr>
              <a:t>Que si absence de mesure « air » (initiale ou interrompues)</a:t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1) Quels </a:t>
            </a:r>
            <a:r>
              <a:rPr lang="fr-FR" sz="2000" b="1" dirty="0">
                <a:solidFill>
                  <a:srgbClr val="0070C0"/>
                </a:solidFill>
                <a:sym typeface="Wingdings" panose="05000000000000000000" pitchFamily="2" charset="2"/>
              </a:rPr>
              <a:t>personnels</a:t>
            </a:r>
            <a:r>
              <a:rPr lang="fr-FR" sz="2000" b="1" dirty="0">
                <a:sym typeface="Wingdings" panose="05000000000000000000" pitchFamily="2" charset="2"/>
              </a:rPr>
              <a:t> potentiellement exposés ? -&gt; Médecine du travail +/- CLAT</a:t>
            </a:r>
          </a:p>
          <a:p>
            <a:r>
              <a:rPr lang="fr-FR" sz="2000" dirty="0">
                <a:sym typeface="Wingdings" panose="05000000000000000000" pitchFamily="2" charset="2"/>
              </a:rPr>
              <a:t>Cas index: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manœuvres médicales à risque (aérosolisation)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Plus d’ 1h contact cumulé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- A moduler selon le risque du service (hématologie, …)</a:t>
            </a:r>
          </a:p>
          <a:p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2) Dépistage</a:t>
            </a:r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Radio de référence (sauf si récente &lt; 3 mois, exposition courte, asymptomatique)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IGRA ou IDR si contage &lt; 3 semaines (si pas disponible d’embauche)</a:t>
            </a:r>
            <a:endParaRPr lang="fr-FR" sz="2000" dirty="0"/>
          </a:p>
        </p:txBody>
      </p:sp>
      <p:pic>
        <p:nvPicPr>
          <p:cNvPr id="3" name="Graphique 2" descr="Accès universel avec un remplissage uni">
            <a:extLst>
              <a:ext uri="{FF2B5EF4-FFF2-40B4-BE49-F238E27FC236}">
                <a16:creationId xmlns:a16="http://schemas.microsoft.com/office/drawing/2014/main" xmlns="" id="{D66B31CD-C698-3CA8-2DAB-31C32E260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98527" y="116456"/>
            <a:ext cx="914400" cy="914400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xmlns="" id="{5CB886BE-D595-5680-F58A-F3A71B6A1C15}"/>
              </a:ext>
            </a:extLst>
          </p:cNvPr>
          <p:cNvSpPr/>
          <p:nvPr/>
        </p:nvSpPr>
        <p:spPr>
          <a:xfrm>
            <a:off x="6901131" y="4404351"/>
            <a:ext cx="4330461" cy="2191282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Fun </a:t>
            </a:r>
            <a:r>
              <a:rPr lang="fr-FR" sz="2400" b="1" dirty="0" err="1"/>
              <a:t>fact</a:t>
            </a:r>
            <a:r>
              <a:rPr lang="fr-FR" sz="2400" b="1" dirty="0"/>
              <a:t>:</a:t>
            </a:r>
            <a:br>
              <a:rPr lang="fr-FR" sz="2400" b="1" dirty="0"/>
            </a:br>
            <a:r>
              <a:rPr lang="fr-FR" sz="2400" b="1" dirty="0"/>
              <a:t>Seule 25% des interactions dépassent 22,5 minutes</a:t>
            </a:r>
          </a:p>
        </p:txBody>
      </p:sp>
    </p:spTree>
    <p:extLst>
      <p:ext uri="{BB962C8B-B14F-4D97-AF65-F5344CB8AC3E}">
        <p14:creationId xmlns:p14="http://schemas.microsoft.com/office/powerpoint/2010/main" xmlns="" val="1279885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 descr="Femme médecin avec un remplissage uni">
            <a:extLst>
              <a:ext uri="{FF2B5EF4-FFF2-40B4-BE49-F238E27FC236}">
                <a16:creationId xmlns:a16="http://schemas.microsoft.com/office/drawing/2014/main" xmlns="" id="{AB4F4AEB-9A98-FA21-8CF5-C22A2D798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83243" y="488035"/>
            <a:ext cx="914400" cy="9144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352" y="1846563"/>
            <a:ext cx="4572000" cy="257175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656966" y="714402"/>
            <a:ext cx="6516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Quels sont les gestes à risque pour les soignants ?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411" y="1890438"/>
            <a:ext cx="4416000" cy="2484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13575" y="4748856"/>
            <a:ext cx="23717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9251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C1D1EE4-19A0-C684-FB72-84AC8FFE162C}"/>
              </a:ext>
            </a:extLst>
          </p:cNvPr>
          <p:cNvSpPr txBox="1"/>
          <p:nvPr/>
        </p:nvSpPr>
        <p:spPr>
          <a:xfrm>
            <a:off x="607322" y="223636"/>
            <a:ext cx="1147425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Situation N°3</a:t>
            </a:r>
            <a:r>
              <a:rPr lang="fr-FR" sz="2800" dirty="0"/>
              <a:t>: Cas </a:t>
            </a:r>
            <a:r>
              <a:rPr lang="fr-FR" sz="2800" b="1" dirty="0"/>
              <a:t>contact</a:t>
            </a:r>
            <a:r>
              <a:rPr lang="fr-FR" sz="2800" dirty="0"/>
              <a:t> est un </a:t>
            </a:r>
            <a:r>
              <a:rPr lang="fr-FR" sz="2800" b="1" dirty="0">
                <a:solidFill>
                  <a:srgbClr val="C00000"/>
                </a:solidFill>
              </a:rPr>
              <a:t>patient immunodéprimé</a:t>
            </a:r>
          </a:p>
          <a:p>
            <a:r>
              <a:rPr lang="fr-FR" sz="2000" dirty="0">
                <a:sym typeface="Wingdings" panose="05000000000000000000" pitchFamily="2" charset="2"/>
              </a:rPr>
              <a:t>VIH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Corticothérapie (&gt; 15mg/j et &gt; 2 semaines) ou Immunosuppresseurs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Greffé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 err="1">
                <a:sym typeface="Wingdings" panose="05000000000000000000" pitchFamily="2" charset="2"/>
              </a:rPr>
              <a:t>AntiTNF</a:t>
            </a:r>
            <a:r>
              <a:rPr lang="fr-FR" sz="2000" dirty="0">
                <a:sym typeface="Wingdings" panose="05000000000000000000" pitchFamily="2" charset="2"/>
              </a:rPr>
              <a:t>α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Leucémie/Lymphome</a:t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Insuffisance rénale</a:t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dirty="0">
                <a:sym typeface="Wingdings" panose="05000000000000000000" pitchFamily="2" charset="2"/>
              </a:rPr>
              <a:t>1) Contact du service référent du patient (par ex: greffe)</a:t>
            </a:r>
          </a:p>
          <a:p>
            <a:pPr marL="457200" indent="-457200">
              <a:buAutoNum type="arabicParenR"/>
            </a:pPr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dirty="0">
                <a:sym typeface="Wingdings" panose="05000000000000000000" pitchFamily="2" charset="2"/>
              </a:rPr>
              <a:t>2) Evaluation prioritaire</a:t>
            </a:r>
          </a:p>
          <a:p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r>
              <a:rPr lang="fr-FR" sz="2000" dirty="0">
                <a:sym typeface="Wingdings" panose="05000000000000000000" pitchFamily="2" charset="2"/>
              </a:rPr>
              <a:t>3) Test précoce IGRA répété à 8-12 semaines (préférer IGRA à IDR, plus fiable) + </a:t>
            </a:r>
            <a:r>
              <a:rPr lang="fr-FR" sz="2000" dirty="0" err="1">
                <a:sym typeface="Wingdings" panose="05000000000000000000" pitchFamily="2" charset="2"/>
              </a:rPr>
              <a:t>Rx</a:t>
            </a:r>
            <a:r>
              <a:rPr lang="fr-FR" sz="2000" dirty="0">
                <a:sym typeface="Wingdings" panose="05000000000000000000" pitchFamily="2" charset="2"/>
              </a:rPr>
              <a:t> thorax + examen physique</a:t>
            </a:r>
          </a:p>
          <a:p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dirty="0"/>
              <a:t>4) Si élimination de tuberculose maladie -&gt; Traitement préventif de l’ITL si immunodépression et exposition importantes (même test négatif)</a:t>
            </a:r>
          </a:p>
          <a:p>
            <a:r>
              <a:rPr lang="fr-FR" sz="2000" dirty="0"/>
              <a:t>Traitement Isoniazide seul (6-9 mois) (ou IR 3 mois)</a:t>
            </a:r>
          </a:p>
        </p:txBody>
      </p:sp>
      <p:sp>
        <p:nvSpPr>
          <p:cNvPr id="4" name="Légende : flèche vers la droite 3">
            <a:extLst>
              <a:ext uri="{FF2B5EF4-FFF2-40B4-BE49-F238E27FC236}">
                <a16:creationId xmlns:a16="http://schemas.microsoft.com/office/drawing/2014/main" xmlns="" id="{366CB244-B974-6ECA-30A2-2E41E06E1369}"/>
              </a:ext>
            </a:extLst>
          </p:cNvPr>
          <p:cNvSpPr/>
          <p:nvPr/>
        </p:nvSpPr>
        <p:spPr>
          <a:xfrm>
            <a:off x="607322" y="690112"/>
            <a:ext cx="7786180" cy="1863305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204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913B571E-61BE-BCE9-5CC1-81E7075B8B26}"/>
              </a:ext>
            </a:extLst>
          </p:cNvPr>
          <p:cNvSpPr txBox="1"/>
          <p:nvPr/>
        </p:nvSpPr>
        <p:spPr>
          <a:xfrm>
            <a:off x="8465902" y="1021599"/>
            <a:ext cx="3543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Tuberculose maladie plus fréquente</a:t>
            </a:r>
          </a:p>
          <a:p>
            <a:r>
              <a:rPr lang="fr-FR" dirty="0"/>
              <a:t>Formes plus graves</a:t>
            </a:r>
            <a:br>
              <a:rPr lang="fr-FR" dirty="0"/>
            </a:br>
            <a:r>
              <a:rPr lang="fr-FR" dirty="0"/>
              <a:t>Formes plus torpides</a:t>
            </a:r>
            <a:br>
              <a:rPr lang="fr-FR" dirty="0"/>
            </a:br>
            <a:r>
              <a:rPr lang="fr-FR" dirty="0"/>
              <a:t>Tests IGRA moins fiables</a:t>
            </a:r>
          </a:p>
        </p:txBody>
      </p:sp>
    </p:spTree>
    <p:extLst>
      <p:ext uri="{BB962C8B-B14F-4D97-AF65-F5344CB8AC3E}">
        <p14:creationId xmlns:p14="http://schemas.microsoft.com/office/powerpoint/2010/main" xmlns="" val="42369925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926EB2-7101-BF78-769C-C894B120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C1D1EE4-19A0-C684-FB72-84AC8FFE162C}"/>
              </a:ext>
            </a:extLst>
          </p:cNvPr>
          <p:cNvSpPr txBox="1"/>
          <p:nvPr/>
        </p:nvSpPr>
        <p:spPr>
          <a:xfrm>
            <a:off x="398527" y="262367"/>
            <a:ext cx="1077032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           Situation N°4</a:t>
            </a:r>
            <a:r>
              <a:rPr lang="fr-FR" sz="2800" dirty="0"/>
              <a:t>: Cas contact est un </a:t>
            </a:r>
            <a:r>
              <a:rPr lang="fr-FR" sz="2800" b="1" dirty="0">
                <a:solidFill>
                  <a:srgbClr val="FF0000"/>
                </a:solidFill>
              </a:rPr>
              <a:t>enfant &lt; 15 ans</a:t>
            </a:r>
          </a:p>
          <a:p>
            <a:r>
              <a:rPr lang="fr-FR" sz="2000" dirty="0">
                <a:sym typeface="Wingdings" panose="05000000000000000000" pitchFamily="2" charset="2"/>
              </a:rPr>
              <a:t/>
            </a:r>
            <a:br>
              <a:rPr lang="fr-FR" sz="2000" dirty="0">
                <a:sym typeface="Wingdings" panose="05000000000000000000" pitchFamily="2" charset="2"/>
              </a:rPr>
            </a:br>
            <a:endParaRPr lang="fr-FR" sz="2000" dirty="0">
              <a:sym typeface="Wingdings" panose="05000000000000000000" pitchFamily="2" charset="2"/>
            </a:endParaRPr>
          </a:p>
          <a:p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1) Réalisation d’une IDR</a:t>
            </a:r>
            <a:br>
              <a:rPr lang="fr-FR" sz="2000" b="1" dirty="0">
                <a:sym typeface="Wingdings" panose="05000000000000000000" pitchFamily="2" charset="2"/>
              </a:rPr>
            </a:br>
            <a:endParaRPr lang="fr-FR" sz="2000" b="1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/>
            </a:r>
            <a:br>
              <a:rPr lang="fr-FR" sz="2000" b="1" dirty="0">
                <a:sym typeface="Wingdings" panose="05000000000000000000" pitchFamily="2" charset="2"/>
              </a:rPr>
            </a:br>
            <a:r>
              <a:rPr lang="fr-FR" sz="2000" b="1" dirty="0">
                <a:sym typeface="Wingdings" panose="05000000000000000000" pitchFamily="2" charset="2"/>
              </a:rPr>
              <a:t>2) Si IDR+ </a:t>
            </a:r>
            <a:r>
              <a:rPr lang="fr-FR" sz="2000" dirty="0">
                <a:sym typeface="Wingdings" panose="05000000000000000000" pitchFamily="2" charset="2"/>
              </a:rPr>
              <a:t>(= primo-infection, ou tuberculeuse latente) ou </a:t>
            </a:r>
            <a:r>
              <a:rPr lang="fr-FR" sz="2000" b="1" dirty="0">
                <a:sym typeface="Wingdings" panose="05000000000000000000" pitchFamily="2" charset="2"/>
              </a:rPr>
              <a:t>IGRA+</a:t>
            </a:r>
            <a:br>
              <a:rPr lang="fr-FR" sz="2000" b="1" dirty="0">
                <a:sym typeface="Wingdings" panose="05000000000000000000" pitchFamily="2" charset="2"/>
              </a:rPr>
            </a:br>
            <a:r>
              <a:rPr lang="fr-FR" sz="2000" b="1" dirty="0">
                <a:sym typeface="Wingdings" panose="05000000000000000000" pitchFamily="2" charset="2"/>
              </a:rPr>
              <a:t>= Déclaration obligatoire </a:t>
            </a:r>
            <a:r>
              <a:rPr lang="fr-FR" sz="2000" dirty="0">
                <a:sym typeface="Wingdings" panose="05000000000000000000" pitchFamily="2" charset="2"/>
              </a:rPr>
              <a:t>(alors que pas malade)</a:t>
            </a:r>
          </a:p>
          <a:p>
            <a:endParaRPr lang="fr-FR" sz="2000" dirty="0">
              <a:sym typeface="Wingdings" panose="05000000000000000000" pitchFamily="2" charset="2"/>
            </a:endParaRPr>
          </a:p>
          <a:p>
            <a:endParaRPr lang="fr-FR" sz="2000" dirty="0">
              <a:sym typeface="Wingdings" panose="05000000000000000000" pitchFamily="2" charset="2"/>
            </a:endParaRPr>
          </a:p>
          <a:p>
            <a:r>
              <a:rPr lang="fr-FR" sz="2000" b="1" dirty="0">
                <a:sym typeface="Wingdings" panose="05000000000000000000" pitchFamily="2" charset="2"/>
              </a:rPr>
              <a:t>3) Traitement </a:t>
            </a:r>
            <a:r>
              <a:rPr lang="fr-FR" sz="2000" dirty="0">
                <a:sym typeface="Wingdings" panose="05000000000000000000" pitchFamily="2" charset="2"/>
              </a:rPr>
              <a:t>de tout PIT/ITL </a:t>
            </a:r>
            <a:r>
              <a:rPr lang="fr-FR" sz="2000" u="sng" dirty="0">
                <a:sym typeface="Wingdings" panose="05000000000000000000" pitchFamily="2" charset="2"/>
              </a:rPr>
              <a:t>systématiquement</a:t>
            </a:r>
          </a:p>
          <a:p>
            <a:endParaRPr lang="fr-FR" sz="2000" dirty="0">
              <a:sym typeface="Wingdings" panose="05000000000000000000" pitchFamily="2" charset="2"/>
            </a:endParaRPr>
          </a:p>
        </p:txBody>
      </p:sp>
      <p:pic>
        <p:nvPicPr>
          <p:cNvPr id="4" name="Graphique 3" descr="Peluche contour">
            <a:extLst>
              <a:ext uri="{FF2B5EF4-FFF2-40B4-BE49-F238E27FC236}">
                <a16:creationId xmlns:a16="http://schemas.microsoft.com/office/drawing/2014/main" xmlns="" id="{740805CA-530C-29C2-1DD4-6A52E740A3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98527" y="156519"/>
            <a:ext cx="914400" cy="9144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B4672F8D-74E5-BFEB-39C5-DA0EF82923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69492" t="1594" r="191" b="53120"/>
          <a:stretch/>
        </p:blipFill>
        <p:spPr>
          <a:xfrm>
            <a:off x="8048367" y="2100649"/>
            <a:ext cx="2265405" cy="3105664"/>
          </a:xfrm>
          <a:prstGeom prst="rect">
            <a:avLst/>
          </a:prstGeom>
        </p:spPr>
      </p:pic>
      <p:sp>
        <p:nvSpPr>
          <p:cNvPr id="2" name="Multiplier 1"/>
          <p:cNvSpPr>
            <a:spLocks noChangeAspect="1"/>
          </p:cNvSpPr>
          <p:nvPr/>
        </p:nvSpPr>
        <p:spPr>
          <a:xfrm>
            <a:off x="8092329" y="4345166"/>
            <a:ext cx="252000" cy="2520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65931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DC6E0ADC-6613-2294-9EA0-905C6AD51DB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3708" y="671190"/>
            <a:ext cx="8552883" cy="6084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B5087214-6F03-08E7-8679-9AEF4BDE6827}"/>
              </a:ext>
            </a:extLst>
          </p:cNvPr>
          <p:cNvSpPr txBox="1"/>
          <p:nvPr/>
        </p:nvSpPr>
        <p:spPr>
          <a:xfrm>
            <a:off x="439947" y="147970"/>
            <a:ext cx="4098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Prise en charge du contact</a:t>
            </a:r>
          </a:p>
        </p:txBody>
      </p:sp>
    </p:spTree>
    <p:extLst>
      <p:ext uri="{BB962C8B-B14F-4D97-AF65-F5344CB8AC3E}">
        <p14:creationId xmlns:p14="http://schemas.microsoft.com/office/powerpoint/2010/main" xmlns="" val="2850866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CFAF56F3-6929-E623-BB1A-861A8C7523DF}"/>
              </a:ext>
            </a:extLst>
          </p:cNvPr>
          <p:cNvSpPr txBox="1"/>
          <p:nvPr/>
        </p:nvSpPr>
        <p:spPr>
          <a:xfrm>
            <a:off x="878541" y="824753"/>
            <a:ext cx="10381129" cy="4078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/>
              <a:t>Objectif</a:t>
            </a:r>
          </a:p>
          <a:p>
            <a:endParaRPr lang="fr-FR" sz="3200" dirty="0"/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r-FR" sz="3200" dirty="0"/>
              <a:t>Connaitre les bases de la tuberculose</a:t>
            </a: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r-FR" sz="3200" dirty="0"/>
              <a:t>Savoir gérer une exposition hospitalière</a:t>
            </a: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r-FR" sz="3200" dirty="0"/>
              <a:t>Passer un excellent moment juste avant le repas du midi</a:t>
            </a:r>
          </a:p>
        </p:txBody>
      </p:sp>
    </p:spTree>
    <p:extLst>
      <p:ext uri="{BB962C8B-B14F-4D97-AF65-F5344CB8AC3E}">
        <p14:creationId xmlns:p14="http://schemas.microsoft.com/office/powerpoint/2010/main" xmlns="" val="606465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9DBF98-2B6D-499D-AEDC-30927165E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E5C55FF6-C846-4F32-55B2-DC1B1BEF3E0A}"/>
              </a:ext>
            </a:extLst>
          </p:cNvPr>
          <p:cNvSpPr txBox="1"/>
          <p:nvPr/>
        </p:nvSpPr>
        <p:spPr>
          <a:xfrm>
            <a:off x="176083" y="243482"/>
            <a:ext cx="8898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Document de référence et pour en savoir plus:                 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10C6F1AA-E4D2-3204-0320-923C5E5718E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979" y="1059089"/>
            <a:ext cx="3347289" cy="4824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9839F9DE-CEFA-2B75-1B0E-6B81802C8767}"/>
              </a:ext>
            </a:extLst>
          </p:cNvPr>
          <p:cNvSpPr txBox="1"/>
          <p:nvPr/>
        </p:nvSpPr>
        <p:spPr>
          <a:xfrm>
            <a:off x="4075981" y="2398469"/>
            <a:ext cx="60988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Enquête autour d’un cas de tuberculose</a:t>
            </a:r>
            <a:br>
              <a:rPr lang="fr-FR" sz="2800" dirty="0"/>
            </a:br>
            <a:r>
              <a:rPr lang="fr-FR" sz="2800" dirty="0"/>
              <a:t>Recommandation HCSP 2013</a:t>
            </a:r>
          </a:p>
        </p:txBody>
      </p:sp>
    </p:spTree>
    <p:extLst>
      <p:ext uri="{BB962C8B-B14F-4D97-AF65-F5344CB8AC3E}">
        <p14:creationId xmlns:p14="http://schemas.microsoft.com/office/powerpoint/2010/main" xmlns="" val="1160726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9DBF98-2B6D-499D-AEDC-30927165E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E5C55FF6-C846-4F32-55B2-DC1B1BEF3E0A}"/>
              </a:ext>
            </a:extLst>
          </p:cNvPr>
          <p:cNvSpPr txBox="1"/>
          <p:nvPr/>
        </p:nvSpPr>
        <p:spPr>
          <a:xfrm>
            <a:off x="3717143" y="1435787"/>
            <a:ext cx="475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Merci de votre attention</a:t>
            </a:r>
          </a:p>
        </p:txBody>
      </p:sp>
      <p:pic>
        <p:nvPicPr>
          <p:cNvPr id="7" name="Image 6" descr="Une image contenant dessin, Dessin d’enfant, clipart, illustration&#10;&#10;Description générée automatiquement">
            <a:extLst>
              <a:ext uri="{FF2B5EF4-FFF2-40B4-BE49-F238E27FC236}">
                <a16:creationId xmlns:a16="http://schemas.microsoft.com/office/drawing/2014/main" xmlns="" id="{B6F3EBE2-DF52-B7FF-75D1-99003763E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5750" y="2190750"/>
            <a:ext cx="4000500" cy="24765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F5A00B23-8B81-F63F-ABBD-C2EF84753FB9}"/>
              </a:ext>
            </a:extLst>
          </p:cNvPr>
          <p:cNvSpPr txBox="1"/>
          <p:nvPr/>
        </p:nvSpPr>
        <p:spPr>
          <a:xfrm>
            <a:off x="3485071" y="5046453"/>
            <a:ext cx="4021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u="sng" dirty="0">
                <a:solidFill>
                  <a:srgbClr val="0070C0"/>
                </a:solidFill>
              </a:rPr>
              <a:t>marie.jumpertz@ap-hm.fr</a:t>
            </a:r>
          </a:p>
        </p:txBody>
      </p:sp>
    </p:spTree>
    <p:extLst>
      <p:ext uri="{BB962C8B-B14F-4D97-AF65-F5344CB8AC3E}">
        <p14:creationId xmlns:p14="http://schemas.microsoft.com/office/powerpoint/2010/main" xmlns="" val="2979507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82226B5-A7B8-0C45-2EAE-DCA72E612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4F934244-4569-F29C-298A-3A05D88D4F50}"/>
              </a:ext>
            </a:extLst>
          </p:cNvPr>
          <p:cNvSpPr txBox="1"/>
          <p:nvPr/>
        </p:nvSpPr>
        <p:spPr>
          <a:xfrm>
            <a:off x="370935" y="181157"/>
            <a:ext cx="4647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Epidémiologie</a:t>
            </a:r>
            <a:endParaRPr lang="fr-FR" sz="2400" b="1" dirty="0"/>
          </a:p>
        </p:txBody>
      </p:sp>
      <p:pic>
        <p:nvPicPr>
          <p:cNvPr id="8" name="Graphique 7" descr="Statistiques contour">
            <a:extLst>
              <a:ext uri="{FF2B5EF4-FFF2-40B4-BE49-F238E27FC236}">
                <a16:creationId xmlns:a16="http://schemas.microsoft.com/office/drawing/2014/main" xmlns="" id="{3BFA45E9-63C1-8348-5C25-692D909061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871049" y="42809"/>
            <a:ext cx="914400" cy="914400"/>
          </a:xfrm>
          <a:prstGeom prst="rect">
            <a:avLst/>
          </a:prstGeom>
        </p:spPr>
      </p:pic>
      <p:pic>
        <p:nvPicPr>
          <p:cNvPr id="30" name="Image 29" descr="Une image contenant texte, capture d’écran, logiciel, Icône d’ordinateur&#10;&#10;Description générée automatiquement">
            <a:extLst>
              <a:ext uri="{FF2B5EF4-FFF2-40B4-BE49-F238E27FC236}">
                <a16:creationId xmlns:a16="http://schemas.microsoft.com/office/drawing/2014/main" xmlns="" id="{2C247101-0440-684A-7A12-9F36002C0A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075" y="1147790"/>
            <a:ext cx="6158511" cy="5184000"/>
          </a:xfrm>
          <a:prstGeom prst="rect">
            <a:avLst/>
          </a:prstGeom>
        </p:spPr>
      </p:pic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xmlns="" id="{A09B0BA1-3CB9-2C8C-236B-D6388F1DA47E}"/>
              </a:ext>
            </a:extLst>
          </p:cNvPr>
          <p:cNvCxnSpPr/>
          <p:nvPr/>
        </p:nvCxnSpPr>
        <p:spPr>
          <a:xfrm>
            <a:off x="4528866" y="5227609"/>
            <a:ext cx="2587925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xmlns="" id="{A94240DE-E60A-28A6-713E-D817133892EF}"/>
              </a:ext>
            </a:extLst>
          </p:cNvPr>
          <p:cNvSpPr txBox="1"/>
          <p:nvPr/>
        </p:nvSpPr>
        <p:spPr>
          <a:xfrm>
            <a:off x="7116791" y="4965999"/>
            <a:ext cx="3126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1,3 M mort en 2022</a:t>
            </a:r>
          </a:p>
        </p:txBody>
      </p:sp>
    </p:spTree>
    <p:extLst>
      <p:ext uri="{BB962C8B-B14F-4D97-AF65-F5344CB8AC3E}">
        <p14:creationId xmlns:p14="http://schemas.microsoft.com/office/powerpoint/2010/main" xmlns="" val="341172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3F13FC9-4898-38B1-6B32-607826952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8C1692D8-FA92-A1CB-DEC9-E626D8A5B61B}"/>
              </a:ext>
            </a:extLst>
          </p:cNvPr>
          <p:cNvSpPr txBox="1"/>
          <p:nvPr/>
        </p:nvSpPr>
        <p:spPr>
          <a:xfrm>
            <a:off x="1001758" y="1106018"/>
            <a:ext cx="6542945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Tuberculose</a:t>
            </a:r>
            <a:r>
              <a:rPr lang="fr-FR" sz="2400" dirty="0"/>
              <a:t> : </a:t>
            </a:r>
          </a:p>
          <a:p>
            <a:r>
              <a:rPr lang="fr-FR" sz="2400" dirty="0"/>
              <a:t/>
            </a:r>
            <a:br>
              <a:rPr lang="fr-FR" sz="2400" dirty="0"/>
            </a:br>
            <a:r>
              <a:rPr lang="fr-FR" sz="2400" b="1" dirty="0"/>
              <a:t>10 Millions de cas/an dans le monde</a:t>
            </a:r>
          </a:p>
          <a:p>
            <a:r>
              <a:rPr lang="fr-FR" sz="2400" dirty="0"/>
              <a:t>Afrique: &gt; 300 cas/100.000</a:t>
            </a:r>
            <a:br>
              <a:rPr lang="fr-FR" sz="2400" dirty="0"/>
            </a:br>
            <a:r>
              <a:rPr lang="fr-FR" sz="2400" dirty="0"/>
              <a:t>Asie et Europe de l’Est: 100-300/100.000</a:t>
            </a:r>
            <a:br>
              <a:rPr lang="fr-FR" sz="2400" dirty="0"/>
            </a:br>
            <a:r>
              <a:rPr lang="fr-FR" sz="2400" dirty="0"/>
              <a:t>Amérique du Sud: 25-100/100.000</a:t>
            </a:r>
          </a:p>
          <a:p>
            <a:endParaRPr lang="fr-FR" sz="2400" dirty="0"/>
          </a:p>
          <a:p>
            <a:endParaRPr lang="fr-FR" sz="2400" dirty="0"/>
          </a:p>
          <a:p>
            <a:r>
              <a:rPr lang="fr-FR" sz="2400" dirty="0"/>
              <a:t>Environ 4500 nouveaux cas/an en France </a:t>
            </a:r>
            <a:br>
              <a:rPr lang="fr-FR" sz="2400" dirty="0"/>
            </a:br>
            <a:r>
              <a:rPr lang="fr-FR" sz="2400" dirty="0"/>
              <a:t>(= 6 cas/100.000)</a:t>
            </a:r>
          </a:p>
          <a:p>
            <a:pPr marL="342900" indent="-342900">
              <a:buFontTx/>
              <a:buChar char="-"/>
            </a:pPr>
            <a:r>
              <a:rPr lang="fr-FR" sz="2400" b="1" dirty="0"/>
              <a:t>Qui :</a:t>
            </a:r>
            <a:r>
              <a:rPr lang="fr-FR" sz="2400" dirty="0"/>
              <a:t> Migrants (34), Détenus (54), SDF (170)</a:t>
            </a:r>
          </a:p>
          <a:p>
            <a:pPr marL="342900" indent="-342900">
              <a:buFontTx/>
              <a:buChar char="-"/>
            </a:pPr>
            <a:r>
              <a:rPr lang="fr-FR" sz="2400" b="1" dirty="0"/>
              <a:t>Où :</a:t>
            </a:r>
            <a:r>
              <a:rPr lang="fr-FR" sz="2400" dirty="0"/>
              <a:t> IDF (14), Mayotte (15), Guyane (22), 93 (24)</a:t>
            </a:r>
            <a:br>
              <a:rPr lang="fr-FR" sz="2400" dirty="0"/>
            </a:br>
            <a:endParaRPr lang="fr-FR" sz="2400" dirty="0"/>
          </a:p>
        </p:txBody>
      </p:sp>
      <p:pic>
        <p:nvPicPr>
          <p:cNvPr id="26" name="Graphique 25" descr="Globe contour">
            <a:extLst>
              <a:ext uri="{FF2B5EF4-FFF2-40B4-BE49-F238E27FC236}">
                <a16:creationId xmlns:a16="http://schemas.microsoft.com/office/drawing/2014/main" xmlns="" id="{E57B5A63-ADA6-5282-982F-31393F0349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2106634"/>
            <a:ext cx="914400" cy="914400"/>
          </a:xfrm>
          <a:prstGeom prst="rect">
            <a:avLst/>
          </a:prstGeom>
        </p:spPr>
      </p:pic>
      <p:pic>
        <p:nvPicPr>
          <p:cNvPr id="28" name="Image 27" descr="Une image contenant croquis, carte, texte, dessin&#10;&#10;Description générée automatiquement">
            <a:extLst>
              <a:ext uri="{FF2B5EF4-FFF2-40B4-BE49-F238E27FC236}">
                <a16:creationId xmlns:a16="http://schemas.microsoft.com/office/drawing/2014/main" xmlns="" id="{FC757E21-1943-0F6D-2B5E-39FEDBC5D8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96" t="10922" r="9768" b="9880"/>
          <a:stretch/>
        </p:blipFill>
        <p:spPr>
          <a:xfrm>
            <a:off x="219549" y="3963576"/>
            <a:ext cx="738530" cy="720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40AC836E-CA39-CAE4-0B57-FCF130660A9F}"/>
              </a:ext>
            </a:extLst>
          </p:cNvPr>
          <p:cNvSpPr txBox="1"/>
          <p:nvPr/>
        </p:nvSpPr>
        <p:spPr>
          <a:xfrm>
            <a:off x="370935" y="181157"/>
            <a:ext cx="4647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Epidémiologie</a:t>
            </a:r>
            <a:endParaRPr lang="fr-FR" sz="2400" b="1" dirty="0"/>
          </a:p>
        </p:txBody>
      </p:sp>
      <p:pic>
        <p:nvPicPr>
          <p:cNvPr id="5" name="Graphique 4" descr="Statistiques contour">
            <a:extLst>
              <a:ext uri="{FF2B5EF4-FFF2-40B4-BE49-F238E27FC236}">
                <a16:creationId xmlns:a16="http://schemas.microsoft.com/office/drawing/2014/main" xmlns="" id="{A4111EA6-D0AD-5EEB-D543-1905070172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71049" y="42809"/>
            <a:ext cx="914400" cy="914400"/>
          </a:xfrm>
          <a:prstGeom prst="rect">
            <a:avLst/>
          </a:prstGeom>
        </p:spPr>
      </p:pic>
      <p:pic>
        <p:nvPicPr>
          <p:cNvPr id="19" name="Espace réservé du contenu 6">
            <a:extLst>
              <a:ext uri="{FF2B5EF4-FFF2-40B4-BE49-F238E27FC236}">
                <a16:creationId xmlns:a16="http://schemas.microsoft.com/office/drawing/2014/main" xmlns="" id="{CE6ED468-716E-496D-B150-12A9E4DBB6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0897" y="330675"/>
            <a:ext cx="4933513" cy="355191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3EE89731-3BAD-4587-A22E-889DF68FAA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2061" y="4092530"/>
            <a:ext cx="4226179" cy="256374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8B0C4FC3-5193-4EC1-9984-299B1667F50F}"/>
              </a:ext>
            </a:extLst>
          </p:cNvPr>
          <p:cNvSpPr txBox="1"/>
          <p:nvPr/>
        </p:nvSpPr>
        <p:spPr>
          <a:xfrm>
            <a:off x="3621138" y="2641153"/>
            <a:ext cx="4328621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Contexte épidémiologique </a:t>
            </a:r>
          </a:p>
          <a:p>
            <a:pPr algn="ctr"/>
            <a:r>
              <a:rPr lang="fr-FR" sz="2400" b="1" dirty="0"/>
              <a:t>à prendre en compte</a:t>
            </a:r>
          </a:p>
          <a:p>
            <a:pPr algn="ctr"/>
            <a:r>
              <a:rPr lang="fr-FR" sz="2400" b="1" dirty="0"/>
              <a:t>dans la démarche diagnostique !</a:t>
            </a:r>
          </a:p>
        </p:txBody>
      </p:sp>
    </p:spTree>
    <p:extLst>
      <p:ext uri="{BB962C8B-B14F-4D97-AF65-F5344CB8AC3E}">
        <p14:creationId xmlns:p14="http://schemas.microsoft.com/office/powerpoint/2010/main" xmlns="" val="163220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591EA14-E3C7-680B-58C8-E5D845073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545E329C-8371-07CF-2AB0-EC0732C3D5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2029927"/>
              </p:ext>
            </p:extLst>
          </p:nvPr>
        </p:nvGraphicFramePr>
        <p:xfrm>
          <a:off x="8685365" y="376687"/>
          <a:ext cx="2959701" cy="3623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701">
                  <a:extLst>
                    <a:ext uri="{9D8B030D-6E8A-4147-A177-3AD203B41FA5}">
                      <a16:colId xmlns:a16="http://schemas.microsoft.com/office/drawing/2014/main" xmlns="" val="2968506475"/>
                    </a:ext>
                  </a:extLst>
                </a:gridCol>
              </a:tblGrid>
              <a:tr h="384068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Tuberculose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7465301"/>
                  </a:ext>
                </a:extLst>
              </a:tr>
              <a:tr h="647798">
                <a:tc>
                  <a:txBody>
                    <a:bodyPr/>
                    <a:lstStyle/>
                    <a:p>
                      <a:r>
                        <a:rPr lang="fr-FR" b="1" i="1" dirty="0"/>
                        <a:t>Mycobacterium </a:t>
                      </a:r>
                      <a:r>
                        <a:rPr lang="fr-FR" b="1" i="1" dirty="0" err="1"/>
                        <a:t>tuberculosis</a:t>
                      </a:r>
                      <a:endParaRPr lang="fr-FR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9761503"/>
                  </a:ext>
                </a:extLst>
              </a:tr>
              <a:tr h="647798">
                <a:tc>
                  <a:txBody>
                    <a:bodyPr/>
                    <a:lstStyle/>
                    <a:p>
                      <a:r>
                        <a:rPr lang="fr-FR" i="1" dirty="0"/>
                        <a:t>Mycobacterium </a:t>
                      </a:r>
                      <a:r>
                        <a:rPr lang="fr-FR" i="1" dirty="0" err="1"/>
                        <a:t>africanum</a:t>
                      </a:r>
                      <a:endParaRPr lang="fr-FR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1437249"/>
                  </a:ext>
                </a:extLst>
              </a:tr>
              <a:tr h="647798">
                <a:tc>
                  <a:txBody>
                    <a:bodyPr/>
                    <a:lstStyle/>
                    <a:p>
                      <a:r>
                        <a:rPr lang="fr-FR" i="1" dirty="0"/>
                        <a:t>Mycobacterium </a:t>
                      </a:r>
                      <a:r>
                        <a:rPr lang="fr-FR" i="1" dirty="0" err="1"/>
                        <a:t>bovis</a:t>
                      </a:r>
                      <a:endParaRPr lang="fr-FR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3217779"/>
                  </a:ext>
                </a:extLst>
              </a:tr>
              <a:tr h="647798">
                <a:tc>
                  <a:txBody>
                    <a:bodyPr/>
                    <a:lstStyle/>
                    <a:p>
                      <a:r>
                        <a:rPr lang="fr-FR" i="1" dirty="0"/>
                        <a:t>Mycobacterium </a:t>
                      </a:r>
                      <a:r>
                        <a:rPr lang="fr-FR" i="1" dirty="0" err="1"/>
                        <a:t>canettii</a:t>
                      </a:r>
                      <a:endParaRPr lang="fr-FR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92854"/>
                  </a:ext>
                </a:extLst>
              </a:tr>
              <a:tr h="647798">
                <a:tc>
                  <a:txBody>
                    <a:bodyPr/>
                    <a:lstStyle/>
                    <a:p>
                      <a:r>
                        <a:rPr lang="fr-FR" i="1" dirty="0"/>
                        <a:t>Mycobacterium </a:t>
                      </a:r>
                      <a:r>
                        <a:rPr lang="fr-FR" i="1" dirty="0" err="1"/>
                        <a:t>pinnipedii</a:t>
                      </a:r>
                      <a:endParaRPr lang="fr-FR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5510492"/>
                  </a:ext>
                </a:extLst>
              </a:tr>
            </a:tbl>
          </a:graphicData>
        </a:graphic>
      </p:graphicFrame>
      <p:pic>
        <p:nvPicPr>
          <p:cNvPr id="6" name="Graphique 5" descr="Boîte de Pétri contour">
            <a:extLst>
              <a:ext uri="{FF2B5EF4-FFF2-40B4-BE49-F238E27FC236}">
                <a16:creationId xmlns:a16="http://schemas.microsoft.com/office/drawing/2014/main" xmlns="" id="{CAC8D505-C491-D6FD-01F8-049F315E4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959755" y="47122"/>
            <a:ext cx="914400" cy="9144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0ECD71C-75D3-282C-8F74-CD2DD96D04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04" y="2689747"/>
            <a:ext cx="4230000" cy="3384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128CF5D8-06C0-6D71-E0C8-ABAD10CDFFFA}"/>
              </a:ext>
            </a:extLst>
          </p:cNvPr>
          <p:cNvSpPr txBox="1"/>
          <p:nvPr/>
        </p:nvSpPr>
        <p:spPr>
          <a:xfrm>
            <a:off x="730325" y="1330948"/>
            <a:ext cx="73181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Tuberculose = infection à </a:t>
            </a:r>
            <a:r>
              <a:rPr lang="fr-FR" b="1" i="1" dirty="0"/>
              <a:t>Mycobacterium </a:t>
            </a:r>
            <a:r>
              <a:rPr lang="fr-FR" b="1" i="1" dirty="0" err="1"/>
              <a:t>tuberculosis</a:t>
            </a:r>
            <a:r>
              <a:rPr lang="fr-FR" dirty="0"/>
              <a:t> </a:t>
            </a:r>
            <a:r>
              <a:rPr lang="fr-FR" dirty="0" err="1"/>
              <a:t>complex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BK = Bacille de Koch (Nobel médecine 1950)</a:t>
            </a:r>
          </a:p>
          <a:p>
            <a:r>
              <a:rPr lang="fr-FR" sz="1800" dirty="0"/>
              <a:t>Aérobie strict, petite taille (2-5 um), croissance lente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r"/>
            <a:r>
              <a:rPr lang="fr-FR" dirty="0"/>
              <a:t>                </a:t>
            </a:r>
          </a:p>
          <a:p>
            <a:pPr algn="r"/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Bacille </a:t>
            </a:r>
            <a:r>
              <a:rPr lang="fr-FR" dirty="0" err="1"/>
              <a:t>acido-alcooloresistant</a:t>
            </a:r>
            <a:r>
              <a:rPr lang="fr-FR" dirty="0"/>
              <a:t> = BAAR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26D9A1A-FFA2-B57D-A4DE-17AE75CA18F4}"/>
              </a:ext>
            </a:extLst>
          </p:cNvPr>
          <p:cNvSpPr/>
          <p:nvPr/>
        </p:nvSpPr>
        <p:spPr>
          <a:xfrm>
            <a:off x="3056336" y="4157461"/>
            <a:ext cx="1078302" cy="224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8206242C-24C2-5F49-81D7-995DA8B8183E}"/>
              </a:ext>
            </a:extLst>
          </p:cNvPr>
          <p:cNvSpPr txBox="1"/>
          <p:nvPr/>
        </p:nvSpPr>
        <p:spPr>
          <a:xfrm>
            <a:off x="370935" y="181157"/>
            <a:ext cx="4588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Microbiologie</a:t>
            </a:r>
            <a:endParaRPr lang="fr-FR" sz="24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F181A21C-BDBF-490B-B1F6-6F56FD43A0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58494" y="4308725"/>
            <a:ext cx="1631921" cy="202107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13D8E96E-DE2A-4AF2-88DF-78BA0C145536}"/>
              </a:ext>
            </a:extLst>
          </p:cNvPr>
          <p:cNvSpPr txBox="1"/>
          <p:nvPr/>
        </p:nvSpPr>
        <p:spPr>
          <a:xfrm>
            <a:off x="9648935" y="6335659"/>
            <a:ext cx="14510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Robert Koch, 1843-1910</a:t>
            </a:r>
          </a:p>
        </p:txBody>
      </p:sp>
    </p:spTree>
    <p:extLst>
      <p:ext uri="{BB962C8B-B14F-4D97-AF65-F5344CB8AC3E}">
        <p14:creationId xmlns:p14="http://schemas.microsoft.com/office/powerpoint/2010/main" xmlns="" val="1194551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68C3EEC-149F-519B-6940-FCFCD9839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F3984CF5-0125-1F8E-1656-5FBFC5F415FE}"/>
              </a:ext>
            </a:extLst>
          </p:cNvPr>
          <p:cNvSpPr txBox="1"/>
          <p:nvPr/>
        </p:nvSpPr>
        <p:spPr>
          <a:xfrm>
            <a:off x="491337" y="2406770"/>
            <a:ext cx="7161769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Remarques</a:t>
            </a:r>
          </a:p>
          <a:p>
            <a:endParaRPr lang="fr-FR" dirty="0"/>
          </a:p>
          <a:p>
            <a:r>
              <a:rPr lang="fr-FR" dirty="0"/>
              <a:t>❶ Tous les BAAR ne sont pas de la tuberculose (Mycobactérie atypiques)</a:t>
            </a:r>
          </a:p>
          <a:p>
            <a:endParaRPr lang="fr-FR" dirty="0"/>
          </a:p>
          <a:p>
            <a:r>
              <a:rPr lang="fr-FR" dirty="0"/>
              <a:t>❷ Tous les BAAR ne sont pas des Mycobactéries (</a:t>
            </a:r>
            <a:r>
              <a:rPr lang="fr-FR" i="1" dirty="0"/>
              <a:t>Nocardia</a:t>
            </a:r>
            <a:r>
              <a:rPr lang="fr-FR" dirty="0"/>
              <a:t>, </a:t>
            </a:r>
            <a:r>
              <a:rPr lang="fr-FR" i="1" dirty="0" err="1"/>
              <a:t>Rhodococcus</a:t>
            </a:r>
            <a:r>
              <a:rPr lang="fr-FR" dirty="0"/>
              <a:t>)</a:t>
            </a:r>
          </a:p>
          <a:p>
            <a:endParaRPr lang="fr-FR" dirty="0"/>
          </a:p>
        </p:txBody>
      </p:sp>
      <p:pic>
        <p:nvPicPr>
          <p:cNvPr id="9" name="Image 8" descr="Une image contenant cercle, Monde, bleu, Bleu électrique&#10;&#10;Description générée automatiquement">
            <a:extLst>
              <a:ext uri="{FF2B5EF4-FFF2-40B4-BE49-F238E27FC236}">
                <a16:creationId xmlns:a16="http://schemas.microsoft.com/office/drawing/2014/main" xmlns="" id="{912B0763-2A39-AF4A-AFA9-3A64CFE1F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0663" y="419815"/>
            <a:ext cx="3810000" cy="3810000"/>
          </a:xfrm>
          <a:prstGeom prst="rect">
            <a:avLst/>
          </a:prstGeom>
        </p:spPr>
      </p:pic>
      <p:pic>
        <p:nvPicPr>
          <p:cNvPr id="13" name="Graphique 12" descr="Brainstorming contour">
            <a:extLst>
              <a:ext uri="{FF2B5EF4-FFF2-40B4-BE49-F238E27FC236}">
                <a16:creationId xmlns:a16="http://schemas.microsoft.com/office/drawing/2014/main" xmlns="" id="{7DBAC138-0411-05E5-4C87-D29C02D3FC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48624" y="2324815"/>
            <a:ext cx="504000" cy="504000"/>
          </a:xfrm>
          <a:prstGeom prst="rect">
            <a:avLst/>
          </a:prstGeom>
        </p:spPr>
      </p:pic>
      <p:pic>
        <p:nvPicPr>
          <p:cNvPr id="4" name="Graphique 3" descr="Boîte de Pétri contour">
            <a:extLst>
              <a:ext uri="{FF2B5EF4-FFF2-40B4-BE49-F238E27FC236}">
                <a16:creationId xmlns:a16="http://schemas.microsoft.com/office/drawing/2014/main" xmlns="" id="{4F05D6B4-8B2A-5BB5-3601-2DACE572FF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59755" y="47122"/>
            <a:ext cx="914400" cy="9144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4CC8308A-66C8-DE8C-760A-579185A6A218}"/>
              </a:ext>
            </a:extLst>
          </p:cNvPr>
          <p:cNvSpPr txBox="1"/>
          <p:nvPr/>
        </p:nvSpPr>
        <p:spPr>
          <a:xfrm>
            <a:off x="370935" y="181157"/>
            <a:ext cx="4588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Microbiologie</a:t>
            </a:r>
            <a:endParaRPr lang="fr-FR" sz="2400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A9CCDC30-8694-4C82-B78A-28DC92BEC4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6913" y="4535906"/>
            <a:ext cx="2857500" cy="190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4692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83EDDA2-E70B-60F8-3786-AEAC33DCC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59AB01AA-BE49-1815-95F4-564B500D590F}"/>
              </a:ext>
            </a:extLst>
          </p:cNvPr>
          <p:cNvSpPr txBox="1"/>
          <p:nvPr/>
        </p:nvSpPr>
        <p:spPr>
          <a:xfrm>
            <a:off x="184304" y="1292732"/>
            <a:ext cx="697357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Transmission interhumaine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Microgouttelettes en suspension </a:t>
            </a:r>
            <a:r>
              <a:rPr lang="fr-FR" sz="2000" dirty="0">
                <a:sym typeface="Wingdings" panose="05000000000000000000" pitchFamily="2" charset="2"/>
              </a:rPr>
              <a:t> Nécessite isolement </a:t>
            </a:r>
            <a:r>
              <a:rPr lang="fr-FR" sz="2000" b="1" dirty="0">
                <a:sym typeface="Wingdings" panose="05000000000000000000" pitchFamily="2" charset="2"/>
              </a:rPr>
              <a:t>AIR</a:t>
            </a:r>
            <a:endParaRPr lang="fr-FR" sz="2000" b="1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r>
              <a:rPr lang="fr-FR" sz="2400" b="1" dirty="0"/>
              <a:t>Toute forme pulmonaire est à considérer contagieuse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vs </a:t>
            </a:r>
            <a:r>
              <a:rPr lang="fr-FR" sz="2000" dirty="0" err="1"/>
              <a:t>extrapulmonaire</a:t>
            </a:r>
            <a:r>
              <a:rPr lang="fr-FR" sz="2000" dirty="0"/>
              <a:t> non contagieuse (sauf laryngée)</a:t>
            </a: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  <a:p>
            <a:endParaRPr lang="fr-FR" sz="2000" dirty="0">
              <a:highlight>
                <a:srgbClr val="FFFF00"/>
              </a:highlight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46687F4D-8D06-A2F9-9AA2-DDF4313FFEAC}"/>
              </a:ext>
            </a:extLst>
          </p:cNvPr>
          <p:cNvSpPr txBox="1"/>
          <p:nvPr/>
        </p:nvSpPr>
        <p:spPr>
          <a:xfrm>
            <a:off x="3044405" y="5011947"/>
            <a:ext cx="6703443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fr-FR" sz="2000" b="1" dirty="0"/>
              <a:t>Transmission plus élevée si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- BAAR+ (surtout si ≥ 100 BAAR/champ au grossissement x200)</a:t>
            </a:r>
            <a:br>
              <a:rPr lang="fr-FR" sz="2000" dirty="0"/>
            </a:br>
            <a:r>
              <a:rPr lang="fr-FR" sz="2000" dirty="0"/>
              <a:t>- caverne </a:t>
            </a:r>
            <a:br>
              <a:rPr lang="fr-FR" sz="2000" dirty="0"/>
            </a:br>
            <a:r>
              <a:rPr lang="fr-FR" sz="2000" dirty="0"/>
              <a:t>- toux chronique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6379BBC1-D43C-50F3-D966-0FF9B66CD09B}"/>
              </a:ext>
            </a:extLst>
          </p:cNvPr>
          <p:cNvSpPr txBox="1"/>
          <p:nvPr/>
        </p:nvSpPr>
        <p:spPr>
          <a:xfrm>
            <a:off x="370935" y="181157"/>
            <a:ext cx="4457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Transmission</a:t>
            </a:r>
            <a:endParaRPr lang="fr-FR" sz="2400" b="1" dirty="0"/>
          </a:p>
        </p:txBody>
      </p:sp>
      <p:pic>
        <p:nvPicPr>
          <p:cNvPr id="9" name="Graphique 8" descr="Toux contour">
            <a:extLst>
              <a:ext uri="{FF2B5EF4-FFF2-40B4-BE49-F238E27FC236}">
                <a16:creationId xmlns:a16="http://schemas.microsoft.com/office/drawing/2014/main" xmlns="" id="{C25957B0-AEA8-B707-FCD9-8AEABB9FA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24400" y="155126"/>
            <a:ext cx="914400" cy="914400"/>
          </a:xfrm>
          <a:prstGeom prst="rect">
            <a:avLst/>
          </a:prstGeom>
        </p:spPr>
      </p:pic>
      <p:pic>
        <p:nvPicPr>
          <p:cNvPr id="11" name="Image 10" descr="Une image contenant personne, intérieur&#10;&#10;Description générée automatiquement">
            <a:extLst>
              <a:ext uri="{FF2B5EF4-FFF2-40B4-BE49-F238E27FC236}">
                <a16:creationId xmlns:a16="http://schemas.microsoft.com/office/drawing/2014/main" xmlns="" id="{75897EA4-9042-4421-C985-A74D021021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08" t="2642" r="20147"/>
          <a:stretch/>
        </p:blipFill>
        <p:spPr>
          <a:xfrm flipH="1">
            <a:off x="6944948" y="413918"/>
            <a:ext cx="1821195" cy="28080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431FDF4F-44F1-BD8B-0A40-9A7CDA634DD7}"/>
              </a:ext>
            </a:extLst>
          </p:cNvPr>
          <p:cNvSpPr txBox="1"/>
          <p:nvPr/>
        </p:nvSpPr>
        <p:spPr>
          <a:xfrm>
            <a:off x="7099539" y="3283780"/>
            <a:ext cx="514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SOIGNANT                                 PATIENT hors chambre</a:t>
            </a:r>
          </a:p>
        </p:txBody>
      </p:sp>
      <p:pic>
        <p:nvPicPr>
          <p:cNvPr id="16" name="Image 15" descr="Une image contenant habits, personne, masque, résistant&#10;&#10;Description générée automatiquement">
            <a:extLst>
              <a:ext uri="{FF2B5EF4-FFF2-40B4-BE49-F238E27FC236}">
                <a16:creationId xmlns:a16="http://schemas.microsoft.com/office/drawing/2014/main" xmlns="" id="{4E739888-6307-E14A-12F5-6536B4E8A3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844888" y="864377"/>
            <a:ext cx="2143125" cy="2143125"/>
          </a:xfrm>
          <a:prstGeom prst="rect">
            <a:avLst/>
          </a:prstGeom>
        </p:spPr>
      </p:pic>
      <p:sp>
        <p:nvSpPr>
          <p:cNvPr id="17" name="Flèche : double flèche horizontale 16">
            <a:extLst>
              <a:ext uri="{FF2B5EF4-FFF2-40B4-BE49-F238E27FC236}">
                <a16:creationId xmlns:a16="http://schemas.microsoft.com/office/drawing/2014/main" xmlns="" id="{8D3D7AA6-530E-BB2F-750B-627378245C1F}"/>
              </a:ext>
            </a:extLst>
          </p:cNvPr>
          <p:cNvSpPr/>
          <p:nvPr/>
        </p:nvSpPr>
        <p:spPr>
          <a:xfrm>
            <a:off x="8766143" y="1899418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Signe de multiplication 17">
            <a:extLst>
              <a:ext uri="{FF2B5EF4-FFF2-40B4-BE49-F238E27FC236}">
                <a16:creationId xmlns:a16="http://schemas.microsoft.com/office/drawing/2014/main" xmlns="" id="{2FD92A7B-DE24-4959-C368-773886AF7693}"/>
              </a:ext>
            </a:extLst>
          </p:cNvPr>
          <p:cNvSpPr/>
          <p:nvPr/>
        </p:nvSpPr>
        <p:spPr>
          <a:xfrm>
            <a:off x="8930488" y="1684534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32599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19B054-39C7-071A-0C86-1F735A924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67E01D2E-E641-85D6-1041-FF56A2AA60EF}"/>
              </a:ext>
            </a:extLst>
          </p:cNvPr>
          <p:cNvSpPr txBox="1"/>
          <p:nvPr/>
        </p:nvSpPr>
        <p:spPr>
          <a:xfrm>
            <a:off x="420845" y="236785"/>
            <a:ext cx="625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Généralités</a:t>
            </a:r>
            <a:r>
              <a:rPr lang="fr-FR" sz="2400" b="1" dirty="0"/>
              <a:t>: </a:t>
            </a:r>
            <a:r>
              <a:rPr lang="fr-FR" sz="2800" b="1" dirty="0"/>
              <a:t>Symptômes et diagnostic</a:t>
            </a:r>
            <a:endParaRPr lang="fr-FR" sz="2400" b="1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xmlns="" id="{3E4B5459-9B31-8777-90D5-8B65D2DAE570}"/>
              </a:ext>
            </a:extLst>
          </p:cNvPr>
          <p:cNvGrpSpPr>
            <a:grpSpLocks noChangeAspect="1"/>
          </p:cNvGrpSpPr>
          <p:nvPr/>
        </p:nvGrpSpPr>
        <p:grpSpPr>
          <a:xfrm>
            <a:off x="2763587" y="1987156"/>
            <a:ext cx="6906231" cy="3672000"/>
            <a:chOff x="3246111" y="1658478"/>
            <a:chExt cx="5735329" cy="3049439"/>
          </a:xfrm>
        </p:grpSpPr>
        <p:pic>
          <p:nvPicPr>
            <p:cNvPr id="5" name="Image 4" descr="Une image contenant texte, habits, Visage humain, capture d’écran&#10;&#10;Description générée automatiquement">
              <a:extLst>
                <a:ext uri="{FF2B5EF4-FFF2-40B4-BE49-F238E27FC236}">
                  <a16:creationId xmlns:a16="http://schemas.microsoft.com/office/drawing/2014/main" xmlns="" id="{11EF2248-CE8B-6199-AC00-883969288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593" t="34722" r="11367" b="5264"/>
            <a:stretch/>
          </p:blipFill>
          <p:spPr>
            <a:xfrm>
              <a:off x="3246111" y="1658478"/>
              <a:ext cx="5719313" cy="3049439"/>
            </a:xfrm>
            <a:prstGeom prst="rect">
              <a:avLst/>
            </a:prstGeom>
          </p:spPr>
        </p:pic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xmlns="" id="{F4CDC521-63AA-0D71-7E76-9B9A15C6412F}"/>
                </a:ext>
              </a:extLst>
            </p:cNvPr>
            <p:cNvSpPr txBox="1"/>
            <p:nvPr/>
          </p:nvSpPr>
          <p:spPr>
            <a:xfrm>
              <a:off x="3429998" y="2846991"/>
              <a:ext cx="5211960" cy="30671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dirty="0"/>
                <a:t> Hémoptysie               Fièvre                    Douleurs                Frissons </a:t>
              </a:r>
            </a:p>
          </p:txBody>
        </p:sp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xmlns="" id="{5D18041E-4995-0362-3E66-819FBD177ADD}"/>
                </a:ext>
              </a:extLst>
            </p:cNvPr>
            <p:cNvSpPr txBox="1"/>
            <p:nvPr/>
          </p:nvSpPr>
          <p:spPr>
            <a:xfrm>
              <a:off x="3307012" y="4342218"/>
              <a:ext cx="5674428" cy="30671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dirty="0"/>
                <a:t> Toux chronique         Perte poids             Asthénie          Sueurs nocturnes</a:t>
              </a: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F5385EF-427E-42C7-78B1-7A32725CFDBA}"/>
              </a:ext>
            </a:extLst>
          </p:cNvPr>
          <p:cNvSpPr txBox="1"/>
          <p:nvPr/>
        </p:nvSpPr>
        <p:spPr>
          <a:xfrm>
            <a:off x="586596" y="2135036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Clinique</a:t>
            </a:r>
          </a:p>
        </p:txBody>
      </p:sp>
      <p:pic>
        <p:nvPicPr>
          <p:cNvPr id="9" name="Graphique 8" descr="Stéthoscope avec un remplissage uni">
            <a:extLst>
              <a:ext uri="{FF2B5EF4-FFF2-40B4-BE49-F238E27FC236}">
                <a16:creationId xmlns:a16="http://schemas.microsoft.com/office/drawing/2014/main" xmlns="" id="{E0CF806D-B699-B552-E4EC-D777F58956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87246" y="2635372"/>
            <a:ext cx="914400" cy="9144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D0FC795B-F2C0-4E18-9A30-902800E07943}"/>
              </a:ext>
            </a:extLst>
          </p:cNvPr>
          <p:cNvSpPr txBox="1"/>
          <p:nvPr/>
        </p:nvSpPr>
        <p:spPr>
          <a:xfrm>
            <a:off x="3579545" y="3002812"/>
            <a:ext cx="525502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/>
              <a:t>Présentation subaiguë voire chronique, </a:t>
            </a:r>
          </a:p>
          <a:p>
            <a:pPr algn="ctr"/>
            <a:r>
              <a:rPr lang="fr-FR" sz="2400" b="1" dirty="0"/>
              <a:t>AEG au premier plan</a:t>
            </a:r>
          </a:p>
        </p:txBody>
      </p:sp>
    </p:spTree>
    <p:extLst>
      <p:ext uri="{BB962C8B-B14F-4D97-AF65-F5344CB8AC3E}">
        <p14:creationId xmlns:p14="http://schemas.microsoft.com/office/powerpoint/2010/main" xmlns="" val="210701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Conception personnalisée">
  <a:themeElements>
    <a:clrScheme name="Bleu vert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1199</TotalTime>
  <Words>685</Words>
  <Application>Microsoft Office PowerPoint</Application>
  <PresentationFormat>Personnalisé</PresentationFormat>
  <Paragraphs>232</Paragraphs>
  <Slides>31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2" baseType="lpstr">
      <vt:lpstr>Conception personnalisée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LAVRARD-MEYER Philippe</dc:creator>
  <cp:lastModifiedBy>marine.santoriello</cp:lastModifiedBy>
  <cp:revision>79</cp:revision>
  <dcterms:created xsi:type="dcterms:W3CDTF">2023-12-26T12:15:43Z</dcterms:created>
  <dcterms:modified xsi:type="dcterms:W3CDTF">2025-03-10T09:49:06Z</dcterms:modified>
</cp:coreProperties>
</file>